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12.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3.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xml" ContentType="application/vnd.openxmlformats-officedocument.presentationml.notesSlide+xml"/>
  <Override PartName="/ppt/charts/chart14.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charts/chart15.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2.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6.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8.xml" ContentType="application/vnd.openxmlformats-officedocument.presentationml.notesSlide+xml"/>
  <Override PartName="/ppt/charts/chart1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0.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9.xml" ContentType="application/vnd.openxmlformats-officedocument.presentationml.notesSlide+xml"/>
  <Override PartName="/ppt/charts/chart2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0.xml" ContentType="application/vnd.openxmlformats-officedocument.presentationml.notesSlide+xml"/>
  <Override PartName="/ppt/charts/chart24.xml" ContentType="application/vnd.openxmlformats-officedocument.drawingml.chart+xml"/>
  <Override PartName="/ppt/drawings/drawing3.xml" ContentType="application/vnd.openxmlformats-officedocument.drawingml.chartshapes+xml"/>
  <Override PartName="/ppt/notesSlides/notesSlide11.xml" ContentType="application/vnd.openxmlformats-officedocument.presentationml.notesSlide+xml"/>
  <Override PartName="/ppt/charts/chart25.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6.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7.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8.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9.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4.xml" ContentType="application/vnd.openxmlformats-officedocument.presentationml.notesSlide+xml"/>
  <Override PartName="/ppt/charts/chart30.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31.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5.xml" ContentType="application/vnd.openxmlformats-officedocument.presentationml.notesSlide+xml"/>
  <Override PartName="/ppt/charts/chart3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7.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8.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9.xml" ContentType="application/vnd.openxmlformats-officedocument.drawingml.chart+xml"/>
  <Override PartName="/ppt/charts/style32.xml" ContentType="application/vnd.ms-office.chartstyle+xml"/>
  <Override PartName="/ppt/charts/colors3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 id="2147483670" r:id="rId3"/>
    <p:sldMasterId id="2147483682" r:id="rId4"/>
  </p:sldMasterIdLst>
  <p:notesMasterIdLst>
    <p:notesMasterId r:id="rId66"/>
  </p:notesMasterIdLst>
  <p:sldIdLst>
    <p:sldId id="263" r:id="rId5"/>
    <p:sldId id="301" r:id="rId6"/>
    <p:sldId id="877" r:id="rId7"/>
    <p:sldId id="753" r:id="rId8"/>
    <p:sldId id="785" r:id="rId9"/>
    <p:sldId id="786" r:id="rId10"/>
    <p:sldId id="787" r:id="rId11"/>
    <p:sldId id="788" r:id="rId12"/>
    <p:sldId id="269" r:id="rId13"/>
    <p:sldId id="878" r:id="rId14"/>
    <p:sldId id="840" r:id="rId15"/>
    <p:sldId id="272" r:id="rId16"/>
    <p:sldId id="418" r:id="rId17"/>
    <p:sldId id="420" r:id="rId18"/>
    <p:sldId id="419" r:id="rId19"/>
    <p:sldId id="841" r:id="rId20"/>
    <p:sldId id="862" r:id="rId21"/>
    <p:sldId id="863" r:id="rId22"/>
    <p:sldId id="864" r:id="rId23"/>
    <p:sldId id="865" r:id="rId24"/>
    <p:sldId id="866" r:id="rId25"/>
    <p:sldId id="852" r:id="rId26"/>
    <p:sldId id="854" r:id="rId27"/>
    <p:sldId id="853" r:id="rId28"/>
    <p:sldId id="796" r:id="rId29"/>
    <p:sldId id="795" r:id="rId30"/>
    <p:sldId id="794" r:id="rId31"/>
    <p:sldId id="424" r:id="rId32"/>
    <p:sldId id="277" r:id="rId33"/>
    <p:sldId id="839" r:id="rId34"/>
    <p:sldId id="754" r:id="rId35"/>
    <p:sldId id="873" r:id="rId36"/>
    <p:sldId id="799" r:id="rId37"/>
    <p:sldId id="800" r:id="rId38"/>
    <p:sldId id="883" r:id="rId39"/>
    <p:sldId id="342" r:id="rId40"/>
    <p:sldId id="842" r:id="rId41"/>
    <p:sldId id="422" r:id="rId42"/>
    <p:sldId id="469" r:id="rId43"/>
    <p:sldId id="426" r:id="rId44"/>
    <p:sldId id="288" r:id="rId45"/>
    <p:sldId id="797" r:id="rId46"/>
    <p:sldId id="874" r:id="rId47"/>
    <p:sldId id="875" r:id="rId48"/>
    <p:sldId id="876" r:id="rId49"/>
    <p:sldId id="879" r:id="rId50"/>
    <p:sldId id="880" r:id="rId51"/>
    <p:sldId id="881" r:id="rId52"/>
    <p:sldId id="882" r:id="rId53"/>
    <p:sldId id="825" r:id="rId54"/>
    <p:sldId id="870" r:id="rId55"/>
    <p:sldId id="826" r:id="rId56"/>
    <p:sldId id="869" r:id="rId57"/>
    <p:sldId id="829" r:id="rId58"/>
    <p:sldId id="830" r:id="rId59"/>
    <p:sldId id="831" r:id="rId60"/>
    <p:sldId id="867" r:id="rId61"/>
    <p:sldId id="868" r:id="rId62"/>
    <p:sldId id="827" r:id="rId63"/>
    <p:sldId id="828" r:id="rId64"/>
    <p:sldId id="260" r:id="rId6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CFFE"/>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3172" autoAdjust="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2.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7.xlsx"/></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4.xml"/><Relationship Id="rId1" Type="http://schemas.microsoft.com/office/2011/relationships/chartStyle" Target="style24.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5.xml"/><Relationship Id="rId1" Type="http://schemas.microsoft.com/office/2011/relationships/chartStyle" Target="style25.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6.xml"/><Relationship Id="rId1" Type="http://schemas.microsoft.com/office/2011/relationships/chartStyle" Target="style26.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7.xml"/><Relationship Id="rId1" Type="http://schemas.microsoft.com/office/2011/relationships/chartStyle" Target="style27.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8.xml"/><Relationship Id="rId1" Type="http://schemas.microsoft.com/office/2011/relationships/chartStyle" Target="style28.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9.xml"/><Relationship Id="rId1" Type="http://schemas.microsoft.com/office/2011/relationships/chartStyle" Target="style29.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0.xml"/><Relationship Id="rId1" Type="http://schemas.microsoft.com/office/2011/relationships/chartStyle" Target="style30.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1.xml"/><Relationship Id="rId1" Type="http://schemas.microsoft.com/office/2011/relationships/chartStyle" Target="style31.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2.xml"/><Relationship Id="rId1" Type="http://schemas.microsoft.com/office/2011/relationships/chartStyle" Target="style32.xml"/></Relationships>
</file>

<file path=ppt/charts/_rels/chart4.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9.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Total Assets (in millions)</c:v>
                </c:pt>
              </c:strCache>
            </c:strRef>
          </c:tx>
          <c:spPr>
            <a:ln w="28575" cap="rnd">
              <a:solidFill>
                <a:schemeClr val="accent1"/>
              </a:solidFill>
              <a:round/>
            </a:ln>
            <a:effectLst/>
          </c:spPr>
          <c:marker>
            <c:symbol val="none"/>
          </c:marker>
          <c:cat>
            <c:numRef>
              <c:f>Sheet1!$A$77:$A$155</c:f>
              <c:numCache>
                <c:formatCode>[$-409]mmm\-yy;@</c:formatCode>
                <c:ptCount val="79"/>
                <c:pt idx="0">
                  <c:v>43190</c:v>
                </c:pt>
                <c:pt idx="1">
                  <c:v>43220</c:v>
                </c:pt>
                <c:pt idx="2">
                  <c:v>43251</c:v>
                </c:pt>
                <c:pt idx="3">
                  <c:v>43281</c:v>
                </c:pt>
                <c:pt idx="4">
                  <c:v>43312</c:v>
                </c:pt>
                <c:pt idx="5">
                  <c:v>43343</c:v>
                </c:pt>
                <c:pt idx="6">
                  <c:v>43373</c:v>
                </c:pt>
                <c:pt idx="7">
                  <c:v>43404</c:v>
                </c:pt>
                <c:pt idx="8">
                  <c:v>43434</c:v>
                </c:pt>
                <c:pt idx="9">
                  <c:v>43465</c:v>
                </c:pt>
                <c:pt idx="10">
                  <c:v>43496</c:v>
                </c:pt>
                <c:pt idx="11">
                  <c:v>43524</c:v>
                </c:pt>
                <c:pt idx="12">
                  <c:v>43555</c:v>
                </c:pt>
                <c:pt idx="13">
                  <c:v>43585</c:v>
                </c:pt>
                <c:pt idx="14">
                  <c:v>43616</c:v>
                </c:pt>
                <c:pt idx="15">
                  <c:v>43646</c:v>
                </c:pt>
                <c:pt idx="16">
                  <c:v>43677</c:v>
                </c:pt>
                <c:pt idx="17">
                  <c:v>43708</c:v>
                </c:pt>
                <c:pt idx="18">
                  <c:v>43738</c:v>
                </c:pt>
                <c:pt idx="19">
                  <c:v>43769</c:v>
                </c:pt>
                <c:pt idx="20">
                  <c:v>43799</c:v>
                </c:pt>
                <c:pt idx="21">
                  <c:v>43830</c:v>
                </c:pt>
                <c:pt idx="22">
                  <c:v>43861</c:v>
                </c:pt>
                <c:pt idx="23">
                  <c:v>43890</c:v>
                </c:pt>
                <c:pt idx="24">
                  <c:v>43921</c:v>
                </c:pt>
                <c:pt idx="25">
                  <c:v>43951</c:v>
                </c:pt>
                <c:pt idx="26">
                  <c:v>43982</c:v>
                </c:pt>
                <c:pt idx="27">
                  <c:v>44012</c:v>
                </c:pt>
                <c:pt idx="28">
                  <c:v>44043</c:v>
                </c:pt>
                <c:pt idx="29">
                  <c:v>44074</c:v>
                </c:pt>
                <c:pt idx="30">
                  <c:v>44104</c:v>
                </c:pt>
                <c:pt idx="31">
                  <c:v>44135</c:v>
                </c:pt>
                <c:pt idx="32">
                  <c:v>44165</c:v>
                </c:pt>
                <c:pt idx="33">
                  <c:v>44196</c:v>
                </c:pt>
                <c:pt idx="34">
                  <c:v>44227</c:v>
                </c:pt>
                <c:pt idx="35">
                  <c:v>44255</c:v>
                </c:pt>
                <c:pt idx="36">
                  <c:v>44286</c:v>
                </c:pt>
                <c:pt idx="37">
                  <c:v>44316</c:v>
                </c:pt>
                <c:pt idx="38">
                  <c:v>44347</c:v>
                </c:pt>
                <c:pt idx="39">
                  <c:v>44377</c:v>
                </c:pt>
                <c:pt idx="40">
                  <c:v>44408</c:v>
                </c:pt>
                <c:pt idx="41">
                  <c:v>44439</c:v>
                </c:pt>
                <c:pt idx="42">
                  <c:v>44469</c:v>
                </c:pt>
                <c:pt idx="43">
                  <c:v>44500</c:v>
                </c:pt>
                <c:pt idx="44">
                  <c:v>44530</c:v>
                </c:pt>
                <c:pt idx="45">
                  <c:v>44561</c:v>
                </c:pt>
                <c:pt idx="46">
                  <c:v>44592</c:v>
                </c:pt>
                <c:pt idx="47">
                  <c:v>44620</c:v>
                </c:pt>
                <c:pt idx="48">
                  <c:v>44650</c:v>
                </c:pt>
                <c:pt idx="49">
                  <c:v>44680</c:v>
                </c:pt>
                <c:pt idx="50">
                  <c:v>44710</c:v>
                </c:pt>
                <c:pt idx="51">
                  <c:v>44740</c:v>
                </c:pt>
                <c:pt idx="52">
                  <c:v>44770</c:v>
                </c:pt>
                <c:pt idx="53">
                  <c:v>44800</c:v>
                </c:pt>
                <c:pt idx="54">
                  <c:v>44830</c:v>
                </c:pt>
                <c:pt idx="55">
                  <c:v>44835</c:v>
                </c:pt>
                <c:pt idx="56">
                  <c:v>44866</c:v>
                </c:pt>
                <c:pt idx="57">
                  <c:v>44896</c:v>
                </c:pt>
                <c:pt idx="58">
                  <c:v>44927</c:v>
                </c:pt>
                <c:pt idx="59">
                  <c:v>44958</c:v>
                </c:pt>
                <c:pt idx="60">
                  <c:v>44986</c:v>
                </c:pt>
                <c:pt idx="61">
                  <c:v>45017</c:v>
                </c:pt>
                <c:pt idx="62">
                  <c:v>45047</c:v>
                </c:pt>
                <c:pt idx="63">
                  <c:v>45078</c:v>
                </c:pt>
                <c:pt idx="64">
                  <c:v>45108</c:v>
                </c:pt>
                <c:pt idx="65">
                  <c:v>45139</c:v>
                </c:pt>
                <c:pt idx="66">
                  <c:v>45170</c:v>
                </c:pt>
                <c:pt idx="67">
                  <c:v>45200</c:v>
                </c:pt>
                <c:pt idx="68">
                  <c:v>45231</c:v>
                </c:pt>
                <c:pt idx="69">
                  <c:v>45261</c:v>
                </c:pt>
                <c:pt idx="70">
                  <c:v>45292</c:v>
                </c:pt>
                <c:pt idx="71">
                  <c:v>45323</c:v>
                </c:pt>
                <c:pt idx="72">
                  <c:v>45352</c:v>
                </c:pt>
                <c:pt idx="73">
                  <c:v>45383</c:v>
                </c:pt>
                <c:pt idx="74">
                  <c:v>45413</c:v>
                </c:pt>
                <c:pt idx="75">
                  <c:v>45444</c:v>
                </c:pt>
                <c:pt idx="76">
                  <c:v>45474</c:v>
                </c:pt>
                <c:pt idx="77">
                  <c:v>45505</c:v>
                </c:pt>
                <c:pt idx="78">
                  <c:v>45536</c:v>
                </c:pt>
              </c:numCache>
            </c:numRef>
          </c:cat>
          <c:val>
            <c:numRef>
              <c:f>Sheet1!$B$77:$B$155</c:f>
              <c:numCache>
                <c:formatCode>_("$"* #,##0_);_("$"* \(#,##0\);_("$"* "-"??_);_(@_)</c:formatCode>
                <c:ptCount val="79"/>
                <c:pt idx="0">
                  <c:v>23174.576318029998</c:v>
                </c:pt>
                <c:pt idx="1">
                  <c:v>24550.43275018</c:v>
                </c:pt>
                <c:pt idx="2">
                  <c:v>23029.27736923</c:v>
                </c:pt>
                <c:pt idx="3">
                  <c:v>23114.082136049998</c:v>
                </c:pt>
                <c:pt idx="4">
                  <c:v>23373.610315949998</c:v>
                </c:pt>
                <c:pt idx="5">
                  <c:v>22903.142133379999</c:v>
                </c:pt>
                <c:pt idx="6">
                  <c:v>23474.197592469998</c:v>
                </c:pt>
                <c:pt idx="7">
                  <c:v>23643.298678490002</c:v>
                </c:pt>
                <c:pt idx="8">
                  <c:v>22458.65464569</c:v>
                </c:pt>
                <c:pt idx="9">
                  <c:v>23636.35160391</c:v>
                </c:pt>
                <c:pt idx="10">
                  <c:v>24424.018539860001</c:v>
                </c:pt>
                <c:pt idx="11">
                  <c:v>23978.780421810003</c:v>
                </c:pt>
                <c:pt idx="12">
                  <c:v>24050.300442669999</c:v>
                </c:pt>
                <c:pt idx="13">
                  <c:v>25551.598881299997</c:v>
                </c:pt>
                <c:pt idx="14">
                  <c:v>24990.546008300003</c:v>
                </c:pt>
                <c:pt idx="15">
                  <c:v>25809.793160649999</c:v>
                </c:pt>
                <c:pt idx="16">
                  <c:v>25746.030220460001</c:v>
                </c:pt>
                <c:pt idx="17">
                  <c:v>25601.843941979998</c:v>
                </c:pt>
                <c:pt idx="18">
                  <c:v>25301.855954269995</c:v>
                </c:pt>
                <c:pt idx="19">
                  <c:v>24882.94311629</c:v>
                </c:pt>
                <c:pt idx="20">
                  <c:v>24679.338790229998</c:v>
                </c:pt>
                <c:pt idx="21">
                  <c:v>25626.262366419996</c:v>
                </c:pt>
                <c:pt idx="22">
                  <c:v>26821.087889609997</c:v>
                </c:pt>
                <c:pt idx="23">
                  <c:v>26343.288490619998</c:v>
                </c:pt>
                <c:pt idx="24">
                  <c:v>26694.765068790002</c:v>
                </c:pt>
                <c:pt idx="25">
                  <c:v>33230.541230180002</c:v>
                </c:pt>
                <c:pt idx="26">
                  <c:v>30954.969992310002</c:v>
                </c:pt>
                <c:pt idx="27">
                  <c:v>30706.168286640001</c:v>
                </c:pt>
                <c:pt idx="28">
                  <c:v>30852.012490159999</c:v>
                </c:pt>
                <c:pt idx="29">
                  <c:v>30624.296526310001</c:v>
                </c:pt>
                <c:pt idx="30">
                  <c:v>30636.945704850004</c:v>
                </c:pt>
                <c:pt idx="31">
                  <c:v>30893.639605449996</c:v>
                </c:pt>
                <c:pt idx="32">
                  <c:v>30504.123190630002</c:v>
                </c:pt>
                <c:pt idx="33">
                  <c:v>31184.497270069998</c:v>
                </c:pt>
                <c:pt idx="34">
                  <c:v>33387.615680869996</c:v>
                </c:pt>
                <c:pt idx="35">
                  <c:v>33044.649001910002</c:v>
                </c:pt>
                <c:pt idx="36">
                  <c:v>33972.754668709997</c:v>
                </c:pt>
                <c:pt idx="37">
                  <c:v>36841.12280592</c:v>
                </c:pt>
                <c:pt idx="38">
                  <c:v>40620.413575309998</c:v>
                </c:pt>
                <c:pt idx="39">
                  <c:v>42495.760821450007</c:v>
                </c:pt>
                <c:pt idx="40">
                  <c:v>43403.019158290001</c:v>
                </c:pt>
                <c:pt idx="41">
                  <c:v>44229.737515730005</c:v>
                </c:pt>
                <c:pt idx="42">
                  <c:v>44118.101252040004</c:v>
                </c:pt>
                <c:pt idx="43">
                  <c:v>44192.279818720002</c:v>
                </c:pt>
                <c:pt idx="44">
                  <c:v>44990.750583430003</c:v>
                </c:pt>
                <c:pt idx="45">
                  <c:v>47089.422090980006</c:v>
                </c:pt>
                <c:pt idx="46">
                  <c:v>48116.732664900002</c:v>
                </c:pt>
                <c:pt idx="47">
                  <c:v>49220.817624629999</c:v>
                </c:pt>
                <c:pt idx="48">
                  <c:v>49306.885226320002</c:v>
                </c:pt>
                <c:pt idx="49">
                  <c:v>51371.769477579997</c:v>
                </c:pt>
                <c:pt idx="50">
                  <c:v>56080.498932369999</c:v>
                </c:pt>
                <c:pt idx="51">
                  <c:v>57199.70803324999</c:v>
                </c:pt>
                <c:pt idx="52">
                  <c:v>58510.61815106</c:v>
                </c:pt>
                <c:pt idx="53">
                  <c:v>57851.044841969997</c:v>
                </c:pt>
                <c:pt idx="54">
                  <c:v>57948.555599029998</c:v>
                </c:pt>
                <c:pt idx="55">
                  <c:v>57140.657604599997</c:v>
                </c:pt>
                <c:pt idx="56">
                  <c:v>58121.464681620004</c:v>
                </c:pt>
                <c:pt idx="57">
                  <c:v>59615.774475149999</c:v>
                </c:pt>
                <c:pt idx="58">
                  <c:v>61478.442270130006</c:v>
                </c:pt>
                <c:pt idx="59">
                  <c:v>61223.039439369997</c:v>
                </c:pt>
                <c:pt idx="60">
                  <c:v>61860.562117490001</c:v>
                </c:pt>
                <c:pt idx="61">
                  <c:v>64205.117158569992</c:v>
                </c:pt>
                <c:pt idx="62">
                  <c:v>63405.530798480002</c:v>
                </c:pt>
                <c:pt idx="63">
                  <c:v>64626.78666889001</c:v>
                </c:pt>
                <c:pt idx="64">
                  <c:v>63395.053009770003</c:v>
                </c:pt>
                <c:pt idx="65">
                  <c:v>60960.255590560002</c:v>
                </c:pt>
                <c:pt idx="66">
                  <c:v>61461.830499630007</c:v>
                </c:pt>
                <c:pt idx="67">
                  <c:v>60531.644215249995</c:v>
                </c:pt>
                <c:pt idx="68">
                  <c:v>60918.531605939999</c:v>
                </c:pt>
                <c:pt idx="69">
                  <c:v>63492.326056809987</c:v>
                </c:pt>
                <c:pt idx="70">
                  <c:v>65361.621205209995</c:v>
                </c:pt>
                <c:pt idx="71">
                  <c:v>61265.339985400002</c:v>
                </c:pt>
                <c:pt idx="72">
                  <c:v>61156.20427680001</c:v>
                </c:pt>
                <c:pt idx="73">
                  <c:v>64122.307543170005</c:v>
                </c:pt>
                <c:pt idx="74">
                  <c:v>63510.524666370002</c:v>
                </c:pt>
                <c:pt idx="75">
                  <c:v>64884.622026889992</c:v>
                </c:pt>
                <c:pt idx="76">
                  <c:v>64755.02660443999</c:v>
                </c:pt>
                <c:pt idx="77">
                  <c:v>63799.728691229997</c:v>
                </c:pt>
                <c:pt idx="78">
                  <c:v>64541.897768050003</c:v>
                </c:pt>
              </c:numCache>
            </c:numRef>
          </c:val>
          <c:smooth val="0"/>
          <c:extLst>
            <c:ext xmlns:c16="http://schemas.microsoft.com/office/drawing/2014/chart" uri="{C3380CC4-5D6E-409C-BE32-E72D297353CC}">
              <c16:uniqueId val="{00000000-0C34-440C-A7C3-A8E4D17BA533}"/>
            </c:ext>
          </c:extLst>
        </c:ser>
        <c:dLbls>
          <c:showLegendKey val="0"/>
          <c:showVal val="0"/>
          <c:showCatName val="0"/>
          <c:showSerName val="0"/>
          <c:showPercent val="0"/>
          <c:showBubbleSize val="0"/>
        </c:dLbls>
        <c:smooth val="0"/>
        <c:axId val="1040455048"/>
        <c:axId val="1040460624"/>
      </c:lineChart>
      <c:dateAx>
        <c:axId val="1040455048"/>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0460624"/>
        <c:crosses val="autoZero"/>
        <c:auto val="1"/>
        <c:lblOffset val="100"/>
        <c:baseTimeUnit val="months"/>
      </c:dateAx>
      <c:valAx>
        <c:axId val="1040460624"/>
        <c:scaling>
          <c:orientation val="minMax"/>
          <c:min val="100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040455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847040"/>
        <c:axId val="169861120"/>
      </c:barChart>
      <c:catAx>
        <c:axId val="169847040"/>
        <c:scaling>
          <c:orientation val="minMax"/>
        </c:scaling>
        <c:delete val="0"/>
        <c:axPos val="b"/>
        <c:numFmt formatCode="[$-409]mmm\-yy;@" sourceLinked="0"/>
        <c:majorTickMark val="out"/>
        <c:minorTickMark val="none"/>
        <c:tickLblPos val="nextTo"/>
        <c:crossAx val="169861120"/>
        <c:crosses val="autoZero"/>
        <c:auto val="1"/>
        <c:lblAlgn val="ctr"/>
        <c:lblOffset val="100"/>
        <c:noMultiLvlLbl val="0"/>
      </c:catAx>
      <c:valAx>
        <c:axId val="169861120"/>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847040"/>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areaChart>
        <c:grouping val="stacked"/>
        <c:varyColors val="0"/>
        <c:ser>
          <c:idx val="0"/>
          <c:order val="0"/>
          <c:tx>
            <c:strRef>
              <c:f>'Monthly Balances'!$R$1</c:f>
              <c:strCache>
                <c:ptCount val="1"/>
                <c:pt idx="0">
                  <c:v> SPIA Non-State Bond Accounts $ </c:v>
                </c:pt>
              </c:strCache>
            </c:strRef>
          </c:tx>
          <c:spPr>
            <a:solidFill>
              <a:schemeClr val="accent1">
                <a:shade val="58000"/>
              </a:schemeClr>
            </a:solidFill>
            <a:ln>
              <a:noFill/>
            </a:ln>
            <a:effectLst/>
          </c:spPr>
          <c:cat>
            <c:numRef>
              <c:f>'Monthly Balances'!$A$154:$A$214</c:f>
              <c:numCache>
                <c:formatCode>m/d/yyyy</c:formatCode>
                <c:ptCount val="61"/>
                <c:pt idx="0">
                  <c:v>43738</c:v>
                </c:pt>
                <c:pt idx="1">
                  <c:v>43769</c:v>
                </c:pt>
                <c:pt idx="2">
                  <c:v>43799</c:v>
                </c:pt>
                <c:pt idx="3">
                  <c:v>43830</c:v>
                </c:pt>
                <c:pt idx="4">
                  <c:v>43861</c:v>
                </c:pt>
                <c:pt idx="5">
                  <c:v>43890</c:v>
                </c:pt>
                <c:pt idx="6">
                  <c:v>43921</c:v>
                </c:pt>
                <c:pt idx="7">
                  <c:v>43951</c:v>
                </c:pt>
                <c:pt idx="8">
                  <c:v>43982</c:v>
                </c:pt>
                <c:pt idx="9">
                  <c:v>44012</c:v>
                </c:pt>
                <c:pt idx="10">
                  <c:v>44043</c:v>
                </c:pt>
                <c:pt idx="11">
                  <c:v>44074</c:v>
                </c:pt>
                <c:pt idx="12">
                  <c:v>44104</c:v>
                </c:pt>
                <c:pt idx="13">
                  <c:v>44135</c:v>
                </c:pt>
                <c:pt idx="14">
                  <c:v>44165</c:v>
                </c:pt>
                <c:pt idx="15">
                  <c:v>44196</c:v>
                </c:pt>
                <c:pt idx="16">
                  <c:v>44227</c:v>
                </c:pt>
                <c:pt idx="17">
                  <c:v>44255</c:v>
                </c:pt>
                <c:pt idx="18">
                  <c:v>44286</c:v>
                </c:pt>
                <c:pt idx="19">
                  <c:v>44316</c:v>
                </c:pt>
                <c:pt idx="20">
                  <c:v>44347</c:v>
                </c:pt>
                <c:pt idx="21">
                  <c:v>44377</c:v>
                </c:pt>
                <c:pt idx="22">
                  <c:v>44408</c:v>
                </c:pt>
                <c:pt idx="23">
                  <c:v>44439</c:v>
                </c:pt>
                <c:pt idx="24">
                  <c:v>44469</c:v>
                </c:pt>
                <c:pt idx="25">
                  <c:v>44500</c:v>
                </c:pt>
                <c:pt idx="26">
                  <c:v>44530</c:v>
                </c:pt>
                <c:pt idx="27">
                  <c:v>44561</c:v>
                </c:pt>
                <c:pt idx="28">
                  <c:v>44592</c:v>
                </c:pt>
                <c:pt idx="29">
                  <c:v>44620</c:v>
                </c:pt>
                <c:pt idx="30">
                  <c:v>44651</c:v>
                </c:pt>
                <c:pt idx="31">
                  <c:v>44681</c:v>
                </c:pt>
                <c:pt idx="32">
                  <c:v>44712</c:v>
                </c:pt>
                <c:pt idx="33">
                  <c:v>44742</c:v>
                </c:pt>
                <c:pt idx="34">
                  <c:v>44773</c:v>
                </c:pt>
                <c:pt idx="35">
                  <c:v>44804</c:v>
                </c:pt>
                <c:pt idx="36">
                  <c:v>44834</c:v>
                </c:pt>
                <c:pt idx="37">
                  <c:v>44865</c:v>
                </c:pt>
                <c:pt idx="38">
                  <c:v>44895</c:v>
                </c:pt>
                <c:pt idx="39">
                  <c:v>44926</c:v>
                </c:pt>
                <c:pt idx="40">
                  <c:v>44957</c:v>
                </c:pt>
                <c:pt idx="41">
                  <c:v>44985</c:v>
                </c:pt>
                <c:pt idx="42">
                  <c:v>45016</c:v>
                </c:pt>
                <c:pt idx="43">
                  <c:v>45046</c:v>
                </c:pt>
                <c:pt idx="44">
                  <c:v>45077</c:v>
                </c:pt>
                <c:pt idx="45">
                  <c:v>45107</c:v>
                </c:pt>
                <c:pt idx="46">
                  <c:v>45138</c:v>
                </c:pt>
                <c:pt idx="47">
                  <c:v>45169</c:v>
                </c:pt>
                <c:pt idx="48">
                  <c:v>45199</c:v>
                </c:pt>
                <c:pt idx="49">
                  <c:v>45230</c:v>
                </c:pt>
                <c:pt idx="50">
                  <c:v>45260</c:v>
                </c:pt>
                <c:pt idx="51">
                  <c:v>45291</c:v>
                </c:pt>
                <c:pt idx="52">
                  <c:v>45322</c:v>
                </c:pt>
                <c:pt idx="53">
                  <c:v>45351</c:v>
                </c:pt>
                <c:pt idx="54">
                  <c:v>45382</c:v>
                </c:pt>
                <c:pt idx="55">
                  <c:v>45412</c:v>
                </c:pt>
                <c:pt idx="56">
                  <c:v>45443</c:v>
                </c:pt>
                <c:pt idx="57">
                  <c:v>45473</c:v>
                </c:pt>
                <c:pt idx="58">
                  <c:v>45504</c:v>
                </c:pt>
                <c:pt idx="59">
                  <c:v>45535</c:v>
                </c:pt>
                <c:pt idx="60">
                  <c:v>45565</c:v>
                </c:pt>
              </c:numCache>
            </c:numRef>
          </c:cat>
          <c:val>
            <c:numRef>
              <c:f>'Monthly Balances'!$R$136:$R$208</c:f>
              <c:numCache>
                <c:formatCode>_("$"* #,##0.00_);_("$"* \(#,##0.00\);_("$"* "-"??_);_(@_)</c:formatCode>
                <c:ptCount val="73"/>
                <c:pt idx="0">
                  <c:v>130112912.34</c:v>
                </c:pt>
                <c:pt idx="1">
                  <c:v>123882666.8</c:v>
                </c:pt>
                <c:pt idx="2">
                  <c:v>93221484.850000009</c:v>
                </c:pt>
                <c:pt idx="3">
                  <c:v>86642755.350000009</c:v>
                </c:pt>
                <c:pt idx="4">
                  <c:v>76044946.109999999</c:v>
                </c:pt>
                <c:pt idx="5">
                  <c:v>71378436.969999999</c:v>
                </c:pt>
                <c:pt idx="6">
                  <c:v>66276857.620000005</c:v>
                </c:pt>
                <c:pt idx="7">
                  <c:v>103516972.19999999</c:v>
                </c:pt>
                <c:pt idx="8">
                  <c:v>104379635.58</c:v>
                </c:pt>
                <c:pt idx="9">
                  <c:v>102338909.2</c:v>
                </c:pt>
                <c:pt idx="10">
                  <c:v>84403394.060000002</c:v>
                </c:pt>
                <c:pt idx="11">
                  <c:v>87496025.980000004</c:v>
                </c:pt>
                <c:pt idx="12">
                  <c:v>88660557.790000007</c:v>
                </c:pt>
                <c:pt idx="13">
                  <c:v>86579304.189999998</c:v>
                </c:pt>
                <c:pt idx="14">
                  <c:v>80437441.629999995</c:v>
                </c:pt>
                <c:pt idx="15">
                  <c:v>67548257.530000001</c:v>
                </c:pt>
                <c:pt idx="16">
                  <c:v>58055325.010000005</c:v>
                </c:pt>
                <c:pt idx="17">
                  <c:v>74349057.109999999</c:v>
                </c:pt>
                <c:pt idx="18">
                  <c:v>77825359</c:v>
                </c:pt>
                <c:pt idx="19">
                  <c:v>167487186.59999999</c:v>
                </c:pt>
                <c:pt idx="20">
                  <c:v>239755588.96000001</c:v>
                </c:pt>
                <c:pt idx="21">
                  <c:v>224483602.09</c:v>
                </c:pt>
                <c:pt idx="22">
                  <c:v>213493253.71000001</c:v>
                </c:pt>
                <c:pt idx="23">
                  <c:v>214529756.06999999</c:v>
                </c:pt>
                <c:pt idx="24">
                  <c:v>213506470.63999999</c:v>
                </c:pt>
                <c:pt idx="25">
                  <c:v>208877653.26999998</c:v>
                </c:pt>
                <c:pt idx="26">
                  <c:v>203145860.36000001</c:v>
                </c:pt>
                <c:pt idx="27">
                  <c:v>182303119.08000001</c:v>
                </c:pt>
                <c:pt idx="28">
                  <c:v>173692211.03</c:v>
                </c:pt>
                <c:pt idx="29">
                  <c:v>153046316.36000001</c:v>
                </c:pt>
                <c:pt idx="30">
                  <c:v>146891886.64999998</c:v>
                </c:pt>
                <c:pt idx="31">
                  <c:v>145689788.12</c:v>
                </c:pt>
                <c:pt idx="32">
                  <c:v>139740827.63999999</c:v>
                </c:pt>
                <c:pt idx="33">
                  <c:v>204802835.46000001</c:v>
                </c:pt>
                <c:pt idx="34">
                  <c:v>193728063.47999999</c:v>
                </c:pt>
                <c:pt idx="35">
                  <c:v>187907483.35999998</c:v>
                </c:pt>
                <c:pt idx="36">
                  <c:v>183995474.03999999</c:v>
                </c:pt>
                <c:pt idx="37">
                  <c:v>167879868.29999998</c:v>
                </c:pt>
                <c:pt idx="38">
                  <c:v>153140191.97</c:v>
                </c:pt>
                <c:pt idx="39">
                  <c:v>361108720.76999998</c:v>
                </c:pt>
                <c:pt idx="40">
                  <c:v>333859678.22000003</c:v>
                </c:pt>
                <c:pt idx="41">
                  <c:v>330270321.24000001</c:v>
                </c:pt>
                <c:pt idx="42">
                  <c:v>317214604.31</c:v>
                </c:pt>
                <c:pt idx="43">
                  <c:v>323215363.00999999</c:v>
                </c:pt>
                <c:pt idx="44">
                  <c:v>319519219.45999998</c:v>
                </c:pt>
                <c:pt idx="45">
                  <c:v>300914262.81999999</c:v>
                </c:pt>
                <c:pt idx="46">
                  <c:v>284360771.07000005</c:v>
                </c:pt>
                <c:pt idx="47">
                  <c:v>288214416.28000003</c:v>
                </c:pt>
                <c:pt idx="48">
                  <c:v>280390368.86000001</c:v>
                </c:pt>
                <c:pt idx="49">
                  <c:v>265959419.39000002</c:v>
                </c:pt>
                <c:pt idx="50">
                  <c:v>252093408.05000001</c:v>
                </c:pt>
                <c:pt idx="51">
                  <c:v>236605836.46000001</c:v>
                </c:pt>
                <c:pt idx="52">
                  <c:v>221008432.45000002</c:v>
                </c:pt>
                <c:pt idx="53">
                  <c:v>209651047.22999999</c:v>
                </c:pt>
                <c:pt idx="54">
                  <c:v>211184350.66000003</c:v>
                </c:pt>
                <c:pt idx="55">
                  <c:v>200498109.97999999</c:v>
                </c:pt>
                <c:pt idx="56">
                  <c:v>198819072.25999999</c:v>
                </c:pt>
                <c:pt idx="57">
                  <c:v>187873550.38</c:v>
                </c:pt>
                <c:pt idx="58">
                  <c:v>183861645.88999999</c:v>
                </c:pt>
                <c:pt idx="59">
                  <c:v>167230200.00999999</c:v>
                </c:pt>
                <c:pt idx="60">
                  <c:v>168554340.58999997</c:v>
                </c:pt>
                <c:pt idx="61">
                  <c:v>148090241.40000001</c:v>
                </c:pt>
                <c:pt idx="62">
                  <c:v>147062209.94</c:v>
                </c:pt>
                <c:pt idx="63">
                  <c:v>124134620.68000001</c:v>
                </c:pt>
                <c:pt idx="64">
                  <c:v>114968910.63</c:v>
                </c:pt>
                <c:pt idx="65">
                  <c:v>116233100.38</c:v>
                </c:pt>
                <c:pt idx="66">
                  <c:v>113996978.66000001</c:v>
                </c:pt>
                <c:pt idx="67">
                  <c:v>109285263.38000001</c:v>
                </c:pt>
                <c:pt idx="68">
                  <c:v>110950817.46000001</c:v>
                </c:pt>
                <c:pt idx="69">
                  <c:v>106896635.85000001</c:v>
                </c:pt>
                <c:pt idx="70">
                  <c:v>102006782.76000001</c:v>
                </c:pt>
                <c:pt idx="71">
                  <c:v>110054377.70999999</c:v>
                </c:pt>
                <c:pt idx="72">
                  <c:v>116550361.31999999</c:v>
                </c:pt>
              </c:numCache>
            </c:numRef>
          </c:val>
          <c:extLst>
            <c:ext xmlns:c16="http://schemas.microsoft.com/office/drawing/2014/chart" uri="{C3380CC4-5D6E-409C-BE32-E72D297353CC}">
              <c16:uniqueId val="{00000000-FEA6-4320-B8F3-6AB02966685E}"/>
            </c:ext>
          </c:extLst>
        </c:ser>
        <c:ser>
          <c:idx val="1"/>
          <c:order val="1"/>
          <c:tx>
            <c:strRef>
              <c:f>'Monthly Balances'!$U$1</c:f>
              <c:strCache>
                <c:ptCount val="1"/>
                <c:pt idx="0">
                  <c:v> SPIA FHFC + Others $ </c:v>
                </c:pt>
              </c:strCache>
            </c:strRef>
          </c:tx>
          <c:spPr>
            <a:solidFill>
              <a:schemeClr val="accent1">
                <a:shade val="86000"/>
              </a:schemeClr>
            </a:solidFill>
            <a:ln>
              <a:noFill/>
            </a:ln>
            <a:effectLst/>
          </c:spPr>
          <c:cat>
            <c:numRef>
              <c:f>'Monthly Balances'!$A$154:$A$214</c:f>
              <c:numCache>
                <c:formatCode>m/d/yyyy</c:formatCode>
                <c:ptCount val="61"/>
                <c:pt idx="0">
                  <c:v>43738</c:v>
                </c:pt>
                <c:pt idx="1">
                  <c:v>43769</c:v>
                </c:pt>
                <c:pt idx="2">
                  <c:v>43799</c:v>
                </c:pt>
                <c:pt idx="3">
                  <c:v>43830</c:v>
                </c:pt>
                <c:pt idx="4">
                  <c:v>43861</c:v>
                </c:pt>
                <c:pt idx="5">
                  <c:v>43890</c:v>
                </c:pt>
                <c:pt idx="6">
                  <c:v>43921</c:v>
                </c:pt>
                <c:pt idx="7">
                  <c:v>43951</c:v>
                </c:pt>
                <c:pt idx="8">
                  <c:v>43982</c:v>
                </c:pt>
                <c:pt idx="9">
                  <c:v>44012</c:v>
                </c:pt>
                <c:pt idx="10">
                  <c:v>44043</c:v>
                </c:pt>
                <c:pt idx="11">
                  <c:v>44074</c:v>
                </c:pt>
                <c:pt idx="12">
                  <c:v>44104</c:v>
                </c:pt>
                <c:pt idx="13">
                  <c:v>44135</c:v>
                </c:pt>
                <c:pt idx="14">
                  <c:v>44165</c:v>
                </c:pt>
                <c:pt idx="15">
                  <c:v>44196</c:v>
                </c:pt>
                <c:pt idx="16">
                  <c:v>44227</c:v>
                </c:pt>
                <c:pt idx="17">
                  <c:v>44255</c:v>
                </c:pt>
                <c:pt idx="18">
                  <c:v>44286</c:v>
                </c:pt>
                <c:pt idx="19">
                  <c:v>44316</c:v>
                </c:pt>
                <c:pt idx="20">
                  <c:v>44347</c:v>
                </c:pt>
                <c:pt idx="21">
                  <c:v>44377</c:v>
                </c:pt>
                <c:pt idx="22">
                  <c:v>44408</c:v>
                </c:pt>
                <c:pt idx="23">
                  <c:v>44439</c:v>
                </c:pt>
                <c:pt idx="24">
                  <c:v>44469</c:v>
                </c:pt>
                <c:pt idx="25">
                  <c:v>44500</c:v>
                </c:pt>
                <c:pt idx="26">
                  <c:v>44530</c:v>
                </c:pt>
                <c:pt idx="27">
                  <c:v>44561</c:v>
                </c:pt>
                <c:pt idx="28">
                  <c:v>44592</c:v>
                </c:pt>
                <c:pt idx="29">
                  <c:v>44620</c:v>
                </c:pt>
                <c:pt idx="30">
                  <c:v>44651</c:v>
                </c:pt>
                <c:pt idx="31">
                  <c:v>44681</c:v>
                </c:pt>
                <c:pt idx="32">
                  <c:v>44712</c:v>
                </c:pt>
                <c:pt idx="33">
                  <c:v>44742</c:v>
                </c:pt>
                <c:pt idx="34">
                  <c:v>44773</c:v>
                </c:pt>
                <c:pt idx="35">
                  <c:v>44804</c:v>
                </c:pt>
                <c:pt idx="36">
                  <c:v>44834</c:v>
                </c:pt>
                <c:pt idx="37">
                  <c:v>44865</c:v>
                </c:pt>
                <c:pt idx="38">
                  <c:v>44895</c:v>
                </c:pt>
                <c:pt idx="39">
                  <c:v>44926</c:v>
                </c:pt>
                <c:pt idx="40">
                  <c:v>44957</c:v>
                </c:pt>
                <c:pt idx="41">
                  <c:v>44985</c:v>
                </c:pt>
                <c:pt idx="42">
                  <c:v>45016</c:v>
                </c:pt>
                <c:pt idx="43">
                  <c:v>45046</c:v>
                </c:pt>
                <c:pt idx="44">
                  <c:v>45077</c:v>
                </c:pt>
                <c:pt idx="45">
                  <c:v>45107</c:v>
                </c:pt>
                <c:pt idx="46">
                  <c:v>45138</c:v>
                </c:pt>
                <c:pt idx="47">
                  <c:v>45169</c:v>
                </c:pt>
                <c:pt idx="48">
                  <c:v>45199</c:v>
                </c:pt>
                <c:pt idx="49">
                  <c:v>45230</c:v>
                </c:pt>
                <c:pt idx="50">
                  <c:v>45260</c:v>
                </c:pt>
                <c:pt idx="51">
                  <c:v>45291</c:v>
                </c:pt>
                <c:pt idx="52">
                  <c:v>45322</c:v>
                </c:pt>
                <c:pt idx="53">
                  <c:v>45351</c:v>
                </c:pt>
                <c:pt idx="54">
                  <c:v>45382</c:v>
                </c:pt>
                <c:pt idx="55">
                  <c:v>45412</c:v>
                </c:pt>
                <c:pt idx="56">
                  <c:v>45443</c:v>
                </c:pt>
                <c:pt idx="57">
                  <c:v>45473</c:v>
                </c:pt>
                <c:pt idx="58">
                  <c:v>45504</c:v>
                </c:pt>
                <c:pt idx="59">
                  <c:v>45535</c:v>
                </c:pt>
                <c:pt idx="60">
                  <c:v>45565</c:v>
                </c:pt>
              </c:numCache>
            </c:numRef>
          </c:cat>
          <c:val>
            <c:numRef>
              <c:f>'Monthly Balances'!$U$154:$U$214</c:f>
              <c:numCache>
                <c:formatCode>_("$"* #,##0.00_);_("$"* \(#,##0.00\);_("$"* "-"??_);_(@_)</c:formatCode>
                <c:ptCount val="61"/>
                <c:pt idx="0">
                  <c:v>1079723795.01</c:v>
                </c:pt>
                <c:pt idx="1">
                  <c:v>972801231.07000005</c:v>
                </c:pt>
                <c:pt idx="2">
                  <c:v>1007055189.09</c:v>
                </c:pt>
                <c:pt idx="3">
                  <c:v>970255272.90999997</c:v>
                </c:pt>
                <c:pt idx="4">
                  <c:v>978899251.33000004</c:v>
                </c:pt>
                <c:pt idx="5">
                  <c:v>978069987.75</c:v>
                </c:pt>
                <c:pt idx="6">
                  <c:v>954289707.89999998</c:v>
                </c:pt>
                <c:pt idx="7">
                  <c:v>938134457.78999996</c:v>
                </c:pt>
                <c:pt idx="8">
                  <c:v>927112318.17999995</c:v>
                </c:pt>
                <c:pt idx="9">
                  <c:v>870263690.96000004</c:v>
                </c:pt>
                <c:pt idx="10">
                  <c:v>1305291899.6199999</c:v>
                </c:pt>
                <c:pt idx="11">
                  <c:v>1271611791.01</c:v>
                </c:pt>
                <c:pt idx="12">
                  <c:v>1186542442.4400001</c:v>
                </c:pt>
                <c:pt idx="13">
                  <c:v>1295740383.0999999</c:v>
                </c:pt>
                <c:pt idx="14">
                  <c:v>1292901882.9400001</c:v>
                </c:pt>
                <c:pt idx="15">
                  <c:v>1135142363.51</c:v>
                </c:pt>
                <c:pt idx="16">
                  <c:v>1120137173.1400001</c:v>
                </c:pt>
                <c:pt idx="17">
                  <c:v>1102279414.6900001</c:v>
                </c:pt>
                <c:pt idx="18">
                  <c:v>1227719919.74</c:v>
                </c:pt>
                <c:pt idx="19">
                  <c:v>1222837442.8</c:v>
                </c:pt>
                <c:pt idx="20">
                  <c:v>1242359782.24</c:v>
                </c:pt>
                <c:pt idx="21">
                  <c:v>1158981462.8399999</c:v>
                </c:pt>
                <c:pt idx="22">
                  <c:v>1140525709.45</c:v>
                </c:pt>
                <c:pt idx="23">
                  <c:v>1314218115.9100001</c:v>
                </c:pt>
                <c:pt idx="24">
                  <c:v>1367649208.49</c:v>
                </c:pt>
                <c:pt idx="25">
                  <c:v>1186462648.3399999</c:v>
                </c:pt>
                <c:pt idx="26">
                  <c:v>1154369974.3599999</c:v>
                </c:pt>
                <c:pt idx="27">
                  <c:v>1105367845.0599999</c:v>
                </c:pt>
                <c:pt idx="28">
                  <c:v>1090079542.2</c:v>
                </c:pt>
                <c:pt idx="29">
                  <c:v>1078711137.05</c:v>
                </c:pt>
                <c:pt idx="30">
                  <c:v>1154665092.73</c:v>
                </c:pt>
                <c:pt idx="31">
                  <c:v>1125913909.46</c:v>
                </c:pt>
                <c:pt idx="32">
                  <c:v>1104540100.9200001</c:v>
                </c:pt>
                <c:pt idx="33">
                  <c:v>1129993395.52</c:v>
                </c:pt>
                <c:pt idx="34">
                  <c:v>1249619666.8800001</c:v>
                </c:pt>
                <c:pt idx="35">
                  <c:v>1269124756.5999999</c:v>
                </c:pt>
                <c:pt idx="36">
                  <c:v>1233431141.21</c:v>
                </c:pt>
                <c:pt idx="37">
                  <c:v>1301966518.8699999</c:v>
                </c:pt>
                <c:pt idx="38">
                  <c:v>1288538524.26</c:v>
                </c:pt>
                <c:pt idx="39">
                  <c:v>1371878203.4200001</c:v>
                </c:pt>
                <c:pt idx="40">
                  <c:v>1312256412.97</c:v>
                </c:pt>
                <c:pt idx="41">
                  <c:v>1262759246.8</c:v>
                </c:pt>
                <c:pt idx="42">
                  <c:v>1360846900.3399999</c:v>
                </c:pt>
                <c:pt idx="43">
                  <c:v>1405283658.76</c:v>
                </c:pt>
                <c:pt idx="44">
                  <c:v>1314392829.97</c:v>
                </c:pt>
                <c:pt idx="45">
                  <c:v>1311281953.8900001</c:v>
                </c:pt>
                <c:pt idx="46">
                  <c:v>1416738276.6500001</c:v>
                </c:pt>
                <c:pt idx="47">
                  <c:v>1538088374.3299999</c:v>
                </c:pt>
                <c:pt idx="48">
                  <c:v>1479947868.5599999</c:v>
                </c:pt>
                <c:pt idx="49">
                  <c:v>1566717419.55</c:v>
                </c:pt>
                <c:pt idx="50">
                  <c:v>1410222141.7</c:v>
                </c:pt>
                <c:pt idx="51">
                  <c:v>1340165058.03</c:v>
                </c:pt>
                <c:pt idx="52">
                  <c:v>1313441421.55</c:v>
                </c:pt>
                <c:pt idx="53">
                  <c:v>1312642694.5999999</c:v>
                </c:pt>
                <c:pt idx="54">
                  <c:v>1332928931.8900001</c:v>
                </c:pt>
                <c:pt idx="55">
                  <c:v>1304163832.0799999</c:v>
                </c:pt>
                <c:pt idx="56">
                  <c:v>1278361703.3199999</c:v>
                </c:pt>
                <c:pt idx="57">
                  <c:v>1100992376.2</c:v>
                </c:pt>
                <c:pt idx="58">
                  <c:v>1193979053.4300001</c:v>
                </c:pt>
                <c:pt idx="59">
                  <c:v>1230167400.1600001</c:v>
                </c:pt>
                <c:pt idx="60">
                  <c:v>1251204020.8499999</c:v>
                </c:pt>
              </c:numCache>
            </c:numRef>
          </c:val>
          <c:extLst>
            <c:ext xmlns:c16="http://schemas.microsoft.com/office/drawing/2014/chart" uri="{C3380CC4-5D6E-409C-BE32-E72D297353CC}">
              <c16:uniqueId val="{00000001-FEA6-4320-B8F3-6AB02966685E}"/>
            </c:ext>
          </c:extLst>
        </c:ser>
        <c:ser>
          <c:idx val="2"/>
          <c:order val="2"/>
          <c:tx>
            <c:strRef>
              <c:f>'Monthly Balances'!$X$1</c:f>
              <c:strCache>
                <c:ptCount val="1"/>
                <c:pt idx="0">
                  <c:v> SPIA SBA Bond Accounts $ </c:v>
                </c:pt>
              </c:strCache>
            </c:strRef>
          </c:tx>
          <c:spPr>
            <a:solidFill>
              <a:schemeClr val="accent1">
                <a:tint val="86000"/>
              </a:schemeClr>
            </a:solidFill>
            <a:ln>
              <a:noFill/>
            </a:ln>
            <a:effectLst/>
          </c:spPr>
          <c:cat>
            <c:numRef>
              <c:f>'Monthly Balances'!$A$154:$A$214</c:f>
              <c:numCache>
                <c:formatCode>m/d/yyyy</c:formatCode>
                <c:ptCount val="61"/>
                <c:pt idx="0">
                  <c:v>43738</c:v>
                </c:pt>
                <c:pt idx="1">
                  <c:v>43769</c:v>
                </c:pt>
                <c:pt idx="2">
                  <c:v>43799</c:v>
                </c:pt>
                <c:pt idx="3">
                  <c:v>43830</c:v>
                </c:pt>
                <c:pt idx="4">
                  <c:v>43861</c:v>
                </c:pt>
                <c:pt idx="5">
                  <c:v>43890</c:v>
                </c:pt>
                <c:pt idx="6">
                  <c:v>43921</c:v>
                </c:pt>
                <c:pt idx="7">
                  <c:v>43951</c:v>
                </c:pt>
                <c:pt idx="8">
                  <c:v>43982</c:v>
                </c:pt>
                <c:pt idx="9">
                  <c:v>44012</c:v>
                </c:pt>
                <c:pt idx="10">
                  <c:v>44043</c:v>
                </c:pt>
                <c:pt idx="11">
                  <c:v>44074</c:v>
                </c:pt>
                <c:pt idx="12">
                  <c:v>44104</c:v>
                </c:pt>
                <c:pt idx="13">
                  <c:v>44135</c:v>
                </c:pt>
                <c:pt idx="14">
                  <c:v>44165</c:v>
                </c:pt>
                <c:pt idx="15">
                  <c:v>44196</c:v>
                </c:pt>
                <c:pt idx="16">
                  <c:v>44227</c:v>
                </c:pt>
                <c:pt idx="17">
                  <c:v>44255</c:v>
                </c:pt>
                <c:pt idx="18">
                  <c:v>44286</c:v>
                </c:pt>
                <c:pt idx="19">
                  <c:v>44316</c:v>
                </c:pt>
                <c:pt idx="20">
                  <c:v>44347</c:v>
                </c:pt>
                <c:pt idx="21">
                  <c:v>44377</c:v>
                </c:pt>
                <c:pt idx="22">
                  <c:v>44408</c:v>
                </c:pt>
                <c:pt idx="23">
                  <c:v>44439</c:v>
                </c:pt>
                <c:pt idx="24">
                  <c:v>44469</c:v>
                </c:pt>
                <c:pt idx="25">
                  <c:v>44500</c:v>
                </c:pt>
                <c:pt idx="26">
                  <c:v>44530</c:v>
                </c:pt>
                <c:pt idx="27">
                  <c:v>44561</c:v>
                </c:pt>
                <c:pt idx="28">
                  <c:v>44592</c:v>
                </c:pt>
                <c:pt idx="29">
                  <c:v>44620</c:v>
                </c:pt>
                <c:pt idx="30">
                  <c:v>44651</c:v>
                </c:pt>
                <c:pt idx="31">
                  <c:v>44681</c:v>
                </c:pt>
                <c:pt idx="32">
                  <c:v>44712</c:v>
                </c:pt>
                <c:pt idx="33">
                  <c:v>44742</c:v>
                </c:pt>
                <c:pt idx="34">
                  <c:v>44773</c:v>
                </c:pt>
                <c:pt idx="35">
                  <c:v>44804</c:v>
                </c:pt>
                <c:pt idx="36">
                  <c:v>44834</c:v>
                </c:pt>
                <c:pt idx="37">
                  <c:v>44865</c:v>
                </c:pt>
                <c:pt idx="38">
                  <c:v>44895</c:v>
                </c:pt>
                <c:pt idx="39">
                  <c:v>44926</c:v>
                </c:pt>
                <c:pt idx="40">
                  <c:v>44957</c:v>
                </c:pt>
                <c:pt idx="41">
                  <c:v>44985</c:v>
                </c:pt>
                <c:pt idx="42">
                  <c:v>45016</c:v>
                </c:pt>
                <c:pt idx="43">
                  <c:v>45046</c:v>
                </c:pt>
                <c:pt idx="44">
                  <c:v>45077</c:v>
                </c:pt>
                <c:pt idx="45">
                  <c:v>45107</c:v>
                </c:pt>
                <c:pt idx="46">
                  <c:v>45138</c:v>
                </c:pt>
                <c:pt idx="47">
                  <c:v>45169</c:v>
                </c:pt>
                <c:pt idx="48">
                  <c:v>45199</c:v>
                </c:pt>
                <c:pt idx="49">
                  <c:v>45230</c:v>
                </c:pt>
                <c:pt idx="50">
                  <c:v>45260</c:v>
                </c:pt>
                <c:pt idx="51">
                  <c:v>45291</c:v>
                </c:pt>
                <c:pt idx="52">
                  <c:v>45322</c:v>
                </c:pt>
                <c:pt idx="53">
                  <c:v>45351</c:v>
                </c:pt>
                <c:pt idx="54">
                  <c:v>45382</c:v>
                </c:pt>
                <c:pt idx="55">
                  <c:v>45412</c:v>
                </c:pt>
                <c:pt idx="56">
                  <c:v>45443</c:v>
                </c:pt>
                <c:pt idx="57">
                  <c:v>45473</c:v>
                </c:pt>
                <c:pt idx="58">
                  <c:v>45504</c:v>
                </c:pt>
                <c:pt idx="59">
                  <c:v>45535</c:v>
                </c:pt>
                <c:pt idx="60">
                  <c:v>45565</c:v>
                </c:pt>
              </c:numCache>
            </c:numRef>
          </c:cat>
          <c:val>
            <c:numRef>
              <c:f>'Monthly Balances'!$X$154:$X$214</c:f>
              <c:numCache>
                <c:formatCode>_("$"* #,##0.00_);_("$"* \(#,##0.00\);_("$"* "-"??_);_(@_)</c:formatCode>
                <c:ptCount val="61"/>
                <c:pt idx="0">
                  <c:v>50273000</c:v>
                </c:pt>
                <c:pt idx="1">
                  <c:v>50389696.289999999</c:v>
                </c:pt>
                <c:pt idx="2">
                  <c:v>50537679.18</c:v>
                </c:pt>
                <c:pt idx="3">
                  <c:v>0</c:v>
                </c:pt>
                <c:pt idx="4">
                  <c:v>0</c:v>
                </c:pt>
                <c:pt idx="5">
                  <c:v>0</c:v>
                </c:pt>
                <c:pt idx="6">
                  <c:v>424532264.89999998</c:v>
                </c:pt>
                <c:pt idx="7">
                  <c:v>636210070.84000003</c:v>
                </c:pt>
                <c:pt idx="8">
                  <c:v>210811802.41</c:v>
                </c:pt>
                <c:pt idx="9">
                  <c:v>0</c:v>
                </c:pt>
                <c:pt idx="10">
                  <c:v>0</c:v>
                </c:pt>
                <c:pt idx="11">
                  <c:v>0</c:v>
                </c:pt>
                <c:pt idx="12">
                  <c:v>0</c:v>
                </c:pt>
                <c:pt idx="13">
                  <c:v>403562350</c:v>
                </c:pt>
                <c:pt idx="14">
                  <c:v>394866467.12</c:v>
                </c:pt>
                <c:pt idx="15">
                  <c:v>395478433.79000002</c:v>
                </c:pt>
                <c:pt idx="16">
                  <c:v>396027229.80000001</c:v>
                </c:pt>
                <c:pt idx="17">
                  <c:v>396636635.27999997</c:v>
                </c:pt>
                <c:pt idx="18">
                  <c:v>900797983.88</c:v>
                </c:pt>
                <c:pt idx="19">
                  <c:v>1477957435.3399999</c:v>
                </c:pt>
                <c:pt idx="20">
                  <c:v>544289378.54999995</c:v>
                </c:pt>
                <c:pt idx="21">
                  <c:v>0</c:v>
                </c:pt>
                <c:pt idx="22">
                  <c:v>0</c:v>
                </c:pt>
                <c:pt idx="23">
                  <c:v>0</c:v>
                </c:pt>
                <c:pt idx="24">
                  <c:v>0</c:v>
                </c:pt>
                <c:pt idx="25">
                  <c:v>0</c:v>
                </c:pt>
                <c:pt idx="26">
                  <c:v>0</c:v>
                </c:pt>
                <c:pt idx="27">
                  <c:v>0</c:v>
                </c:pt>
                <c:pt idx="28">
                  <c:v>0</c:v>
                </c:pt>
                <c:pt idx="29">
                  <c:v>0</c:v>
                </c:pt>
                <c:pt idx="30">
                  <c:v>533822634.38</c:v>
                </c:pt>
                <c:pt idx="31">
                  <c:v>963754846.62</c:v>
                </c:pt>
                <c:pt idx="32">
                  <c:v>429873443.16000003</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numCache>
            </c:numRef>
          </c:val>
          <c:extLst>
            <c:ext xmlns:c16="http://schemas.microsoft.com/office/drawing/2014/chart" uri="{C3380CC4-5D6E-409C-BE32-E72D297353CC}">
              <c16:uniqueId val="{00000002-FEA6-4320-B8F3-6AB02966685E}"/>
            </c:ext>
          </c:extLst>
        </c:ser>
        <c:dLbls>
          <c:showLegendKey val="0"/>
          <c:showVal val="0"/>
          <c:showCatName val="0"/>
          <c:showSerName val="0"/>
          <c:showPercent val="0"/>
          <c:showBubbleSize val="0"/>
        </c:dLbls>
        <c:axId val="166191872"/>
        <c:axId val="166193408"/>
      </c:areaChart>
      <c:lineChart>
        <c:grouping val="standard"/>
        <c:varyColors val="0"/>
        <c:ser>
          <c:idx val="3"/>
          <c:order val="3"/>
          <c:tx>
            <c:strRef>
              <c:f>'Monthly Balances'!$AB$1</c:f>
              <c:strCache>
                <c:ptCount val="1"/>
                <c:pt idx="0">
                  <c:v> TOTAL SPIA Bond Accounts % </c:v>
                </c:pt>
              </c:strCache>
            </c:strRef>
          </c:tx>
          <c:spPr>
            <a:ln w="28575" cap="rnd" cmpd="sng" algn="ctr">
              <a:solidFill>
                <a:srgbClr val="15234A"/>
              </a:solidFill>
              <a:prstDash val="solid"/>
              <a:round/>
            </a:ln>
            <a:effectLst/>
          </c:spPr>
          <c:marker>
            <c:symbol val="none"/>
          </c:marker>
          <c:val>
            <c:numRef>
              <c:f>'Monthly Balances'!$AB$154:$AB$214</c:f>
              <c:numCache>
                <c:formatCode>0.0%</c:formatCode>
                <c:ptCount val="61"/>
                <c:pt idx="0">
                  <c:v>4.9314859390830607E-2</c:v>
                </c:pt>
                <c:pt idx="1">
                  <c:v>4.9194593673118729E-2</c:v>
                </c:pt>
                <c:pt idx="2">
                  <c:v>5.4090149733926243E-2</c:v>
                </c:pt>
                <c:pt idx="3">
                  <c:v>4.8441925192108458E-2</c:v>
                </c:pt>
                <c:pt idx="4">
                  <c:v>4.5994636870555369E-2</c:v>
                </c:pt>
                <c:pt idx="5">
                  <c:v>4.7116934721266372E-2</c:v>
                </c:pt>
                <c:pt idx="6">
                  <c:v>6.1965291356586384E-2</c:v>
                </c:pt>
                <c:pt idx="7">
                  <c:v>5.5865524132377976E-2</c:v>
                </c:pt>
                <c:pt idx="8">
                  <c:v>4.4328655506677701E-2</c:v>
                </c:pt>
                <c:pt idx="9">
                  <c:v>3.537557618141695E-2</c:v>
                </c:pt>
                <c:pt idx="10">
                  <c:v>4.9905561548837109E-2</c:v>
                </c:pt>
                <c:pt idx="11">
                  <c:v>4.8094772407336936E-2</c:v>
                </c:pt>
                <c:pt idx="12">
                  <c:v>4.5142654829221675E-2</c:v>
                </c:pt>
                <c:pt idx="13">
                  <c:v>6.1483336697681815E-2</c:v>
                </c:pt>
                <c:pt idx="14">
                  <c:v>6.1746215004302316E-2</c:v>
                </c:pt>
                <c:pt idx="15">
                  <c:v>5.7498510429726438E-2</c:v>
                </c:pt>
                <c:pt idx="16">
                  <c:v>5.2517962129322623E-2</c:v>
                </c:pt>
                <c:pt idx="17">
                  <c:v>5.218493329727969E-2</c:v>
                </c:pt>
                <c:pt idx="18">
                  <c:v>6.9328175350520216E-2</c:v>
                </c:pt>
                <c:pt idx="19">
                  <c:v>8.0840780114935784E-2</c:v>
                </c:pt>
                <c:pt idx="20">
                  <c:v>4.8602719531644412E-2</c:v>
                </c:pt>
                <c:pt idx="21">
                  <c:v>3.6217008219742469E-2</c:v>
                </c:pt>
                <c:pt idx="22">
                  <c:v>3.4010785141193677E-2</c:v>
                </c:pt>
                <c:pt idx="23">
                  <c:v>3.6612176914279697E-2</c:v>
                </c:pt>
                <c:pt idx="24">
                  <c:v>3.7290083511650626E-2</c:v>
                </c:pt>
                <c:pt idx="25">
                  <c:v>3.2600323614885164E-2</c:v>
                </c:pt>
                <c:pt idx="26">
                  <c:v>3.1232633546740909E-2</c:v>
                </c:pt>
                <c:pt idx="27">
                  <c:v>2.868497061727034E-2</c:v>
                </c:pt>
                <c:pt idx="28">
                  <c:v>2.8410422960859407E-2</c:v>
                </c:pt>
                <c:pt idx="29">
                  <c:v>2.739704162666929E-2</c:v>
                </c:pt>
                <c:pt idx="30">
                  <c:v>3.8953985408955318E-2</c:v>
                </c:pt>
                <c:pt idx="31">
                  <c:v>4.4245754514936064E-2</c:v>
                </c:pt>
                <c:pt idx="32">
                  <c:v>3.0965309731764888E-2</c:v>
                </c:pt>
                <c:pt idx="33">
                  <c:v>2.3077818246626518E-2</c:v>
                </c:pt>
                <c:pt idx="34">
                  <c:v>2.4492970995688798E-2</c:v>
                </c:pt>
                <c:pt idx="35">
                  <c:v>2.4680615180564931E-2</c:v>
                </c:pt>
                <c:pt idx="36">
                  <c:v>2.3596749562787626E-2</c:v>
                </c:pt>
                <c:pt idx="37">
                  <c:v>2.4930949002646696E-2</c:v>
                </c:pt>
                <c:pt idx="38">
                  <c:v>2.4571075502686588E-2</c:v>
                </c:pt>
                <c:pt idx="39">
                  <c:v>2.4889372798748522E-2</c:v>
                </c:pt>
                <c:pt idx="40">
                  <c:v>2.3760418088729723E-2</c:v>
                </c:pt>
                <c:pt idx="41">
                  <c:v>2.2574017076252926E-2</c:v>
                </c:pt>
                <c:pt idx="42">
                  <c:v>2.4201283886317683E-2</c:v>
                </c:pt>
                <c:pt idx="43">
                  <c:v>2.3775540706113197E-2</c:v>
                </c:pt>
                <c:pt idx="44">
                  <c:v>2.2521503943712037E-2</c:v>
                </c:pt>
                <c:pt idx="45">
                  <c:v>2.1730499026957076E-2</c:v>
                </c:pt>
                <c:pt idx="46">
                  <c:v>2.3625911814973827E-2</c:v>
                </c:pt>
                <c:pt idx="47">
                  <c:v>2.6366746690412304E-2</c:v>
                </c:pt>
                <c:pt idx="48">
                  <c:v>2.4811980020790148E-2</c:v>
                </c:pt>
                <c:pt idx="49">
                  <c:v>2.6305860237422034E-2</c:v>
                </c:pt>
                <c:pt idx="50">
                  <c:v>2.4099102378543485E-2</c:v>
                </c:pt>
                <c:pt idx="51">
                  <c:v>2.3319115222330104E-2</c:v>
                </c:pt>
                <c:pt idx="52">
                  <c:v>2.1336641124211089E-2</c:v>
                </c:pt>
                <c:pt idx="53">
                  <c:v>2.2625153312340416E-2</c:v>
                </c:pt>
                <c:pt idx="54">
                  <c:v>2.325560112952231E-2</c:v>
                </c:pt>
                <c:pt idx="55">
                  <c:v>2.1536792227970936E-2</c:v>
                </c:pt>
                <c:pt idx="56">
                  <c:v>2.1320704431787619E-2</c:v>
                </c:pt>
                <c:pt idx="57">
                  <c:v>1.7872627799665447E-2</c:v>
                </c:pt>
                <c:pt idx="58">
                  <c:v>2.0148042106197372E-2</c:v>
                </c:pt>
                <c:pt idx="59">
                  <c:v>2.0772811979556393E-2</c:v>
                </c:pt>
                <c:pt idx="60">
                  <c:v>2.0952295913427395E-2</c:v>
                </c:pt>
              </c:numCache>
            </c:numRef>
          </c:val>
          <c:smooth val="0"/>
          <c:extLst>
            <c:ext xmlns:c16="http://schemas.microsoft.com/office/drawing/2014/chart" uri="{C3380CC4-5D6E-409C-BE32-E72D297353CC}">
              <c16:uniqueId val="{00000003-FEA6-4320-B8F3-6AB02966685E}"/>
            </c:ext>
          </c:extLst>
        </c:ser>
        <c:dLbls>
          <c:showLegendKey val="0"/>
          <c:showVal val="0"/>
          <c:showCatName val="0"/>
          <c:showSerName val="0"/>
          <c:showPercent val="0"/>
          <c:showBubbleSize val="0"/>
        </c:dLbls>
        <c:marker val="1"/>
        <c:smooth val="0"/>
        <c:axId val="166200832"/>
        <c:axId val="166199296"/>
      </c:lineChart>
      <c:dateAx>
        <c:axId val="166191872"/>
        <c:scaling>
          <c:orientation val="minMax"/>
        </c:scaling>
        <c:delete val="0"/>
        <c:axPos val="b"/>
        <c:numFmt formatCode="[$-409]mmm\-yy;@"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193408"/>
        <c:crosses val="autoZero"/>
        <c:auto val="1"/>
        <c:lblOffset val="100"/>
        <c:baseTimeUnit val="months"/>
      </c:dateAx>
      <c:valAx>
        <c:axId val="166193408"/>
        <c:scaling>
          <c:orientation val="minMax"/>
          <c:max val="4000000000"/>
        </c:scaling>
        <c:delete val="0"/>
        <c:axPos val="l"/>
        <c:majorGridlines>
          <c:spPr>
            <a:ln w="9525" cap="flat" cmpd="sng" algn="ctr">
              <a:solidFill>
                <a:schemeClr val="tx1">
                  <a:tint val="75000"/>
                  <a:shade val="95000"/>
                  <a:satMod val="105000"/>
                </a:schemeClr>
              </a:solidFill>
              <a:prstDash val="solid"/>
              <a:round/>
            </a:ln>
            <a:effectLst/>
          </c:spPr>
        </c:majorGridlines>
        <c:numFmt formatCode="&quot;$&quot;#,##0,,&quot;M&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191872"/>
        <c:crosses val="autoZero"/>
        <c:crossBetween val="between"/>
      </c:valAx>
      <c:valAx>
        <c:axId val="166199296"/>
        <c:scaling>
          <c:orientation val="minMax"/>
        </c:scaling>
        <c:delete val="0"/>
        <c:axPos val="r"/>
        <c:numFmt formatCode="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200832"/>
        <c:crosses val="max"/>
        <c:crossBetween val="between"/>
      </c:valAx>
      <c:catAx>
        <c:axId val="166200832"/>
        <c:scaling>
          <c:orientation val="minMax"/>
        </c:scaling>
        <c:delete val="1"/>
        <c:axPos val="b"/>
        <c:majorTickMark val="out"/>
        <c:minorTickMark val="none"/>
        <c:tickLblPos val="none"/>
        <c:crossAx val="16619929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w="9525" cap="flat" cmpd="sng" algn="ctr">
      <a:noFill/>
      <a:prstDash val="solid"/>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1538032260530541"/>
          <c:y val="0.11535170603674541"/>
          <c:w val="0.87491093953061694"/>
          <c:h val="0.79046310877806936"/>
        </c:manualLayout>
      </c:layout>
      <c:barChart>
        <c:barDir val="col"/>
        <c:grouping val="clustered"/>
        <c:varyColors val="0"/>
        <c:ser>
          <c:idx val="0"/>
          <c:order val="0"/>
          <c:tx>
            <c:strRef>
              <c:f>Sheet1!$B$1</c:f>
              <c:strCache>
                <c:ptCount val="1"/>
                <c:pt idx="0">
                  <c:v>Investment Pool Annual Earnings</c:v>
                </c:pt>
              </c:strCache>
            </c:strRef>
          </c:tx>
          <c:spPr>
            <a:solidFill>
              <a:schemeClr val="accent5"/>
            </a:solidFill>
            <a:ln>
              <a:noFill/>
            </a:ln>
            <a:effectLst/>
          </c:spPr>
          <c:invertIfNegative val="0"/>
          <c:dLbls>
            <c:dLbl>
              <c:idx val="0"/>
              <c:layout>
                <c:manualLayout>
                  <c:x val="1.3492437860418074E-3"/>
                  <c:y val="3.70370370370370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2F-4B25-861B-A75593F35440}"/>
                </c:ext>
              </c:extLst>
            </c:dLbl>
            <c:dLbl>
              <c:idx val="1"/>
              <c:layout>
                <c:manualLayout>
                  <c:x val="-1.2775432541441876E-3"/>
                  <c:y val="1.1111111111111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F6-475C-A002-4B83194EF4DC}"/>
                </c:ext>
              </c:extLst>
            </c:dLbl>
            <c:dLbl>
              <c:idx val="3"/>
              <c:layout>
                <c:manualLayout>
                  <c:x val="1.2775432541439029E-3"/>
                  <c:y val="5.5555555555555497E-3"/>
                </c:manualLayout>
              </c:layout>
              <c:showLegendKey val="0"/>
              <c:showVal val="1"/>
              <c:showCatName val="0"/>
              <c:showSerName val="0"/>
              <c:showPercent val="0"/>
              <c:showBubbleSize val="0"/>
              <c:extLst>
                <c:ext xmlns:c15="http://schemas.microsoft.com/office/drawing/2012/chart" uri="{CE6537A1-D6FC-4f65-9D91-7224C49458BB}">
                  <c15:layout>
                    <c:manualLayout>
                      <c:w val="5.0660927446105522E-2"/>
                      <c:h val="6.9074074074074066E-2"/>
                    </c:manualLayout>
                  </c15:layout>
                </c:ext>
                <c:ext xmlns:c16="http://schemas.microsoft.com/office/drawing/2014/chart" uri="{C3380CC4-5D6E-409C-BE32-E72D297353CC}">
                  <c16:uniqueId val="{00000000-27ED-46E3-A8E0-A0D372EA978D}"/>
                </c:ext>
              </c:extLst>
            </c:dLbl>
            <c:numFmt formatCode="&quot;$&quot;#,##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9"/>
                <c:pt idx="0">
                  <c:v>FY 2016/17</c:v>
                </c:pt>
                <c:pt idx="1">
                  <c:v>FY 2017/18</c:v>
                </c:pt>
                <c:pt idx="2">
                  <c:v>FY 2018/19</c:v>
                </c:pt>
                <c:pt idx="3">
                  <c:v>FY 2019/20</c:v>
                </c:pt>
                <c:pt idx="4">
                  <c:v>FY 2020/21</c:v>
                </c:pt>
                <c:pt idx="5">
                  <c:v>FY 2021/22</c:v>
                </c:pt>
                <c:pt idx="6">
                  <c:v>FY 2022/23</c:v>
                </c:pt>
                <c:pt idx="7">
                  <c:v>FY 2023/24</c:v>
                </c:pt>
                <c:pt idx="8">
                  <c:v>FYTD 24/25</c:v>
                </c:pt>
              </c:strCache>
            </c:strRef>
          </c:cat>
          <c:val>
            <c:numRef>
              <c:f>Sheet1!$B$2:$B$13</c:f>
              <c:numCache>
                <c:formatCode>"$"#,##0.00_);[Red]\("$"#,##0.00\)</c:formatCode>
                <c:ptCount val="9"/>
                <c:pt idx="0">
                  <c:v>389.1</c:v>
                </c:pt>
                <c:pt idx="1">
                  <c:v>417.8</c:v>
                </c:pt>
                <c:pt idx="2">
                  <c:v>592.70000000000005</c:v>
                </c:pt>
                <c:pt idx="3">
                  <c:v>866.9</c:v>
                </c:pt>
                <c:pt idx="4">
                  <c:v>554</c:v>
                </c:pt>
                <c:pt idx="5">
                  <c:v>412.99</c:v>
                </c:pt>
                <c:pt idx="6">
                  <c:v>1111.3900000000001</c:v>
                </c:pt>
                <c:pt idx="7">
                  <c:v>1949.2</c:v>
                </c:pt>
                <c:pt idx="8">
                  <c:v>716.29</c:v>
                </c:pt>
              </c:numCache>
            </c:numRef>
          </c:val>
          <c:extLst>
            <c:ext xmlns:c16="http://schemas.microsoft.com/office/drawing/2014/chart" uri="{C3380CC4-5D6E-409C-BE32-E72D297353CC}">
              <c16:uniqueId val="{00000005-06A1-4C09-8DC3-934D50E7E013}"/>
            </c:ext>
          </c:extLst>
        </c:ser>
        <c:dLbls>
          <c:showLegendKey val="0"/>
          <c:showVal val="0"/>
          <c:showCatName val="0"/>
          <c:showSerName val="0"/>
          <c:showPercent val="0"/>
          <c:showBubbleSize val="0"/>
        </c:dLbls>
        <c:gapWidth val="150"/>
        <c:axId val="134944640"/>
        <c:axId val="134946176"/>
      </c:barChart>
      <c:catAx>
        <c:axId val="134944640"/>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1" i="0" u="none" strike="noStrike" kern="1200" baseline="0">
                <a:solidFill>
                  <a:schemeClr val="tx1"/>
                </a:solidFill>
                <a:latin typeface="Arial" pitchFamily="34" charset="0"/>
                <a:ea typeface="+mn-ea"/>
                <a:cs typeface="Arial" pitchFamily="34" charset="0"/>
              </a:defRPr>
            </a:pPr>
            <a:endParaRPr lang="en-US"/>
          </a:p>
        </c:txPr>
        <c:crossAx val="134946176"/>
        <c:crosses val="autoZero"/>
        <c:auto val="1"/>
        <c:lblAlgn val="ctr"/>
        <c:lblOffset val="100"/>
        <c:noMultiLvlLbl val="0"/>
      </c:catAx>
      <c:valAx>
        <c:axId val="134946176"/>
        <c:scaling>
          <c:orientation val="minMax"/>
        </c:scaling>
        <c:delete val="0"/>
        <c:axPos val="l"/>
        <c:majorGridlines>
          <c:spPr>
            <a:ln w="6350" cap="flat" cmpd="sng" algn="ctr">
              <a:solidFill>
                <a:schemeClr val="tx1"/>
              </a:solidFill>
              <a:prstDash val="solid"/>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r>
                  <a:rPr lang="en-US" sz="1200" dirty="0">
                    <a:latin typeface="+mn-lt"/>
                    <a:cs typeface="Arial" pitchFamily="34" charset="0"/>
                  </a:rPr>
                  <a:t>Millions</a:t>
                </a:r>
              </a:p>
            </c:rich>
          </c:tx>
          <c:layout>
            <c:manualLayout>
              <c:xMode val="edge"/>
              <c:yMode val="edge"/>
              <c:x val="8.0906148867314048E-3"/>
              <c:y val="0.37449617710829958"/>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endParaRPr lang="en-US"/>
            </a:p>
          </c:txPr>
        </c:title>
        <c:numFmt formatCode="&quot;$&quot;#,##0_);[Red]\(&quot;$&quot;#,##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1" i="0" u="none" strike="noStrike" kern="1200" baseline="0">
                <a:solidFill>
                  <a:schemeClr val="tx1"/>
                </a:solidFill>
                <a:latin typeface="Arial" pitchFamily="34" charset="0"/>
                <a:ea typeface="+mn-ea"/>
                <a:cs typeface="Arial" pitchFamily="34" charset="0"/>
              </a:defRPr>
            </a:pPr>
            <a:endParaRPr lang="en-US"/>
          </a:p>
        </c:txPr>
        <c:crossAx val="134944640"/>
        <c:crosses val="autoZero"/>
        <c:crossBetween val="between"/>
      </c:valAx>
      <c:spPr>
        <a:noFill/>
        <a:ln w="12700">
          <a:solidFill>
            <a:srgbClr val="000000"/>
          </a:solid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Sheet1!$B$1</c:f>
              <c:strCache>
                <c:ptCount val="1"/>
                <c:pt idx="0">
                  <c:v>Security Lending Annual Earnings</c:v>
                </c:pt>
              </c:strCache>
            </c:strRef>
          </c:tx>
          <c:spPr>
            <a:solidFill>
              <a:schemeClr val="accent5"/>
            </a:solidFill>
            <a:ln>
              <a:noFill/>
            </a:ln>
            <a:effectLst/>
          </c:spPr>
          <c:invertIfNegative val="0"/>
          <c:dLbls>
            <c:dLbl>
              <c:idx val="2"/>
              <c:layout>
                <c:manualLayout>
                  <c:x val="-1.6181229773463029E-3"/>
                  <c:y val="-3.0864197530864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A2-4507-AFF9-CAA820631F86}"/>
                </c:ext>
              </c:extLst>
            </c:dLbl>
            <c:dLbl>
              <c:idx val="5"/>
              <c:layout>
                <c:manualLayout>
                  <c:x val="3.6563071297989031E-3"/>
                  <c:y val="-3.46320346320346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AD-454B-9BEF-8D6FE25BC831}"/>
                </c:ext>
              </c:extLst>
            </c:dLbl>
            <c:dLbl>
              <c:idx val="6"/>
              <c:layout>
                <c:manualLayout>
                  <c:x val="2.4375380865326022E-3"/>
                  <c:y val="-2.8860028860028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0E-4312-84C0-1A9709EDE847}"/>
                </c:ext>
              </c:extLst>
            </c:dLbl>
            <c:numFmt formatCode="&quot;$&quot;#,##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FY 2012/13</c:v>
                </c:pt>
                <c:pt idx="1">
                  <c:v>FY 2013/14 </c:v>
                </c:pt>
                <c:pt idx="2">
                  <c:v>FY 2014/15 </c:v>
                </c:pt>
                <c:pt idx="3">
                  <c:v>FY 2015/16 </c:v>
                </c:pt>
                <c:pt idx="4">
                  <c:v>FY 2016/17</c:v>
                </c:pt>
                <c:pt idx="5">
                  <c:v>FY 2017/18</c:v>
                </c:pt>
                <c:pt idx="6">
                  <c:v>FY 2018/19</c:v>
                </c:pt>
                <c:pt idx="7">
                  <c:v>FY 2019/20</c:v>
                </c:pt>
                <c:pt idx="8">
                  <c:v>FY 2020/21</c:v>
                </c:pt>
                <c:pt idx="9">
                  <c:v>FY 2021/22</c:v>
                </c:pt>
                <c:pt idx="10">
                  <c:v>FY 2022/23 </c:v>
                </c:pt>
                <c:pt idx="11">
                  <c:v>FY 2023/24 </c:v>
                </c:pt>
                <c:pt idx="12">
                  <c:v>FYTD 24/25</c:v>
                </c:pt>
              </c:strCache>
            </c:strRef>
          </c:cat>
          <c:val>
            <c:numRef>
              <c:f>Sheet1!$B$2:$B$14</c:f>
              <c:numCache>
                <c:formatCode>"$"#,##0_);[Red]\("$"#,##0\)</c:formatCode>
                <c:ptCount val="13"/>
                <c:pt idx="0">
                  <c:v>1634356</c:v>
                </c:pt>
                <c:pt idx="1">
                  <c:v>1588475</c:v>
                </c:pt>
                <c:pt idx="2">
                  <c:v>1566106</c:v>
                </c:pt>
                <c:pt idx="3">
                  <c:v>3515825</c:v>
                </c:pt>
                <c:pt idx="4">
                  <c:v>3990837</c:v>
                </c:pt>
                <c:pt idx="5">
                  <c:v>3314578</c:v>
                </c:pt>
                <c:pt idx="6">
                  <c:v>3718429</c:v>
                </c:pt>
                <c:pt idx="7">
                  <c:v>3484494</c:v>
                </c:pt>
                <c:pt idx="8">
                  <c:v>2033510</c:v>
                </c:pt>
                <c:pt idx="9">
                  <c:v>4008105</c:v>
                </c:pt>
                <c:pt idx="10">
                  <c:v>14239141.67</c:v>
                </c:pt>
                <c:pt idx="11">
                  <c:v>11975630.739999998</c:v>
                </c:pt>
                <c:pt idx="12">
                  <c:v>3832939.92</c:v>
                </c:pt>
              </c:numCache>
            </c:numRef>
          </c:val>
          <c:extLst>
            <c:ext xmlns:c16="http://schemas.microsoft.com/office/drawing/2014/chart" uri="{C3380CC4-5D6E-409C-BE32-E72D297353CC}">
              <c16:uniqueId val="{00000002-CD9D-40B7-AAB0-909CDE9B2544}"/>
            </c:ext>
          </c:extLst>
        </c:ser>
        <c:dLbls>
          <c:showLegendKey val="0"/>
          <c:showVal val="0"/>
          <c:showCatName val="0"/>
          <c:showSerName val="0"/>
          <c:showPercent val="0"/>
          <c:showBubbleSize val="0"/>
        </c:dLbls>
        <c:gapWidth val="150"/>
        <c:axId val="223548544"/>
        <c:axId val="223550080"/>
      </c:barChart>
      <c:catAx>
        <c:axId val="223548544"/>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Arial" pitchFamily="34" charset="0"/>
              </a:defRPr>
            </a:pPr>
            <a:endParaRPr lang="en-US"/>
          </a:p>
        </c:txPr>
        <c:crossAx val="223550080"/>
        <c:crosses val="autoZero"/>
        <c:auto val="1"/>
        <c:lblAlgn val="ctr"/>
        <c:lblOffset val="100"/>
        <c:noMultiLvlLbl val="0"/>
      </c:catAx>
      <c:valAx>
        <c:axId val="223550080"/>
        <c:scaling>
          <c:orientation val="minMax"/>
        </c:scaling>
        <c:delete val="0"/>
        <c:axPos val="l"/>
        <c:majorGridlines>
          <c:spPr>
            <a:ln w="6350" cap="flat" cmpd="sng" algn="ctr">
              <a:solidFill>
                <a:schemeClr val="tx1"/>
              </a:solidFill>
              <a:prstDash val="solid"/>
              <a:round/>
            </a:ln>
            <a:effectLst/>
          </c:spPr>
        </c:majorGridlines>
        <c:numFmt formatCode="&quot;$&quot;#,##0_);[Red]\(&quot;$&quot;#,##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Arial" pitchFamily="34" charset="0"/>
              </a:defRPr>
            </a:pPr>
            <a:endParaRPr lang="en-US"/>
          </a:p>
        </c:txPr>
        <c:crossAx val="223548544"/>
        <c:crosses val="autoZero"/>
        <c:crossBetween val="between"/>
      </c:valAx>
      <c:spPr>
        <a:noFill/>
        <a:ln w="12700">
          <a:solidFill>
            <a:srgbClr val="000000"/>
          </a:solid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4458632888280269"/>
          <c:y val="4.534796191931678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3505743847236488E-2"/>
          <c:y val="4.7302013353265643E-2"/>
          <c:w val="0.92649424030329564"/>
          <c:h val="0.8016516120488677"/>
        </c:manualLayout>
      </c:layout>
      <c:barChart>
        <c:barDir val="col"/>
        <c:grouping val="stacked"/>
        <c:varyColors val="0"/>
        <c:ser>
          <c:idx val="0"/>
          <c:order val="0"/>
          <c:tx>
            <c:strRef>
              <c:f>Sheet1!$D$1</c:f>
              <c:strCache>
                <c:ptCount val="1"/>
                <c:pt idx="0">
                  <c:v>Yield to Worst</c:v>
                </c:pt>
              </c:strCache>
            </c:strRef>
          </c:tx>
          <c:spPr>
            <a:solidFill>
              <a:schemeClr val="tx1">
                <a:lumMod val="50000"/>
                <a:lumOff val="50000"/>
              </a:schemeClr>
            </a:solidFill>
            <a:ln>
              <a:noFill/>
            </a:ln>
            <a:effectLst/>
          </c:spPr>
          <c:invertIfNegative val="0"/>
          <c:dLbls>
            <c:dLbl>
              <c:idx val="4"/>
              <c:layout>
                <c:manualLayout>
                  <c:x val="-1.0064095248963445E-3"/>
                  <c:y val="-4.23423215456182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CF9-4D03-902F-F2B555996162}"/>
                </c:ext>
              </c:extLst>
            </c:dLbl>
            <c:dLbl>
              <c:idx val="6"/>
              <c:layout>
                <c:manualLayout>
                  <c:x val="-1.5433261059758835E-3"/>
                  <c:y val="1.07352923214063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AB-4401-92C3-7E2BF2969C64}"/>
                </c:ext>
              </c:extLst>
            </c:dLbl>
            <c:dLbl>
              <c:idx val="7"/>
              <c:layout>
                <c:manualLayout>
                  <c:x val="-5.36726387462481E-4"/>
                  <c:y val="1.816949380184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AB-4401-92C3-7E2BF2969C64}"/>
                </c:ext>
              </c:extLst>
            </c:dLbl>
            <c:dLbl>
              <c:idx val="8"/>
              <c:layout>
                <c:manualLayout>
                  <c:x val="-3.3550154056829855E-4"/>
                  <c:y val="-7.1586178718284076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AB-4401-92C3-7E2BF2969C64}"/>
                </c:ext>
              </c:extLst>
            </c:dLbl>
            <c:dLbl>
              <c:idx val="9"/>
              <c:layout>
                <c:manualLayout>
                  <c:x val="1.8787325497355866E-3"/>
                  <c:y val="2.803093461755704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AB-4401-92C3-7E2BF2969C64}"/>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Sheet1!$B$2:$C$11</c:f>
              <c:multiLvlStrCache>
                <c:ptCount val="10"/>
                <c:lvl>
                  <c:pt idx="0">
                    <c:v>3/31/2024</c:v>
                  </c:pt>
                  <c:pt idx="1">
                    <c:v>11/15/2024</c:v>
                  </c:pt>
                  <c:pt idx="2">
                    <c:v>3/31/2024</c:v>
                  </c:pt>
                  <c:pt idx="3">
                    <c:v>11/15/2024</c:v>
                  </c:pt>
                  <c:pt idx="4">
                    <c:v>3/31/2024</c:v>
                  </c:pt>
                  <c:pt idx="5">
                    <c:v>11/15/2024</c:v>
                  </c:pt>
                  <c:pt idx="6">
                    <c:v>3/31/2024</c:v>
                  </c:pt>
                  <c:pt idx="7">
                    <c:v>11/15/2024</c:v>
                  </c:pt>
                  <c:pt idx="8">
                    <c:v>3/31/2024</c:v>
                  </c:pt>
                  <c:pt idx="9">
                    <c:v>11/15/2024</c:v>
                  </c:pt>
                </c:lvl>
                <c:lvl>
                  <c:pt idx="0">
                    <c:v>Liquidity</c:v>
                  </c:pt>
                  <c:pt idx="2">
                    <c:v>Ultra Short Duration</c:v>
                  </c:pt>
                  <c:pt idx="4">
                    <c:v>Short Duration</c:v>
                  </c:pt>
                  <c:pt idx="6">
                    <c:v>Intermediate AGG</c:v>
                  </c:pt>
                  <c:pt idx="8">
                    <c:v>US AGG</c:v>
                  </c:pt>
                </c:lvl>
              </c:multiLvlStrCache>
            </c:multiLvlStrRef>
          </c:cat>
          <c:val>
            <c:numRef>
              <c:f>Sheet1!$D$2:$D$11</c:f>
              <c:numCache>
                <c:formatCode>0.000</c:formatCode>
                <c:ptCount val="10"/>
                <c:pt idx="0">
                  <c:v>5.25</c:v>
                </c:pt>
                <c:pt idx="1">
                  <c:v>4.5</c:v>
                </c:pt>
                <c:pt idx="2">
                  <c:v>5.03</c:v>
                </c:pt>
                <c:pt idx="3">
                  <c:v>4.4400000000000004</c:v>
                </c:pt>
                <c:pt idx="4">
                  <c:v>4.82</c:v>
                </c:pt>
                <c:pt idx="5">
                  <c:v>4.45</c:v>
                </c:pt>
                <c:pt idx="6">
                  <c:v>4.82</c:v>
                </c:pt>
                <c:pt idx="7">
                  <c:v>4.78</c:v>
                </c:pt>
                <c:pt idx="8">
                  <c:v>4.8499999999999996</c:v>
                </c:pt>
                <c:pt idx="9">
                  <c:v>4.8499999999999996</c:v>
                </c:pt>
              </c:numCache>
            </c:numRef>
          </c:val>
          <c:extLst>
            <c:ext xmlns:c16="http://schemas.microsoft.com/office/drawing/2014/chart" uri="{C3380CC4-5D6E-409C-BE32-E72D297353CC}">
              <c16:uniqueId val="{00000005-8CF9-4D03-902F-F2B555996162}"/>
            </c:ext>
          </c:extLst>
        </c:ser>
        <c:dLbls>
          <c:showLegendKey val="0"/>
          <c:showVal val="1"/>
          <c:showCatName val="0"/>
          <c:showSerName val="0"/>
          <c:showPercent val="0"/>
          <c:showBubbleSize val="0"/>
        </c:dLbls>
        <c:gapWidth val="150"/>
        <c:overlap val="100"/>
        <c:axId val="110949888"/>
        <c:axId val="111226880"/>
      </c:barChart>
      <c:catAx>
        <c:axId val="110949888"/>
        <c:scaling>
          <c:orientation val="minMax"/>
        </c:scaling>
        <c:delete val="0"/>
        <c:axPos val="b"/>
        <c:numFmt formatCode="@"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11226880"/>
        <c:crossesAt val="0"/>
        <c:auto val="1"/>
        <c:lblAlgn val="ctr"/>
        <c:lblOffset val="0"/>
        <c:noMultiLvlLbl val="0"/>
      </c:catAx>
      <c:valAx>
        <c:axId val="111226880"/>
        <c:scaling>
          <c:orientation val="minMax"/>
          <c:max val="7"/>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accent1"/>
                </a:solidFill>
                <a:latin typeface="+mn-lt"/>
                <a:ea typeface="+mn-ea"/>
                <a:cs typeface="+mn-cs"/>
              </a:defRPr>
            </a:pPr>
            <a:endParaRPr lang="en-US"/>
          </a:p>
        </c:txPr>
        <c:crossAx val="11094988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505743847236488E-2"/>
          <c:y val="5.0136278213317079E-2"/>
          <c:w val="0.92649424030329564"/>
          <c:h val="0.8016516120488677"/>
        </c:manualLayout>
      </c:layout>
      <c:barChart>
        <c:barDir val="col"/>
        <c:grouping val="stacked"/>
        <c:varyColors val="0"/>
        <c:ser>
          <c:idx val="0"/>
          <c:order val="0"/>
          <c:tx>
            <c:strRef>
              <c:f>Sheet1!$D$1</c:f>
              <c:strCache>
                <c:ptCount val="1"/>
                <c:pt idx="0">
                  <c:v>Treasury Rates</c:v>
                </c:pt>
              </c:strCache>
            </c:strRef>
          </c:tx>
          <c:spPr>
            <a:solidFill>
              <a:schemeClr val="tx1">
                <a:lumMod val="50000"/>
                <a:lumOff val="50000"/>
              </a:schemeClr>
            </a:solidFill>
            <a:ln>
              <a:noFill/>
            </a:ln>
            <a:effectLst/>
          </c:spPr>
          <c:invertIfNegative val="0"/>
          <c:dLbls>
            <c:dLbl>
              <c:idx val="0"/>
              <c:layout>
                <c:manualLayout>
                  <c:x val="1.8787325497355866E-3"/>
                  <c:y val="2.803093461755704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F9-4D03-902F-F2B555996162}"/>
                </c:ext>
              </c:extLst>
            </c:dLbl>
            <c:dLbl>
              <c:idx val="1"/>
              <c:layout>
                <c:manualLayout>
                  <c:x val="-3.3550154056829855E-4"/>
                  <c:y val="-7.1586178718284076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F9-4D03-902F-F2B555996162}"/>
                </c:ext>
              </c:extLst>
            </c:dLbl>
            <c:dLbl>
              <c:idx val="2"/>
              <c:layout>
                <c:manualLayout>
                  <c:x val="-5.36726387462481E-4"/>
                  <c:y val="1.816949380184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F9-4D03-902F-F2B555996162}"/>
                </c:ext>
              </c:extLst>
            </c:dLbl>
            <c:dLbl>
              <c:idx val="3"/>
              <c:layout>
                <c:manualLayout>
                  <c:x val="-1.5433261059758835E-3"/>
                  <c:y val="1.07352923214063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F9-4D03-902F-F2B555996162}"/>
                </c:ext>
              </c:extLst>
            </c:dLbl>
            <c:dLbl>
              <c:idx val="5"/>
              <c:layout>
                <c:manualLayout>
                  <c:x val="-1.0064095248963445E-3"/>
                  <c:y val="-4.23423215456182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BE-45B6-91F0-ECEDE8F7CC2E}"/>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Sheet1!$B$2:$C$12</c:f>
              <c:multiLvlStrCache>
                <c:ptCount val="10"/>
                <c:lvl>
                  <c:pt idx="0">
                    <c:v>3/31/2024</c:v>
                  </c:pt>
                  <c:pt idx="1">
                    <c:v>11/15/2024</c:v>
                  </c:pt>
                  <c:pt idx="2">
                    <c:v>3/31/2024</c:v>
                  </c:pt>
                  <c:pt idx="3">
                    <c:v>11/15/2024</c:v>
                  </c:pt>
                  <c:pt idx="4">
                    <c:v>3/31/2024</c:v>
                  </c:pt>
                  <c:pt idx="5">
                    <c:v>11/15/2024</c:v>
                  </c:pt>
                  <c:pt idx="6">
                    <c:v>3/31/2024</c:v>
                  </c:pt>
                  <c:pt idx="7">
                    <c:v>11/15/2024</c:v>
                  </c:pt>
                  <c:pt idx="8">
                    <c:v>3/31/2024</c:v>
                  </c:pt>
                  <c:pt idx="9">
                    <c:v>11/15/2024</c:v>
                  </c:pt>
                </c:lvl>
                <c:lvl>
                  <c:pt idx="0">
                    <c:v>US AGG</c:v>
                  </c:pt>
                  <c:pt idx="2">
                    <c:v>ABS</c:v>
                  </c:pt>
                  <c:pt idx="4">
                    <c:v>US MBS</c:v>
                  </c:pt>
                  <c:pt idx="6">
                    <c:v>CMBS</c:v>
                  </c:pt>
                  <c:pt idx="8">
                    <c:v>US Corp IG</c:v>
                  </c:pt>
                </c:lvl>
              </c:multiLvlStrCache>
            </c:multiLvlStrRef>
          </c:cat>
          <c:val>
            <c:numRef>
              <c:f>Sheet1!$D$2:$D$11</c:f>
              <c:numCache>
                <c:formatCode>0.000</c:formatCode>
                <c:ptCount val="10"/>
                <c:pt idx="0">
                  <c:v>4.4589999999999996</c:v>
                </c:pt>
                <c:pt idx="1">
                  <c:v>4.5229999999999997</c:v>
                </c:pt>
                <c:pt idx="2">
                  <c:v>4.6420000000000003</c:v>
                </c:pt>
                <c:pt idx="3">
                  <c:v>4.3760000000000003</c:v>
                </c:pt>
                <c:pt idx="4">
                  <c:v>4.5540000000000003</c:v>
                </c:pt>
                <c:pt idx="5">
                  <c:v>4.7460000000000004</c:v>
                </c:pt>
                <c:pt idx="6">
                  <c:v>4.3659999999999997</c:v>
                </c:pt>
                <c:pt idx="7">
                  <c:v>4.3890000000000002</c:v>
                </c:pt>
                <c:pt idx="8">
                  <c:v>4.3999999999999995</c:v>
                </c:pt>
                <c:pt idx="9">
                  <c:v>4.49</c:v>
                </c:pt>
              </c:numCache>
            </c:numRef>
          </c:val>
          <c:extLst>
            <c:ext xmlns:c16="http://schemas.microsoft.com/office/drawing/2014/chart" uri="{C3380CC4-5D6E-409C-BE32-E72D297353CC}">
              <c16:uniqueId val="{00000005-8CF9-4D03-902F-F2B555996162}"/>
            </c:ext>
          </c:extLst>
        </c:ser>
        <c:ser>
          <c:idx val="1"/>
          <c:order val="1"/>
          <c:tx>
            <c:strRef>
              <c:f>Sheet1!$E$1</c:f>
              <c:strCache>
                <c:ptCount val="1"/>
                <c:pt idx="0">
                  <c:v>OAS</c:v>
                </c:pt>
              </c:strCache>
            </c:strRef>
          </c:tx>
          <c:spPr>
            <a:solidFill>
              <a:srgbClr val="FFC000"/>
            </a:solidFill>
            <a:ln>
              <a:noFill/>
            </a:ln>
            <a:effectLst/>
          </c:spPr>
          <c:invertIfNegative val="0"/>
          <c:dLbls>
            <c:dLbl>
              <c:idx val="0"/>
              <c:layout>
                <c:manualLayout>
                  <c:x val="1.3418159686558705E-4"/>
                  <c:y val="-2.43643985460122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CF9-4D03-902F-F2B555996162}"/>
                </c:ext>
              </c:extLst>
            </c:dLbl>
            <c:dLbl>
              <c:idx val="1"/>
              <c:layout>
                <c:manualLayout>
                  <c:x val="2.0129141466012179E-3"/>
                  <c:y val="-2.95922904749946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CF9-4D03-902F-F2B555996162}"/>
                </c:ext>
              </c:extLst>
            </c:dLbl>
            <c:dLbl>
              <c:idx val="2"/>
              <c:layout>
                <c:manualLayout>
                  <c:x val="3.2876868652287586E-3"/>
                  <c:y val="9.28527774804791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BE-45B6-91F0-ECEDE8F7CC2E}"/>
                </c:ext>
              </c:extLst>
            </c:dLbl>
            <c:dLbl>
              <c:idx val="5"/>
              <c:layout>
                <c:manualLayout>
                  <c:x val="-8.856580457753038E-17"/>
                  <c:y val="2.01183738254080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0BE-45B6-91F0-ECEDE8F7CC2E}"/>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Sheet1!$B$2:$C$12</c:f>
              <c:multiLvlStrCache>
                <c:ptCount val="10"/>
                <c:lvl>
                  <c:pt idx="0">
                    <c:v>3/31/2024</c:v>
                  </c:pt>
                  <c:pt idx="1">
                    <c:v>11/15/2024</c:v>
                  </c:pt>
                  <c:pt idx="2">
                    <c:v>3/31/2024</c:v>
                  </c:pt>
                  <c:pt idx="3">
                    <c:v>11/15/2024</c:v>
                  </c:pt>
                  <c:pt idx="4">
                    <c:v>3/31/2024</c:v>
                  </c:pt>
                  <c:pt idx="5">
                    <c:v>11/15/2024</c:v>
                  </c:pt>
                  <c:pt idx="6">
                    <c:v>3/31/2024</c:v>
                  </c:pt>
                  <c:pt idx="7">
                    <c:v>11/15/2024</c:v>
                  </c:pt>
                  <c:pt idx="8">
                    <c:v>3/31/2024</c:v>
                  </c:pt>
                  <c:pt idx="9">
                    <c:v>11/15/2024</c:v>
                  </c:pt>
                </c:lvl>
                <c:lvl>
                  <c:pt idx="0">
                    <c:v>US AGG</c:v>
                  </c:pt>
                  <c:pt idx="2">
                    <c:v>ABS</c:v>
                  </c:pt>
                  <c:pt idx="4">
                    <c:v>US MBS</c:v>
                  </c:pt>
                  <c:pt idx="6">
                    <c:v>CMBS</c:v>
                  </c:pt>
                  <c:pt idx="8">
                    <c:v>US Corp IG</c:v>
                  </c:pt>
                </c:lvl>
              </c:multiLvlStrCache>
            </c:multiLvlStrRef>
          </c:cat>
          <c:val>
            <c:numRef>
              <c:f>Sheet1!$E$2:$E$11</c:f>
              <c:numCache>
                <c:formatCode>0.000</c:formatCode>
                <c:ptCount val="10"/>
                <c:pt idx="0">
                  <c:v>0.39100000000000001</c:v>
                </c:pt>
                <c:pt idx="1">
                  <c:v>0.32700000000000001</c:v>
                </c:pt>
                <c:pt idx="2">
                  <c:v>0.54800000000000004</c:v>
                </c:pt>
                <c:pt idx="3">
                  <c:v>0.48399999999999999</c:v>
                </c:pt>
                <c:pt idx="4">
                  <c:v>0.48599999999999999</c:v>
                </c:pt>
                <c:pt idx="5">
                  <c:v>0.41399999999999998</c:v>
                </c:pt>
                <c:pt idx="6">
                  <c:v>0.96399999999999997</c:v>
                </c:pt>
                <c:pt idx="7">
                  <c:v>0.871</c:v>
                </c:pt>
                <c:pt idx="8">
                  <c:v>0.9</c:v>
                </c:pt>
                <c:pt idx="9">
                  <c:v>0.77</c:v>
                </c:pt>
              </c:numCache>
            </c:numRef>
          </c:val>
          <c:extLst>
            <c:ext xmlns:c16="http://schemas.microsoft.com/office/drawing/2014/chart" uri="{C3380CC4-5D6E-409C-BE32-E72D297353CC}">
              <c16:uniqueId val="{0000000B-8CF9-4D03-902F-F2B555996162}"/>
            </c:ext>
          </c:extLst>
        </c:ser>
        <c:dLbls>
          <c:showLegendKey val="0"/>
          <c:showVal val="1"/>
          <c:showCatName val="0"/>
          <c:showSerName val="0"/>
          <c:showPercent val="0"/>
          <c:showBubbleSize val="0"/>
        </c:dLbls>
        <c:gapWidth val="150"/>
        <c:overlap val="100"/>
        <c:axId val="110949888"/>
        <c:axId val="111226880"/>
      </c:barChart>
      <c:catAx>
        <c:axId val="110949888"/>
        <c:scaling>
          <c:orientation val="minMax"/>
        </c:scaling>
        <c:delete val="0"/>
        <c:axPos val="b"/>
        <c:numFmt formatCode="@"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11226880"/>
        <c:crossesAt val="0"/>
        <c:auto val="1"/>
        <c:lblAlgn val="ctr"/>
        <c:lblOffset val="0"/>
        <c:noMultiLvlLbl val="0"/>
      </c:catAx>
      <c:valAx>
        <c:axId val="111226880"/>
        <c:scaling>
          <c:orientation val="minMax"/>
          <c:max val="7"/>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accent1"/>
                </a:solidFill>
                <a:latin typeface="+mn-lt"/>
                <a:ea typeface="+mn-ea"/>
                <a:cs typeface="+mn-cs"/>
              </a:defRPr>
            </a:pPr>
            <a:endParaRPr lang="en-US"/>
          </a:p>
        </c:txPr>
        <c:crossAx val="110949888"/>
        <c:crosses val="autoZero"/>
        <c:crossBetween val="between"/>
      </c:valAx>
      <c:spPr>
        <a:noFill/>
        <a:ln>
          <a:noFill/>
        </a:ln>
        <a:effectLst/>
      </c:spPr>
    </c:plotArea>
    <c:legend>
      <c:legendPos val="b"/>
      <c:layout>
        <c:manualLayout>
          <c:xMode val="edge"/>
          <c:yMode val="edge"/>
          <c:x val="0.40326191563011143"/>
          <c:y val="6.8769255916301245E-2"/>
          <c:w val="0.17515006276389364"/>
          <c:h val="5.7999864759523019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6.251958818800786E-2"/>
          <c:y val="4.1295120091883929E-2"/>
          <c:w val="0.92764031341100817"/>
          <c:h val="0.83452134747149098"/>
        </c:manualLayout>
      </c:layout>
      <c:barChart>
        <c:barDir val="col"/>
        <c:grouping val="clustered"/>
        <c:varyColors val="0"/>
        <c:ser>
          <c:idx val="0"/>
          <c:order val="0"/>
          <c:tx>
            <c:strRef>
              <c:f>Sheet1!$B$1</c:f>
              <c:strCache>
                <c:ptCount val="1"/>
                <c:pt idx="0">
                  <c:v>9/30/2023 ($61.5 bln)</c:v>
                </c:pt>
              </c:strCache>
            </c:strRef>
          </c:tx>
          <c:spPr>
            <a:solidFill>
              <a:schemeClr val="accent5"/>
            </a:solidFill>
            <a:ln>
              <a:noFill/>
            </a:ln>
            <a:effectLst/>
            <a:scene3d>
              <a:camera prst="orthographicFront"/>
              <a:lightRig rig="threePt" dir="t"/>
            </a:scene3d>
            <a:sp3d>
              <a:bevelT w="12700"/>
              <a:bevelB w="12700"/>
            </a:sp3d>
          </c:spPr>
          <c:invertIfNegative val="0"/>
          <c:dLbls>
            <c:dLbl>
              <c:idx val="0"/>
              <c:layout>
                <c:manualLayout>
                  <c:x val="-2.4238568631101912E-3"/>
                  <c:y val="-4.45766265764896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909-4E65-883C-169641072163}"/>
                </c:ext>
              </c:extLst>
            </c:dLbl>
            <c:dLbl>
              <c:idx val="1"/>
              <c:layout>
                <c:manualLayout>
                  <c:x val="2.7823759180628711E-3"/>
                  <c:y val="6.75497314809087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09-4E65-883C-169641072163}"/>
                </c:ext>
              </c:extLst>
            </c:dLbl>
            <c:dLbl>
              <c:idx val="2"/>
              <c:layout>
                <c:manualLayout>
                  <c:x val="-3.0161392769463649E-3"/>
                  <c:y val="-2.13542670356001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909-4E65-883C-169641072163}"/>
                </c:ext>
              </c:extLst>
            </c:dLbl>
            <c:dLbl>
              <c:idx val="3"/>
              <c:layout>
                <c:manualLayout>
                  <c:x val="-2.0107222885713096E-3"/>
                  <c:y val="1.29587276885542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09-4E65-883C-169641072163}"/>
                </c:ext>
              </c:extLst>
            </c:dLbl>
            <c:dLbl>
              <c:idx val="4"/>
              <c:layout>
                <c:manualLayout>
                  <c:x val="1.0401772252562696E-16"/>
                  <c:y val="4.12395873859661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909-4E65-883C-169641072163}"/>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Liquidity + Ultra Short Duration</c:v>
                </c:pt>
                <c:pt idx="1">
                  <c:v>Short Duration</c:v>
                </c:pt>
                <c:pt idx="2">
                  <c:v>Int. Duration</c:v>
                </c:pt>
                <c:pt idx="3">
                  <c:v>Long Duration</c:v>
                </c:pt>
                <c:pt idx="4">
                  <c:v>Time Deposits</c:v>
                </c:pt>
                <c:pt idx="5">
                  <c:v>Passive Account</c:v>
                </c:pt>
              </c:strCache>
            </c:strRef>
          </c:cat>
          <c:val>
            <c:numRef>
              <c:f>Sheet1!$B$2:$B$7</c:f>
              <c:numCache>
                <c:formatCode>0.0%</c:formatCode>
                <c:ptCount val="6"/>
                <c:pt idx="0">
                  <c:v>0.39710000000000001</c:v>
                </c:pt>
                <c:pt idx="1">
                  <c:v>0.1273</c:v>
                </c:pt>
                <c:pt idx="2">
                  <c:v>0.1555</c:v>
                </c:pt>
                <c:pt idx="3">
                  <c:v>0.313</c:v>
                </c:pt>
                <c:pt idx="4">
                  <c:v>7.1000000000000004E-3</c:v>
                </c:pt>
                <c:pt idx="5">
                  <c:v>0</c:v>
                </c:pt>
              </c:numCache>
            </c:numRef>
          </c:val>
          <c:extLst>
            <c:ext xmlns:c16="http://schemas.microsoft.com/office/drawing/2014/chart" uri="{C3380CC4-5D6E-409C-BE32-E72D297353CC}">
              <c16:uniqueId val="{00000006-1909-4E65-883C-169641072163}"/>
            </c:ext>
          </c:extLst>
        </c:ser>
        <c:ser>
          <c:idx val="1"/>
          <c:order val="1"/>
          <c:tx>
            <c:strRef>
              <c:f>Sheet1!$C$1</c:f>
              <c:strCache>
                <c:ptCount val="1"/>
                <c:pt idx="0">
                  <c:v>3/31/2024 ($61.2 bln)</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Liquidity + Ultra Short Duration</c:v>
                </c:pt>
                <c:pt idx="1">
                  <c:v>Short Duration</c:v>
                </c:pt>
                <c:pt idx="2">
                  <c:v>Int. Duration</c:v>
                </c:pt>
                <c:pt idx="3">
                  <c:v>Long Duration</c:v>
                </c:pt>
                <c:pt idx="4">
                  <c:v>Time Deposits</c:v>
                </c:pt>
                <c:pt idx="5">
                  <c:v>Passive Account</c:v>
                </c:pt>
              </c:strCache>
            </c:strRef>
          </c:cat>
          <c:val>
            <c:numRef>
              <c:f>Sheet1!$C$2:$C$7</c:f>
              <c:numCache>
                <c:formatCode>0.0%</c:formatCode>
                <c:ptCount val="6"/>
                <c:pt idx="0">
                  <c:v>0.35599999999999998</c:v>
                </c:pt>
                <c:pt idx="1">
                  <c:v>0.13200000000000001</c:v>
                </c:pt>
                <c:pt idx="2">
                  <c:v>0.16400000000000001</c:v>
                </c:pt>
                <c:pt idx="3">
                  <c:v>0.33500000000000002</c:v>
                </c:pt>
                <c:pt idx="4">
                  <c:v>8.9999999999999993E-3</c:v>
                </c:pt>
                <c:pt idx="5">
                  <c:v>4.0000000000000001E-3</c:v>
                </c:pt>
              </c:numCache>
            </c:numRef>
          </c:val>
          <c:extLst>
            <c:ext xmlns:c16="http://schemas.microsoft.com/office/drawing/2014/chart" uri="{C3380CC4-5D6E-409C-BE32-E72D297353CC}">
              <c16:uniqueId val="{00000007-1909-4E65-883C-169641072163}"/>
            </c:ext>
          </c:extLst>
        </c:ser>
        <c:ser>
          <c:idx val="2"/>
          <c:order val="2"/>
          <c:tx>
            <c:strRef>
              <c:f>Sheet1!$D$1</c:f>
              <c:strCache>
                <c:ptCount val="1"/>
                <c:pt idx="0">
                  <c:v>9/30/2024 ($64.5 bln)</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Liquidity + Ultra Short Duration</c:v>
                </c:pt>
                <c:pt idx="1">
                  <c:v>Short Duration</c:v>
                </c:pt>
                <c:pt idx="2">
                  <c:v>Int. Duration</c:v>
                </c:pt>
                <c:pt idx="3">
                  <c:v>Long Duration</c:v>
                </c:pt>
                <c:pt idx="4">
                  <c:v>Time Deposits</c:v>
                </c:pt>
                <c:pt idx="5">
                  <c:v>Passive Account</c:v>
                </c:pt>
              </c:strCache>
            </c:strRef>
          </c:cat>
          <c:val>
            <c:numRef>
              <c:f>Sheet1!$D$2:$D$7</c:f>
              <c:numCache>
                <c:formatCode>0.0%</c:formatCode>
                <c:ptCount val="6"/>
                <c:pt idx="0">
                  <c:v>0.35849999999999999</c:v>
                </c:pt>
                <c:pt idx="1">
                  <c:v>0.12989999999999999</c:v>
                </c:pt>
                <c:pt idx="2">
                  <c:v>0.16420000000000001</c:v>
                </c:pt>
                <c:pt idx="3">
                  <c:v>0.33450000000000002</c:v>
                </c:pt>
                <c:pt idx="4">
                  <c:v>8.8000000000000005E-3</c:v>
                </c:pt>
                <c:pt idx="5">
                  <c:v>4.1000000000000003E-3</c:v>
                </c:pt>
              </c:numCache>
            </c:numRef>
          </c:val>
          <c:extLst>
            <c:ext xmlns:c16="http://schemas.microsoft.com/office/drawing/2014/chart" uri="{C3380CC4-5D6E-409C-BE32-E72D297353CC}">
              <c16:uniqueId val="{00000000-B881-4421-BE91-0F3685381B01}"/>
            </c:ext>
          </c:extLst>
        </c:ser>
        <c:dLbls>
          <c:showLegendKey val="0"/>
          <c:showVal val="0"/>
          <c:showCatName val="0"/>
          <c:showSerName val="0"/>
          <c:showPercent val="0"/>
          <c:showBubbleSize val="0"/>
        </c:dLbls>
        <c:gapWidth val="75"/>
        <c:overlap val="-25"/>
        <c:axId val="226346496"/>
        <c:axId val="226348032"/>
      </c:barChart>
      <c:catAx>
        <c:axId val="226346496"/>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6348032"/>
        <c:crosses val="autoZero"/>
        <c:auto val="1"/>
        <c:lblAlgn val="ctr"/>
        <c:lblOffset val="100"/>
        <c:noMultiLvlLbl val="0"/>
      </c:catAx>
      <c:valAx>
        <c:axId val="226348032"/>
        <c:scaling>
          <c:orientation val="minMax"/>
        </c:scaling>
        <c:delete val="0"/>
        <c:axPos val="l"/>
        <c:majorGridlines>
          <c:spPr>
            <a:ln w="6350" cap="flat" cmpd="sng" algn="ctr">
              <a:solidFill>
                <a:schemeClr val="accent1"/>
              </a:solidFill>
              <a:prstDash val="solid"/>
              <a:round/>
            </a:ln>
            <a:effectLst/>
          </c:spPr>
        </c:majorGridlines>
        <c:numFmt formatCode="0.0%" sourceLinked="0"/>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6346496"/>
        <c:crosses val="autoZero"/>
        <c:crossBetween val="between"/>
      </c:valAx>
      <c:spPr>
        <a:noFill/>
        <a:ln>
          <a:noFill/>
        </a:ln>
        <a:effectLst>
          <a:outerShdw blurRad="50800" dist="50800" dir="5400000" sx="1000" sy="1000" algn="ctr" rotWithShape="0">
            <a:srgbClr val="000000">
              <a:alpha val="43137"/>
            </a:srgbClr>
          </a:outerShdw>
        </a:effectLst>
      </c:spPr>
    </c:plotArea>
    <c:legend>
      <c:legendPos val="b"/>
      <c:layout>
        <c:manualLayout>
          <c:xMode val="edge"/>
          <c:yMode val="edge"/>
          <c:x val="0.25343816227192706"/>
          <c:y val="3.5045229291403177E-2"/>
          <c:w val="0.68554293502460195"/>
          <c:h val="7.3968305931533973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200" b="1" i="0" baseline="0">
          <a:latin typeface="Calibri" panose="020F050202020403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080" b="1" i="0" u="none" strike="noStrike" kern="1200" baseline="0">
                <a:solidFill>
                  <a:schemeClr val="tx1"/>
                </a:solidFill>
                <a:latin typeface="Calibri" panose="020F0502020204030204" pitchFamily="34" charset="0"/>
                <a:ea typeface="+mn-ea"/>
                <a:cs typeface="+mn-cs"/>
              </a:defRPr>
            </a:pPr>
            <a:r>
              <a:rPr lang="en-US" sz="1400" dirty="0"/>
              <a:t>Sector Allocation</a:t>
            </a:r>
          </a:p>
        </c:rich>
      </c:tx>
      <c:overlay val="0"/>
      <c:spPr>
        <a:noFill/>
        <a:ln>
          <a:noFill/>
        </a:ln>
        <a:effectLst/>
      </c:spPr>
      <c:txPr>
        <a:bodyPr rot="0" spcFirstLastPara="1" vertOverflow="ellipsis" vert="horz" wrap="square" anchor="ctr" anchorCtr="1"/>
        <a:lstStyle/>
        <a:p>
          <a:pPr>
            <a:defRPr sz="1080" b="1" i="0" u="none" strike="noStrike" kern="1200" baseline="0">
              <a:solidFill>
                <a:schemeClr val="tx1"/>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7.718380311156757E-2"/>
          <c:y val="0.1267094017094017"/>
          <c:w val="0.89624614857925256"/>
          <c:h val="0.61513930950938822"/>
        </c:manualLayout>
      </c:layout>
      <c:barChart>
        <c:barDir val="col"/>
        <c:grouping val="clustered"/>
        <c:varyColors val="0"/>
        <c:ser>
          <c:idx val="0"/>
          <c:order val="0"/>
          <c:tx>
            <c:strRef>
              <c:f>Sheet1!$B$1</c:f>
              <c:strCache>
                <c:ptCount val="1"/>
                <c:pt idx="0">
                  <c:v>9/30/2023</c:v>
                </c:pt>
              </c:strCache>
            </c:strRef>
          </c:tx>
          <c:spPr>
            <a:solidFill>
              <a:schemeClr val="accent5">
                <a:shade val="65000"/>
              </a:schemeClr>
            </a:solidFill>
            <a:ln>
              <a:noFill/>
            </a:ln>
            <a:effectLst/>
          </c:spPr>
          <c:invertIfNegative val="0"/>
          <c:dLbls>
            <c:dLbl>
              <c:idx val="0"/>
              <c:layout>
                <c:manualLayout>
                  <c:x val="-4.0263988740537904E-4"/>
                  <c:y val="-8.54700854700854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0F-49D6-AE50-615F731BD5D1}"/>
                </c:ext>
              </c:extLst>
            </c:dLbl>
            <c:dLbl>
              <c:idx val="1"/>
              <c:layout>
                <c:manualLayout>
                  <c:x val="-9.259259259259406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0F-49D6-AE50-615F731BD5D1}"/>
                </c:ext>
              </c:extLst>
            </c:dLbl>
            <c:dLbl>
              <c:idx val="2"/>
              <c:layout>
                <c:manualLayout>
                  <c:x val="-1.0619458040717842E-2"/>
                  <c:y val="1.2820512820512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0F-49D6-AE50-615F731BD5D1}"/>
                </c:ext>
              </c:extLst>
            </c:dLbl>
            <c:dLbl>
              <c:idx val="6"/>
              <c:layout>
                <c:manualLayout>
                  <c:x val="-9.259259259259378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AC7-4E2D-B119-B0DC4E82DF74}"/>
                </c:ext>
              </c:extLst>
            </c:dLbl>
            <c:dLbl>
              <c:idx val="7"/>
              <c:layout>
                <c:manualLayout>
                  <c:x val="-2.1929824561405117E-3"/>
                  <c:y val="-7.834667328012302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AC7-4E2D-B119-B0DC4E82DF74}"/>
                </c:ext>
              </c:extLst>
            </c:dLbl>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U.S. Govt. Securities</c:v>
                </c:pt>
                <c:pt idx="1">
                  <c:v>Corporate</c:v>
                </c:pt>
                <c:pt idx="2">
                  <c:v>MBS Pass-throughs</c:v>
                </c:pt>
                <c:pt idx="3">
                  <c:v>MBS CMO</c:v>
                </c:pt>
                <c:pt idx="4">
                  <c:v>CMBS</c:v>
                </c:pt>
                <c:pt idx="5">
                  <c:v>ABS</c:v>
                </c:pt>
                <c:pt idx="6">
                  <c:v>Foreign/Muni</c:v>
                </c:pt>
                <c:pt idx="7">
                  <c:v>Cash</c:v>
                </c:pt>
                <c:pt idx="8">
                  <c:v>Time Deposits</c:v>
                </c:pt>
              </c:strCache>
            </c:strRef>
          </c:cat>
          <c:val>
            <c:numRef>
              <c:f>Sheet1!$B$2:$B$10</c:f>
              <c:numCache>
                <c:formatCode>General</c:formatCode>
                <c:ptCount val="9"/>
                <c:pt idx="0">
                  <c:v>0.59539999999999993</c:v>
                </c:pt>
                <c:pt idx="1">
                  <c:v>0.1593</c:v>
                </c:pt>
                <c:pt idx="2">
                  <c:v>0.13439999999999999</c:v>
                </c:pt>
                <c:pt idx="3">
                  <c:v>1.5300000000000001E-2</c:v>
                </c:pt>
                <c:pt idx="4">
                  <c:v>2.6100000000000002E-2</c:v>
                </c:pt>
                <c:pt idx="5">
                  <c:v>6.0399999999999995E-2</c:v>
                </c:pt>
                <c:pt idx="6">
                  <c:v>1.4099999999999998E-2</c:v>
                </c:pt>
                <c:pt idx="7" formatCode="0.00%">
                  <c:v>-1.21E-2</c:v>
                </c:pt>
                <c:pt idx="8">
                  <c:v>7.0999999999999995E-3</c:v>
                </c:pt>
              </c:numCache>
            </c:numRef>
          </c:val>
          <c:extLst>
            <c:ext xmlns:c16="http://schemas.microsoft.com/office/drawing/2014/chart" uri="{C3380CC4-5D6E-409C-BE32-E72D297353CC}">
              <c16:uniqueId val="{00000004-3D0F-49D6-AE50-615F731BD5D1}"/>
            </c:ext>
          </c:extLst>
        </c:ser>
        <c:ser>
          <c:idx val="1"/>
          <c:order val="1"/>
          <c:tx>
            <c:strRef>
              <c:f>Sheet1!$C$1</c:f>
              <c:strCache>
                <c:ptCount val="1"/>
                <c:pt idx="0">
                  <c:v>3/31/2024</c:v>
                </c:pt>
              </c:strCache>
            </c:strRef>
          </c:tx>
          <c:spPr>
            <a:solidFill>
              <a:schemeClr val="accent5"/>
            </a:solidFill>
            <a:ln>
              <a:noFill/>
            </a:ln>
            <a:effectLst/>
          </c:spPr>
          <c:invertIfNegative val="0"/>
          <c:dLbls>
            <c:dLbl>
              <c:idx val="0"/>
              <c:layout>
                <c:manualLayout>
                  <c:x val="1.4281659097767085E-3"/>
                  <c:y val="1.61937652530275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D0F-49D6-AE50-615F731BD5D1}"/>
                </c:ext>
              </c:extLst>
            </c:dLbl>
            <c:dLbl>
              <c:idx val="1"/>
              <c:layout>
                <c:manualLayout>
                  <c:x val="-3.5035823224799601E-3"/>
                  <c:y val="-4.2735042735043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D0F-49D6-AE50-615F731BD5D1}"/>
                </c:ext>
              </c:extLst>
            </c:dLbl>
            <c:dLbl>
              <c:idx val="2"/>
              <c:layout>
                <c:manualLayout>
                  <c:x val="5.0046109101218954E-4"/>
                  <c:y val="1.2820512820512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D0F-49D6-AE50-615F731BD5D1}"/>
                </c:ext>
              </c:extLst>
            </c:dLbl>
            <c:dLbl>
              <c:idx val="5"/>
              <c:layout>
                <c:manualLayout>
                  <c:x val="6.6734056891537205E-3"/>
                  <c:y val="7.834667328012302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D0F-49D6-AE50-615F731BD5D1}"/>
                </c:ext>
              </c:extLst>
            </c:dLbl>
            <c:dLbl>
              <c:idx val="6"/>
              <c:layout>
                <c:manualLayout>
                  <c:x val="1.084450592324608E-3"/>
                  <c:y val="4.27350427350427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D0F-49D6-AE50-615F731BD5D1}"/>
                </c:ext>
              </c:extLst>
            </c:dLbl>
            <c:dLbl>
              <c:idx val="7"/>
              <c:layout>
                <c:manualLayout>
                  <c:x val="4.5516962824283056E-3"/>
                  <c:y val="0.10251931666436433"/>
                </c:manualLayout>
              </c:layout>
              <c:showLegendKey val="0"/>
              <c:showVal val="1"/>
              <c:showCatName val="0"/>
              <c:showSerName val="0"/>
              <c:showPercent val="0"/>
              <c:showBubbleSize val="0"/>
              <c:extLst>
                <c:ext xmlns:c15="http://schemas.microsoft.com/office/drawing/2012/chart" uri="{CE6537A1-D6FC-4f65-9D91-7224C49458BB}">
                  <c15:layout>
                    <c:manualLayout>
                      <c:w val="4.4917633651056776E-2"/>
                      <c:h val="7.1645467393498891E-2"/>
                    </c:manualLayout>
                  </c15:layout>
                </c:ext>
                <c:ext xmlns:c16="http://schemas.microsoft.com/office/drawing/2014/chart" uri="{C3380CC4-5D6E-409C-BE32-E72D297353CC}">
                  <c16:uniqueId val="{00000002-0AC7-4E2D-B119-B0DC4E82DF74}"/>
                </c:ext>
              </c:extLst>
            </c:dLbl>
            <c:dLbl>
              <c:idx val="8"/>
              <c:layout>
                <c:manualLayout>
                  <c:x val="3.2315386252394127E-3"/>
                  <c:y val="-7.834667328012302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C7-4E2D-B119-B0DC4E82DF74}"/>
                </c:ext>
              </c:extLst>
            </c:dLbl>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U.S. Govt. Securities</c:v>
                </c:pt>
                <c:pt idx="1">
                  <c:v>Corporate</c:v>
                </c:pt>
                <c:pt idx="2">
                  <c:v>MBS Pass-throughs</c:v>
                </c:pt>
                <c:pt idx="3">
                  <c:v>MBS CMO</c:v>
                </c:pt>
                <c:pt idx="4">
                  <c:v>CMBS</c:v>
                </c:pt>
                <c:pt idx="5">
                  <c:v>ABS</c:v>
                </c:pt>
                <c:pt idx="6">
                  <c:v>Foreign/Muni</c:v>
                </c:pt>
                <c:pt idx="7">
                  <c:v>Cash</c:v>
                </c:pt>
                <c:pt idx="8">
                  <c:v>Time Deposits</c:v>
                </c:pt>
              </c:strCache>
            </c:strRef>
          </c:cat>
          <c:val>
            <c:numRef>
              <c:f>Sheet1!$C$2:$C$10</c:f>
              <c:numCache>
                <c:formatCode>General</c:formatCode>
                <c:ptCount val="9"/>
                <c:pt idx="0">
                  <c:v>0.57040000000000002</c:v>
                </c:pt>
                <c:pt idx="1">
                  <c:v>0.16789999999999999</c:v>
                </c:pt>
                <c:pt idx="2" formatCode="0.00%">
                  <c:v>0.1459</c:v>
                </c:pt>
                <c:pt idx="3">
                  <c:v>1.6899999999999998E-2</c:v>
                </c:pt>
                <c:pt idx="4">
                  <c:v>2.8299999999999999E-2</c:v>
                </c:pt>
                <c:pt idx="5">
                  <c:v>6.4500000000000002E-2</c:v>
                </c:pt>
                <c:pt idx="6">
                  <c:v>1.61E-2</c:v>
                </c:pt>
                <c:pt idx="7" formatCode="0.00%">
                  <c:v>-1.8800000000000001E-2</c:v>
                </c:pt>
                <c:pt idx="8">
                  <c:v>8.8000000000000005E-3</c:v>
                </c:pt>
              </c:numCache>
            </c:numRef>
          </c:val>
          <c:extLst>
            <c:ext xmlns:c16="http://schemas.microsoft.com/office/drawing/2014/chart" uri="{C3380CC4-5D6E-409C-BE32-E72D297353CC}">
              <c16:uniqueId val="{0000000C-3D0F-49D6-AE50-615F731BD5D1}"/>
            </c:ext>
          </c:extLst>
        </c:ser>
        <c:ser>
          <c:idx val="2"/>
          <c:order val="2"/>
          <c:tx>
            <c:strRef>
              <c:f>Sheet1!$D$1</c:f>
              <c:strCache>
                <c:ptCount val="1"/>
                <c:pt idx="0">
                  <c:v>9/30/2024</c:v>
                </c:pt>
              </c:strCache>
            </c:strRef>
          </c:tx>
          <c:spPr>
            <a:solidFill>
              <a:schemeClr val="accent5">
                <a:tint val="65000"/>
              </a:schemeClr>
            </a:solidFill>
            <a:ln>
              <a:noFill/>
            </a:ln>
            <a:effectLst/>
          </c:spPr>
          <c:invertIfNegative val="0"/>
          <c:dLbls>
            <c:dLbl>
              <c:idx val="0"/>
              <c:layout>
                <c:manualLayout>
                  <c:x val="6.8597909015973794E-3"/>
                  <c:y val="-2.144224742403367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5A-4595-B828-28AC4815DA46}"/>
                </c:ext>
              </c:extLst>
            </c:dLbl>
            <c:dLbl>
              <c:idx val="1"/>
              <c:layout>
                <c:manualLayout>
                  <c:x val="9.0090090090090089E-3"/>
                  <c:y val="-4.2735042735043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5A-4595-B828-28AC4815DA46}"/>
                </c:ext>
              </c:extLst>
            </c:dLbl>
            <c:dLbl>
              <c:idx val="2"/>
              <c:layout>
                <c:manualLayout>
                  <c:x val="1.1261261261261261E-2"/>
                  <c:y val="1.28205128205127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5A-4595-B828-28AC4815DA46}"/>
                </c:ext>
              </c:extLst>
            </c:dLbl>
            <c:dLbl>
              <c:idx val="5"/>
              <c:layout>
                <c:manualLayout>
                  <c:x val="6.756756756756757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75A-4595-B828-28AC4815DA46}"/>
                </c:ext>
              </c:extLst>
            </c:dLbl>
            <c:dLbl>
              <c:idx val="6"/>
              <c:layout>
                <c:manualLayout>
                  <c:x val="1.1261261261261179E-2"/>
                  <c:y val="4.27350427350427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75A-4595-B828-28AC4815DA46}"/>
                </c:ext>
              </c:extLst>
            </c:dLbl>
            <c:dLbl>
              <c:idx val="7"/>
              <c:layout>
                <c:manualLayout>
                  <c:x val="4.8652167834207097E-3"/>
                  <c:y val="1.40354560943040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AC7-4E2D-B119-B0DC4E82DF74}"/>
                </c:ext>
              </c:extLst>
            </c:dLbl>
            <c:dLbl>
              <c:idx val="8"/>
              <c:layout>
                <c:manualLayout>
                  <c:x val="2.8912615810752374E-3"/>
                  <c:y val="9.35672514619883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AC7-4E2D-B119-B0DC4E82DF74}"/>
                </c:ext>
              </c:extLst>
            </c:dLbl>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Sheet1!$A$2:$A$10</c:f>
              <c:strCache>
                <c:ptCount val="9"/>
                <c:pt idx="0">
                  <c:v>U.S. Govt. Securities</c:v>
                </c:pt>
                <c:pt idx="1">
                  <c:v>Corporate</c:v>
                </c:pt>
                <c:pt idx="2">
                  <c:v>MBS Pass-throughs</c:v>
                </c:pt>
                <c:pt idx="3">
                  <c:v>MBS CMO</c:v>
                </c:pt>
                <c:pt idx="4">
                  <c:v>CMBS</c:v>
                </c:pt>
                <c:pt idx="5">
                  <c:v>ABS</c:v>
                </c:pt>
                <c:pt idx="6">
                  <c:v>Foreign/Muni</c:v>
                </c:pt>
                <c:pt idx="7">
                  <c:v>Cash</c:v>
                </c:pt>
                <c:pt idx="8">
                  <c:v>Time Deposits</c:v>
                </c:pt>
              </c:strCache>
            </c:strRef>
          </c:cat>
          <c:val>
            <c:numRef>
              <c:f>Sheet1!$D$2:$D$10</c:f>
              <c:numCache>
                <c:formatCode>General</c:formatCode>
                <c:ptCount val="9"/>
                <c:pt idx="0">
                  <c:v>0.57169999999999999</c:v>
                </c:pt>
                <c:pt idx="1">
                  <c:v>0.16320000000000001</c:v>
                </c:pt>
                <c:pt idx="2" formatCode="0.00%">
                  <c:v>0.14449999999999999</c:v>
                </c:pt>
                <c:pt idx="3">
                  <c:v>1.7500000000000002E-2</c:v>
                </c:pt>
                <c:pt idx="4">
                  <c:v>3.04E-2</c:v>
                </c:pt>
                <c:pt idx="5">
                  <c:v>6.4600000000000005E-2</c:v>
                </c:pt>
                <c:pt idx="6">
                  <c:v>1.5099999999999999E-2</c:v>
                </c:pt>
                <c:pt idx="7" formatCode="0.00%">
                  <c:v>-1.5800000000000002E-2</c:v>
                </c:pt>
                <c:pt idx="8">
                  <c:v>8.8000000000000005E-3</c:v>
                </c:pt>
              </c:numCache>
            </c:numRef>
          </c:val>
          <c:extLst>
            <c:ext xmlns:c16="http://schemas.microsoft.com/office/drawing/2014/chart" uri="{C3380CC4-5D6E-409C-BE32-E72D297353CC}">
              <c16:uniqueId val="{00000000-075A-4595-B828-28AC4815DA46}"/>
            </c:ext>
          </c:extLst>
        </c:ser>
        <c:dLbls>
          <c:showLegendKey val="0"/>
          <c:showVal val="0"/>
          <c:showCatName val="0"/>
          <c:showSerName val="0"/>
          <c:showPercent val="0"/>
          <c:showBubbleSize val="0"/>
        </c:dLbls>
        <c:gapWidth val="150"/>
        <c:axId val="231498880"/>
        <c:axId val="231500416"/>
      </c:barChart>
      <c:catAx>
        <c:axId val="231498880"/>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1" i="0" u="none" strike="noStrike" kern="1200" baseline="0">
                <a:solidFill>
                  <a:schemeClr val="tx1"/>
                </a:solidFill>
                <a:latin typeface="Calibri" panose="020F0502020204030204" pitchFamily="34" charset="0"/>
                <a:ea typeface="+mn-ea"/>
                <a:cs typeface="+mn-cs"/>
              </a:defRPr>
            </a:pPr>
            <a:endParaRPr lang="en-US"/>
          </a:p>
        </c:txPr>
        <c:crossAx val="231500416"/>
        <c:crosses val="autoZero"/>
        <c:auto val="1"/>
        <c:lblAlgn val="ctr"/>
        <c:lblOffset val="100"/>
        <c:noMultiLvlLbl val="0"/>
      </c:catAx>
      <c:valAx>
        <c:axId val="231500416"/>
        <c:scaling>
          <c:orientation val="minMax"/>
        </c:scaling>
        <c:delete val="0"/>
        <c:axPos val="l"/>
        <c:majorGridlines>
          <c:spPr>
            <a:ln w="6350" cap="flat" cmpd="sng" algn="ctr">
              <a:solidFill>
                <a:schemeClr val="tx1">
                  <a:tint val="75000"/>
                </a:schemeClr>
              </a:solidFill>
              <a:prstDash val="solid"/>
              <a:round/>
            </a:ln>
            <a:effectLst/>
          </c:spPr>
        </c:majorGridlines>
        <c:numFmt formatCode="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crossAx val="231498880"/>
        <c:crosses val="autoZero"/>
        <c:crossBetween val="between"/>
      </c:valAx>
      <c:spPr>
        <a:noFill/>
        <a:ln>
          <a:noFill/>
        </a:ln>
        <a:effectLst/>
      </c:spPr>
    </c:plotArea>
    <c:legend>
      <c:legendPos val="b"/>
      <c:layout>
        <c:manualLayout>
          <c:xMode val="edge"/>
          <c:yMode val="edge"/>
          <c:x val="0.5216983961025542"/>
          <c:y val="0.27624220656628445"/>
          <c:w val="0.20987533087946267"/>
          <c:h val="7.894792098356127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900" baseline="0">
          <a:latin typeface="Calibri" panose="020F050202020403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080" b="1" i="0" u="none" strike="noStrike" kern="1200" baseline="0">
                <a:solidFill>
                  <a:schemeClr val="tx1"/>
                </a:solidFill>
                <a:latin typeface="+mn-lt"/>
                <a:ea typeface="+mn-ea"/>
                <a:cs typeface="+mn-cs"/>
              </a:defRPr>
            </a:pPr>
            <a:r>
              <a:rPr lang="en-US" sz="1400" dirty="0"/>
              <a:t>Quality</a:t>
            </a:r>
            <a:r>
              <a:rPr lang="en-US" sz="1400" baseline="0" dirty="0"/>
              <a:t> Distribution</a:t>
            </a:r>
            <a:endParaRPr lang="en-US" sz="1400" dirty="0"/>
          </a:p>
        </c:rich>
      </c:tx>
      <c:overlay val="1"/>
      <c:spPr>
        <a:noFill/>
        <a:ln>
          <a:noFill/>
        </a:ln>
        <a:effectLst/>
      </c:spPr>
      <c:txPr>
        <a:bodyPr rot="0" spcFirstLastPara="1" vertOverflow="ellipsis" vert="horz" wrap="square" anchor="ctr" anchorCtr="1"/>
        <a:lstStyle/>
        <a:p>
          <a:pPr>
            <a:defRPr sz="1080"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9/30/2023</c:v>
                </c:pt>
              </c:strCache>
            </c:strRef>
          </c:tx>
          <c:spPr>
            <a:solidFill>
              <a:schemeClr val="accent5">
                <a:shade val="65000"/>
              </a:schemeClr>
            </a:solidFill>
            <a:ln>
              <a:noFill/>
            </a:ln>
            <a:effectLst/>
          </c:spPr>
          <c:invertIfNegative val="0"/>
          <c:dLbls>
            <c:dLbl>
              <c:idx val="0"/>
              <c:layout>
                <c:manualLayout>
                  <c:x val="-1.2345679012345678E-2"/>
                  <c:y val="3.8759689922480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87-43BC-B677-F3EA4021DC23}"/>
                </c:ext>
              </c:extLst>
            </c:dLbl>
            <c:dLbl>
              <c:idx val="3"/>
              <c:layout>
                <c:manualLayout>
                  <c:x val="-2.160493827160493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4C-4776-87FC-486F6A14D9F8}"/>
                </c:ext>
              </c:extLst>
            </c:dLbl>
            <c:dLbl>
              <c:idx val="4"/>
              <c:layout>
                <c:manualLayout>
                  <c:x val="-1.6328957951131318E-2"/>
                  <c:y val="8.075816015106226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87-43BC-B677-F3EA4021DC23}"/>
                </c:ext>
              </c:extLst>
            </c:dLbl>
            <c:dLbl>
              <c:idx val="5"/>
              <c:layout>
                <c:manualLayout>
                  <c:x val="0"/>
                  <c:y val="8.547008547008627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4C-4776-87FC-486F6A14D9F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U.S. Gov. &amp; Cash</c:v>
                </c:pt>
                <c:pt idx="1">
                  <c:v>AAA</c:v>
                </c:pt>
                <c:pt idx="2">
                  <c:v>AA</c:v>
                </c:pt>
                <c:pt idx="3">
                  <c:v>A</c:v>
                </c:pt>
                <c:pt idx="4">
                  <c:v>BBB &amp; lower</c:v>
                </c:pt>
                <c:pt idx="5">
                  <c:v>Time Deposits</c:v>
                </c:pt>
              </c:strCache>
            </c:strRef>
          </c:cat>
          <c:val>
            <c:numRef>
              <c:f>Sheet1!$B$2:$B$7</c:f>
              <c:numCache>
                <c:formatCode>General</c:formatCode>
                <c:ptCount val="6"/>
                <c:pt idx="0" formatCode="0.0000">
                  <c:v>0.73340000000000005</c:v>
                </c:pt>
                <c:pt idx="1">
                  <c:v>8.8700000000000001E-2</c:v>
                </c:pt>
                <c:pt idx="2">
                  <c:v>2.0299999999999999E-2</c:v>
                </c:pt>
                <c:pt idx="3">
                  <c:v>9.1899999999999996E-2</c:v>
                </c:pt>
                <c:pt idx="4">
                  <c:v>5.8599999999999999E-2</c:v>
                </c:pt>
                <c:pt idx="5">
                  <c:v>7.1000000000000004E-3</c:v>
                </c:pt>
              </c:numCache>
            </c:numRef>
          </c:val>
          <c:extLst>
            <c:ext xmlns:c16="http://schemas.microsoft.com/office/drawing/2014/chart" uri="{C3380CC4-5D6E-409C-BE32-E72D297353CC}">
              <c16:uniqueId val="{00000002-C94C-4776-87FC-486F6A14D9F8}"/>
            </c:ext>
          </c:extLst>
        </c:ser>
        <c:ser>
          <c:idx val="1"/>
          <c:order val="1"/>
          <c:tx>
            <c:strRef>
              <c:f>Sheet1!$C$1</c:f>
              <c:strCache>
                <c:ptCount val="1"/>
                <c:pt idx="0">
                  <c:v>3/31/2024</c:v>
                </c:pt>
              </c:strCache>
            </c:strRef>
          </c:tx>
          <c:spPr>
            <a:solidFill>
              <a:schemeClr val="accent5"/>
            </a:solidFill>
            <a:ln>
              <a:noFill/>
            </a:ln>
            <a:effectLst/>
          </c:spPr>
          <c:invertIfNegative val="0"/>
          <c:dLbls>
            <c:dLbl>
              <c:idx val="0"/>
              <c:layout>
                <c:manualLayout>
                  <c:x val="-5.4921816033160261E-3"/>
                  <c:y val="8.14957937398436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4C-4776-87FC-486F6A14D9F8}"/>
                </c:ext>
              </c:extLst>
            </c:dLbl>
            <c:dLbl>
              <c:idx val="1"/>
              <c:layout>
                <c:manualLayout>
                  <c:x val="4.799733414470095E-3"/>
                  <c:y val="3.40487849235325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94C-4776-87FC-486F6A14D9F8}"/>
                </c:ext>
              </c:extLst>
            </c:dLbl>
            <c:dLbl>
              <c:idx val="2"/>
              <c:layout>
                <c:manualLayout>
                  <c:x val="1.2345748251841216E-2"/>
                  <c:y val="-3.87607374173858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94C-4776-87FC-486F6A14D9F8}"/>
                </c:ext>
              </c:extLst>
            </c:dLbl>
            <c:dLbl>
              <c:idx val="3"/>
              <c:layout>
                <c:manualLayout>
                  <c:x val="-1.1316741696017772E-16"/>
                  <c:y val="1.19269974974058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94C-4776-87FC-486F6A14D9F8}"/>
                </c:ext>
              </c:extLst>
            </c:dLbl>
            <c:dLbl>
              <c:idx val="4"/>
              <c:layout>
                <c:manualLayout>
                  <c:x val="-1.3190123899922898E-2"/>
                  <c:y val="2.0101469130829164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6.2719143003376665E-2"/>
                      <c:h val="8.3847318749596583E-2"/>
                    </c:manualLayout>
                  </c15:layout>
                </c:ext>
                <c:ext xmlns:c16="http://schemas.microsoft.com/office/drawing/2014/chart" uri="{C3380CC4-5D6E-409C-BE32-E72D297353CC}">
                  <c16:uniqueId val="{00000007-C94C-4776-87FC-486F6A14D9F8}"/>
                </c:ext>
              </c:extLst>
            </c:dLbl>
            <c:dLbl>
              <c:idx val="5"/>
              <c:layout>
                <c:manualLayout>
                  <c:x val="3.0864197530863064E-3"/>
                  <c:y val="8.54696941952023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94C-4776-87FC-486F6A14D9F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U.S. Gov. &amp; Cash</c:v>
                </c:pt>
                <c:pt idx="1">
                  <c:v>AAA</c:v>
                </c:pt>
                <c:pt idx="2">
                  <c:v>AA</c:v>
                </c:pt>
                <c:pt idx="3">
                  <c:v>A</c:v>
                </c:pt>
                <c:pt idx="4">
                  <c:v>BBB &amp; lower</c:v>
                </c:pt>
                <c:pt idx="5">
                  <c:v>Time Deposits</c:v>
                </c:pt>
              </c:strCache>
            </c:strRef>
          </c:cat>
          <c:val>
            <c:numRef>
              <c:f>Sheet1!$C$2:$C$7</c:f>
              <c:numCache>
                <c:formatCode>General</c:formatCode>
                <c:ptCount val="6"/>
                <c:pt idx="0" formatCode="0.0000">
                  <c:v>0.7137</c:v>
                </c:pt>
                <c:pt idx="1">
                  <c:v>9.74E-2</c:v>
                </c:pt>
                <c:pt idx="2">
                  <c:v>2.1899999999999999E-2</c:v>
                </c:pt>
                <c:pt idx="3">
                  <c:v>9.3600000000000003E-2</c:v>
                </c:pt>
                <c:pt idx="4">
                  <c:v>6.4599999999999991E-2</c:v>
                </c:pt>
                <c:pt idx="5">
                  <c:v>8.8000000000000005E-3</c:v>
                </c:pt>
              </c:numCache>
            </c:numRef>
          </c:val>
          <c:extLst>
            <c:ext xmlns:c16="http://schemas.microsoft.com/office/drawing/2014/chart" uri="{C3380CC4-5D6E-409C-BE32-E72D297353CC}">
              <c16:uniqueId val="{00000009-C94C-4776-87FC-486F6A14D9F8}"/>
            </c:ext>
          </c:extLst>
        </c:ser>
        <c:ser>
          <c:idx val="2"/>
          <c:order val="2"/>
          <c:tx>
            <c:strRef>
              <c:f>Sheet1!$D$1</c:f>
              <c:strCache>
                <c:ptCount val="1"/>
                <c:pt idx="0">
                  <c:v>9/30/2024</c:v>
                </c:pt>
              </c:strCache>
            </c:strRef>
          </c:tx>
          <c:spPr>
            <a:solidFill>
              <a:schemeClr val="accent5">
                <a:tint val="65000"/>
              </a:schemeClr>
            </a:solidFill>
            <a:ln>
              <a:noFill/>
            </a:ln>
            <a:effectLst/>
          </c:spPr>
          <c:invertIfNegative val="0"/>
          <c:dLbls>
            <c:dLbl>
              <c:idx val="0"/>
              <c:layout>
                <c:manualLayout>
                  <c:x val="9.9398971124524272E-3"/>
                  <c:y val="7.58999527215021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A87-43BC-B677-F3EA4021DC23}"/>
                </c:ext>
              </c:extLst>
            </c:dLbl>
            <c:dLbl>
              <c:idx val="1"/>
              <c:layout>
                <c:manualLayout>
                  <c:x val="1.0972600014782955E-2"/>
                  <c:y val="4.19974227336764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A87-43BC-B677-F3EA4021DC23}"/>
                </c:ext>
              </c:extLst>
            </c:dLbl>
            <c:dLbl>
              <c:idx val="2"/>
              <c:layout>
                <c:manualLayout>
                  <c:x val="1.239809331046768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87-43BC-B677-F3EA4021DC23}"/>
                </c:ext>
              </c:extLst>
            </c:dLbl>
            <c:dLbl>
              <c:idx val="3"/>
              <c:layout>
                <c:manualLayout>
                  <c:x val="1.5432098765431985E-2"/>
                  <c:y val="1.421172212988278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A87-43BC-B677-F3EA4021DC23}"/>
                </c:ext>
              </c:extLst>
            </c:dLbl>
            <c:dLbl>
              <c:idx val="4"/>
              <c:layout>
                <c:manualLayout>
                  <c:x val="3.138834051208423E-3"/>
                  <c:y val="4.03790800755311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A87-43BC-B677-F3EA4021DC23}"/>
                </c:ext>
              </c:extLst>
            </c:dLbl>
            <c:dLbl>
              <c:idx val="5"/>
              <c:layout>
                <c:manualLayout>
                  <c:x val="9.259259259259146E-3"/>
                  <c:y val="3.8759689922480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A87-43BC-B677-F3EA4021DC2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U.S. Gov. &amp; Cash</c:v>
                </c:pt>
                <c:pt idx="1">
                  <c:v>AAA</c:v>
                </c:pt>
                <c:pt idx="2">
                  <c:v>AA</c:v>
                </c:pt>
                <c:pt idx="3">
                  <c:v>A</c:v>
                </c:pt>
                <c:pt idx="4">
                  <c:v>BBB &amp; lower</c:v>
                </c:pt>
                <c:pt idx="5">
                  <c:v>Time Deposits</c:v>
                </c:pt>
              </c:strCache>
            </c:strRef>
          </c:cat>
          <c:val>
            <c:numRef>
              <c:f>Sheet1!$D$2:$D$7</c:f>
              <c:numCache>
                <c:formatCode>General</c:formatCode>
                <c:ptCount val="6"/>
                <c:pt idx="0" formatCode="0.0000">
                  <c:v>0.71679999999999999</c:v>
                </c:pt>
                <c:pt idx="1">
                  <c:v>9.9199999999999997E-2</c:v>
                </c:pt>
                <c:pt idx="2">
                  <c:v>2.2100000000000002E-2</c:v>
                </c:pt>
                <c:pt idx="3">
                  <c:v>8.7099999999999997E-2</c:v>
                </c:pt>
                <c:pt idx="4">
                  <c:v>6.6000000000000003E-2</c:v>
                </c:pt>
                <c:pt idx="5">
                  <c:v>8.8000000000000005E-3</c:v>
                </c:pt>
              </c:numCache>
            </c:numRef>
          </c:val>
          <c:extLst>
            <c:ext xmlns:c16="http://schemas.microsoft.com/office/drawing/2014/chart" uri="{C3380CC4-5D6E-409C-BE32-E72D297353CC}">
              <c16:uniqueId val="{00000000-5A87-43BC-B677-F3EA4021DC23}"/>
            </c:ext>
          </c:extLst>
        </c:ser>
        <c:dLbls>
          <c:showLegendKey val="0"/>
          <c:showVal val="0"/>
          <c:showCatName val="0"/>
          <c:showSerName val="0"/>
          <c:showPercent val="0"/>
          <c:showBubbleSize val="0"/>
        </c:dLbls>
        <c:gapWidth val="150"/>
        <c:axId val="231709696"/>
        <c:axId val="231715584"/>
      </c:barChart>
      <c:catAx>
        <c:axId val="231709696"/>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31715584"/>
        <c:crosses val="autoZero"/>
        <c:auto val="1"/>
        <c:lblAlgn val="ctr"/>
        <c:lblOffset val="100"/>
        <c:noMultiLvlLbl val="0"/>
      </c:catAx>
      <c:valAx>
        <c:axId val="231715584"/>
        <c:scaling>
          <c:orientation val="minMax"/>
        </c:scaling>
        <c:delete val="0"/>
        <c:axPos val="l"/>
        <c:majorGridlines>
          <c:spPr>
            <a:ln w="6350" cap="flat" cmpd="sng" algn="ctr">
              <a:solidFill>
                <a:schemeClr val="tx1">
                  <a:tint val="75000"/>
                </a:schemeClr>
              </a:solidFill>
              <a:prstDash val="solid"/>
              <a:round/>
            </a:ln>
            <a:effectLst/>
          </c:spPr>
        </c:majorGridlines>
        <c:numFmt formatCode="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31709696"/>
        <c:crosses val="autoZero"/>
        <c:crossBetween val="between"/>
      </c:valAx>
      <c:spPr>
        <a:noFill/>
        <a:ln>
          <a:noFill/>
        </a:ln>
        <a:effectLst/>
      </c:spPr>
    </c:plotArea>
    <c:legend>
      <c:legendPos val="t"/>
      <c:layout>
        <c:manualLayout>
          <c:xMode val="edge"/>
          <c:yMode val="edge"/>
          <c:x val="0.39372105398901247"/>
          <c:y val="0.3447400525182398"/>
          <c:w val="0.57517546417808885"/>
          <c:h val="6.540743453579930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9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baseline="0" dirty="0">
                <a:solidFill>
                  <a:schemeClr val="tx2"/>
                </a:solidFill>
              </a:rPr>
              <a:t>Duration</a:t>
            </a:r>
            <a:endParaRPr lang="en-US" sz="1400" b="1" dirty="0">
              <a:solidFill>
                <a:schemeClr val="tx2"/>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9/30/23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Years </c:v>
                </c:pt>
              </c:strCache>
            </c:strRef>
          </c:cat>
          <c:val>
            <c:numRef>
              <c:f>Sheet1!$B$2</c:f>
              <c:numCache>
                <c:formatCode>_(* #,##0.00_);_(* \(#,##0.00\);_(* "-"??_);_(@_)</c:formatCode>
                <c:ptCount val="1"/>
                <c:pt idx="0">
                  <c:v>3.2</c:v>
                </c:pt>
              </c:numCache>
            </c:numRef>
          </c:val>
          <c:extLst>
            <c:ext xmlns:c16="http://schemas.microsoft.com/office/drawing/2014/chart" uri="{C3380CC4-5D6E-409C-BE32-E72D297353CC}">
              <c16:uniqueId val="{00000000-D0EF-476A-8C93-E0A2C3767CD2}"/>
            </c:ext>
          </c:extLst>
        </c:ser>
        <c:ser>
          <c:idx val="1"/>
          <c:order val="1"/>
          <c:tx>
            <c:strRef>
              <c:f>Sheet1!$A$3</c:f>
              <c:strCache>
                <c:ptCount val="1"/>
                <c:pt idx="0">
                  <c:v>3/31/24</c:v>
                </c:pt>
              </c:strCache>
            </c:strRef>
          </c:tx>
          <c:spPr>
            <a:solidFill>
              <a:srgbClr val="9CCFF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Years </c:v>
                </c:pt>
              </c:strCache>
            </c:strRef>
          </c:cat>
          <c:val>
            <c:numRef>
              <c:f>Sheet1!$B$3</c:f>
              <c:numCache>
                <c:formatCode>_(* #,##0.00_);_(* \(#,##0.00\);_(* "-"??_);_(@_)</c:formatCode>
                <c:ptCount val="1"/>
                <c:pt idx="0">
                  <c:v>3.34</c:v>
                </c:pt>
              </c:numCache>
            </c:numRef>
          </c:val>
          <c:extLst>
            <c:ext xmlns:c16="http://schemas.microsoft.com/office/drawing/2014/chart" uri="{C3380CC4-5D6E-409C-BE32-E72D297353CC}">
              <c16:uniqueId val="{00000001-D0EF-476A-8C93-E0A2C3767CD2}"/>
            </c:ext>
          </c:extLst>
        </c:ser>
        <c:ser>
          <c:idx val="2"/>
          <c:order val="2"/>
          <c:tx>
            <c:strRef>
              <c:f>Sheet1!$A$4</c:f>
              <c:strCache>
                <c:ptCount val="1"/>
                <c:pt idx="0">
                  <c:v>9/30/24</c:v>
                </c:pt>
              </c:strCache>
            </c:strRef>
          </c:tx>
          <c:spPr>
            <a:solidFill>
              <a:schemeClr val="accent1">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Years </c:v>
                </c:pt>
              </c:strCache>
            </c:strRef>
          </c:cat>
          <c:val>
            <c:numRef>
              <c:f>Sheet1!$B$4</c:f>
              <c:numCache>
                <c:formatCode>_(* #,##0.00_);_(* \(#,##0.00\);_(* "-"??_);_(@_)</c:formatCode>
                <c:ptCount val="1"/>
                <c:pt idx="0">
                  <c:v>3.27</c:v>
                </c:pt>
              </c:numCache>
            </c:numRef>
          </c:val>
          <c:extLst>
            <c:ext xmlns:c16="http://schemas.microsoft.com/office/drawing/2014/chart" uri="{C3380CC4-5D6E-409C-BE32-E72D297353CC}">
              <c16:uniqueId val="{00000002-D0EF-476A-8C93-E0A2C3767CD2}"/>
            </c:ext>
          </c:extLst>
        </c:ser>
        <c:dLbls>
          <c:showLegendKey val="0"/>
          <c:showVal val="0"/>
          <c:showCatName val="0"/>
          <c:showSerName val="0"/>
          <c:showPercent val="0"/>
          <c:showBubbleSize val="0"/>
        </c:dLbls>
        <c:gapWidth val="219"/>
        <c:overlap val="-27"/>
        <c:axId val="1116620144"/>
        <c:axId val="1116616536"/>
      </c:barChart>
      <c:catAx>
        <c:axId val="1116620144"/>
        <c:scaling>
          <c:orientation val="minMax"/>
        </c:scaling>
        <c:delete val="1"/>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1116616536"/>
        <c:crosses val="autoZero"/>
        <c:auto val="1"/>
        <c:lblAlgn val="ctr"/>
        <c:lblOffset val="100"/>
        <c:noMultiLvlLbl val="1"/>
      </c:catAx>
      <c:valAx>
        <c:axId val="1116616536"/>
        <c:scaling>
          <c:orientation val="minMax"/>
          <c:max val="4"/>
          <c:min val="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r>
                  <a:rPr lang="en-US" dirty="0">
                    <a:solidFill>
                      <a:schemeClr val="tx2"/>
                    </a:solidFill>
                  </a:rPr>
                  <a:t>Years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endParaRPr lang="en-US"/>
            </a:p>
          </c:txPr>
        </c:title>
        <c:numFmt formatCode="_(* #,##0.0_);_(* \(#,##0.0\);_(*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crossAx val="1116620144"/>
        <c:crosses val="autoZero"/>
        <c:crossBetween val="between"/>
        <c:majorUnit val="0.4"/>
      </c:valAx>
      <c:spPr>
        <a:noFill/>
        <a:ln>
          <a:noFill/>
        </a:ln>
        <a:effectLst/>
      </c:spPr>
    </c:plotArea>
    <c:legend>
      <c:legendPos val="b"/>
      <c:layout>
        <c:manualLayout>
          <c:xMode val="edge"/>
          <c:yMode val="edge"/>
          <c:x val="0.20207303434896723"/>
          <c:y val="0.86619558006737862"/>
          <c:w val="0.73705728103123758"/>
          <c:h val="0.10575678040244969"/>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80571722013008"/>
          <c:y val="2.3815071815060977E-2"/>
          <c:w val="0.84190925862528054"/>
          <c:h val="0.85354297568954285"/>
        </c:manualLayout>
      </c:layout>
      <c:barChart>
        <c:barDir val="col"/>
        <c:grouping val="clustered"/>
        <c:varyColors val="0"/>
        <c:ser>
          <c:idx val="0"/>
          <c:order val="0"/>
          <c:tx>
            <c:strRef>
              <c:f>Sheet1!$B$1</c:f>
              <c:strCache>
                <c:ptCount val="1"/>
                <c:pt idx="0">
                  <c:v>Receipts</c:v>
                </c:pt>
              </c:strCache>
            </c:strRef>
          </c:tx>
          <c:spPr>
            <a:solidFill>
              <a:schemeClr val="accent1"/>
            </a:solidFill>
            <a:ln>
              <a:noFill/>
            </a:ln>
            <a:effectLst/>
          </c:spPr>
          <c:invertIfNegative val="0"/>
          <c:cat>
            <c:numRef>
              <c:f>Sheet1!$A$20:$A$62</c:f>
              <c:numCache>
                <c:formatCode>[$-409]mmm\-yy;@</c:formatCode>
                <c:ptCount val="25"/>
                <c:pt idx="0">
                  <c:v>44805</c:v>
                </c:pt>
                <c:pt idx="1">
                  <c:v>44835</c:v>
                </c:pt>
                <c:pt idx="2">
                  <c:v>44866</c:v>
                </c:pt>
                <c:pt idx="3">
                  <c:v>44896</c:v>
                </c:pt>
                <c:pt idx="4">
                  <c:v>44927</c:v>
                </c:pt>
                <c:pt idx="5">
                  <c:v>44958</c:v>
                </c:pt>
                <c:pt idx="6">
                  <c:v>44986</c:v>
                </c:pt>
                <c:pt idx="7">
                  <c:v>45017</c:v>
                </c:pt>
                <c:pt idx="8">
                  <c:v>45047</c:v>
                </c:pt>
                <c:pt idx="9">
                  <c:v>45078</c:v>
                </c:pt>
                <c:pt idx="10">
                  <c:v>45108</c:v>
                </c:pt>
                <c:pt idx="11">
                  <c:v>45139</c:v>
                </c:pt>
                <c:pt idx="12">
                  <c:v>45170</c:v>
                </c:pt>
                <c:pt idx="13">
                  <c:v>45200</c:v>
                </c:pt>
                <c:pt idx="14">
                  <c:v>45231</c:v>
                </c:pt>
                <c:pt idx="15">
                  <c:v>45261</c:v>
                </c:pt>
                <c:pt idx="16">
                  <c:v>45292</c:v>
                </c:pt>
                <c:pt idx="17">
                  <c:v>45323</c:v>
                </c:pt>
                <c:pt idx="18">
                  <c:v>45352</c:v>
                </c:pt>
                <c:pt idx="19">
                  <c:v>45383</c:v>
                </c:pt>
                <c:pt idx="20">
                  <c:v>45413</c:v>
                </c:pt>
                <c:pt idx="21">
                  <c:v>45444</c:v>
                </c:pt>
                <c:pt idx="22">
                  <c:v>45474</c:v>
                </c:pt>
                <c:pt idx="23">
                  <c:v>45505</c:v>
                </c:pt>
                <c:pt idx="24">
                  <c:v>45536</c:v>
                </c:pt>
              </c:numCache>
              <c:extLst/>
            </c:numRef>
          </c:cat>
          <c:val>
            <c:numRef>
              <c:f>Sheet1!$B$20:$B$62</c:f>
              <c:numCache>
                <c:formatCode>_("$"* #,##0.00_);_("$"* \(#,##0.00\);_("$"* "-"??_);_(@_)</c:formatCode>
                <c:ptCount val="25"/>
                <c:pt idx="0">
                  <c:v>12187692357.6</c:v>
                </c:pt>
                <c:pt idx="1">
                  <c:v>11104363631.040001</c:v>
                </c:pt>
                <c:pt idx="2">
                  <c:v>11186100980.290001</c:v>
                </c:pt>
                <c:pt idx="3">
                  <c:v>13539829749.32</c:v>
                </c:pt>
                <c:pt idx="4">
                  <c:v>12219126913.879999</c:v>
                </c:pt>
                <c:pt idx="5">
                  <c:v>12324525670.190001</c:v>
                </c:pt>
                <c:pt idx="6">
                  <c:v>15401267740.76</c:v>
                </c:pt>
                <c:pt idx="7">
                  <c:v>13753398523.030001</c:v>
                </c:pt>
                <c:pt idx="8">
                  <c:v>11673167795.389999</c:v>
                </c:pt>
                <c:pt idx="9">
                  <c:v>15148814815.41</c:v>
                </c:pt>
                <c:pt idx="10">
                  <c:v>10601720519.780001</c:v>
                </c:pt>
                <c:pt idx="11">
                  <c:v>11002482102.780001</c:v>
                </c:pt>
                <c:pt idx="12">
                  <c:v>12881145776.059999</c:v>
                </c:pt>
                <c:pt idx="13">
                  <c:v>12099454064.09</c:v>
                </c:pt>
                <c:pt idx="14">
                  <c:v>11468360625.639999</c:v>
                </c:pt>
                <c:pt idx="15">
                  <c:v>12361895307.799999</c:v>
                </c:pt>
                <c:pt idx="16">
                  <c:v>15569687620.129999</c:v>
                </c:pt>
                <c:pt idx="17">
                  <c:v>12950347221.719999</c:v>
                </c:pt>
                <c:pt idx="18">
                  <c:v>12509762946.299999</c:v>
                </c:pt>
                <c:pt idx="19">
                  <c:v>14833518483.35</c:v>
                </c:pt>
                <c:pt idx="20">
                  <c:v>13037081143.690001</c:v>
                </c:pt>
                <c:pt idx="21">
                  <c:v>14635665090.74</c:v>
                </c:pt>
                <c:pt idx="22">
                  <c:v>10869023649.25</c:v>
                </c:pt>
                <c:pt idx="23">
                  <c:v>13272635796.76</c:v>
                </c:pt>
                <c:pt idx="24">
                  <c:v>11788110987.16</c:v>
                </c:pt>
              </c:numCache>
              <c:extLst/>
            </c:numRef>
          </c:val>
          <c:extLst>
            <c:ext xmlns:c16="http://schemas.microsoft.com/office/drawing/2014/chart" uri="{C3380CC4-5D6E-409C-BE32-E72D297353CC}">
              <c16:uniqueId val="{00000000-72CE-4AAB-B06B-3C0B0ACD1504}"/>
            </c:ext>
          </c:extLst>
        </c:ser>
        <c:ser>
          <c:idx val="1"/>
          <c:order val="1"/>
          <c:tx>
            <c:strRef>
              <c:f>Sheet1!$C$1</c:f>
              <c:strCache>
                <c:ptCount val="1"/>
                <c:pt idx="0">
                  <c:v>Disbursements</c:v>
                </c:pt>
              </c:strCache>
            </c:strRef>
          </c:tx>
          <c:spPr>
            <a:solidFill>
              <a:schemeClr val="accent2"/>
            </a:solidFill>
            <a:ln>
              <a:noFill/>
            </a:ln>
            <a:effectLst/>
          </c:spPr>
          <c:invertIfNegative val="0"/>
          <c:cat>
            <c:numRef>
              <c:f>Sheet1!$A$20:$A$62</c:f>
              <c:numCache>
                <c:formatCode>[$-409]mmm\-yy;@</c:formatCode>
                <c:ptCount val="25"/>
                <c:pt idx="0">
                  <c:v>44805</c:v>
                </c:pt>
                <c:pt idx="1">
                  <c:v>44835</c:v>
                </c:pt>
                <c:pt idx="2">
                  <c:v>44866</c:v>
                </c:pt>
                <c:pt idx="3">
                  <c:v>44896</c:v>
                </c:pt>
                <c:pt idx="4">
                  <c:v>44927</c:v>
                </c:pt>
                <c:pt idx="5">
                  <c:v>44958</c:v>
                </c:pt>
                <c:pt idx="6">
                  <c:v>44986</c:v>
                </c:pt>
                <c:pt idx="7">
                  <c:v>45017</c:v>
                </c:pt>
                <c:pt idx="8">
                  <c:v>45047</c:v>
                </c:pt>
                <c:pt idx="9">
                  <c:v>45078</c:v>
                </c:pt>
                <c:pt idx="10">
                  <c:v>45108</c:v>
                </c:pt>
                <c:pt idx="11">
                  <c:v>45139</c:v>
                </c:pt>
                <c:pt idx="12">
                  <c:v>45170</c:v>
                </c:pt>
                <c:pt idx="13">
                  <c:v>45200</c:v>
                </c:pt>
                <c:pt idx="14">
                  <c:v>45231</c:v>
                </c:pt>
                <c:pt idx="15">
                  <c:v>45261</c:v>
                </c:pt>
                <c:pt idx="16">
                  <c:v>45292</c:v>
                </c:pt>
                <c:pt idx="17">
                  <c:v>45323</c:v>
                </c:pt>
                <c:pt idx="18">
                  <c:v>45352</c:v>
                </c:pt>
                <c:pt idx="19">
                  <c:v>45383</c:v>
                </c:pt>
                <c:pt idx="20">
                  <c:v>45413</c:v>
                </c:pt>
                <c:pt idx="21">
                  <c:v>45444</c:v>
                </c:pt>
                <c:pt idx="22">
                  <c:v>45474</c:v>
                </c:pt>
                <c:pt idx="23">
                  <c:v>45505</c:v>
                </c:pt>
                <c:pt idx="24">
                  <c:v>45536</c:v>
                </c:pt>
              </c:numCache>
              <c:extLst/>
            </c:numRef>
          </c:cat>
          <c:val>
            <c:numRef>
              <c:f>Sheet1!$C$20:$C$62</c:f>
              <c:numCache>
                <c:formatCode>_("$"* #,##0.00_);_("$"* \(#,##0.00\);_("$"* "-"??_);_(@_)</c:formatCode>
                <c:ptCount val="25"/>
                <c:pt idx="0">
                  <c:v>11539121443.540001</c:v>
                </c:pt>
                <c:pt idx="1">
                  <c:v>11436876426.690001</c:v>
                </c:pt>
                <c:pt idx="2">
                  <c:v>10444245417.66</c:v>
                </c:pt>
                <c:pt idx="3">
                  <c:v>12601102699.74</c:v>
                </c:pt>
                <c:pt idx="4">
                  <c:v>10765582954.719999</c:v>
                </c:pt>
                <c:pt idx="5">
                  <c:v>12220412951.27</c:v>
                </c:pt>
                <c:pt idx="6">
                  <c:v>15062237591.700001</c:v>
                </c:pt>
                <c:pt idx="7">
                  <c:v>11395010859.860001</c:v>
                </c:pt>
                <c:pt idx="8">
                  <c:v>12601130783.85</c:v>
                </c:pt>
                <c:pt idx="9">
                  <c:v>12720403375.469999</c:v>
                </c:pt>
                <c:pt idx="10">
                  <c:v>11622983361.129999</c:v>
                </c:pt>
                <c:pt idx="11">
                  <c:v>13170463051.85</c:v>
                </c:pt>
                <c:pt idx="12">
                  <c:v>11824383444.629999</c:v>
                </c:pt>
                <c:pt idx="13">
                  <c:v>12317534519.51</c:v>
                </c:pt>
                <c:pt idx="14">
                  <c:v>11902538875.280001</c:v>
                </c:pt>
                <c:pt idx="15">
                  <c:v>12155647963.84</c:v>
                </c:pt>
                <c:pt idx="16">
                  <c:v>11820733680.9</c:v>
                </c:pt>
                <c:pt idx="17">
                  <c:v>16189260038.809999</c:v>
                </c:pt>
                <c:pt idx="18">
                  <c:v>12726766764.809999</c:v>
                </c:pt>
                <c:pt idx="19">
                  <c:v>11495138806.41</c:v>
                </c:pt>
                <c:pt idx="20">
                  <c:v>13170497260.870001</c:v>
                </c:pt>
                <c:pt idx="21">
                  <c:v>13246723989.91</c:v>
                </c:pt>
                <c:pt idx="22">
                  <c:v>12847713497.35</c:v>
                </c:pt>
                <c:pt idx="23">
                  <c:v>13683855552.700001</c:v>
                </c:pt>
                <c:pt idx="24">
                  <c:v>12063779524.799999</c:v>
                </c:pt>
              </c:numCache>
              <c:extLst/>
            </c:numRef>
          </c:val>
          <c:extLst>
            <c:ext xmlns:c16="http://schemas.microsoft.com/office/drawing/2014/chart" uri="{C3380CC4-5D6E-409C-BE32-E72D297353CC}">
              <c16:uniqueId val="{00000001-72CE-4AAB-B06B-3C0B0ACD1504}"/>
            </c:ext>
          </c:extLst>
        </c:ser>
        <c:ser>
          <c:idx val="2"/>
          <c:order val="2"/>
          <c:tx>
            <c:strRef>
              <c:f>Sheet1!$D$1</c:f>
              <c:strCache>
                <c:ptCount val="1"/>
                <c:pt idx="0">
                  <c:v>Net Receipts</c:v>
                </c:pt>
              </c:strCache>
            </c:strRef>
          </c:tx>
          <c:spPr>
            <a:solidFill>
              <a:schemeClr val="accent3"/>
            </a:solidFill>
            <a:ln>
              <a:noFill/>
            </a:ln>
            <a:effectLst/>
          </c:spPr>
          <c:invertIfNegative val="0"/>
          <c:cat>
            <c:numRef>
              <c:f>Sheet1!$A$20:$A$62</c:f>
              <c:numCache>
                <c:formatCode>[$-409]mmm\-yy;@</c:formatCode>
                <c:ptCount val="25"/>
                <c:pt idx="0">
                  <c:v>44805</c:v>
                </c:pt>
                <c:pt idx="1">
                  <c:v>44835</c:v>
                </c:pt>
                <c:pt idx="2">
                  <c:v>44866</c:v>
                </c:pt>
                <c:pt idx="3">
                  <c:v>44896</c:v>
                </c:pt>
                <c:pt idx="4">
                  <c:v>44927</c:v>
                </c:pt>
                <c:pt idx="5">
                  <c:v>44958</c:v>
                </c:pt>
                <c:pt idx="6">
                  <c:v>44986</c:v>
                </c:pt>
                <c:pt idx="7">
                  <c:v>45017</c:v>
                </c:pt>
                <c:pt idx="8">
                  <c:v>45047</c:v>
                </c:pt>
                <c:pt idx="9">
                  <c:v>45078</c:v>
                </c:pt>
                <c:pt idx="10">
                  <c:v>45108</c:v>
                </c:pt>
                <c:pt idx="11">
                  <c:v>45139</c:v>
                </c:pt>
                <c:pt idx="12">
                  <c:v>45170</c:v>
                </c:pt>
                <c:pt idx="13">
                  <c:v>45200</c:v>
                </c:pt>
                <c:pt idx="14">
                  <c:v>45231</c:v>
                </c:pt>
                <c:pt idx="15">
                  <c:v>45261</c:v>
                </c:pt>
                <c:pt idx="16">
                  <c:v>45292</c:v>
                </c:pt>
                <c:pt idx="17">
                  <c:v>45323</c:v>
                </c:pt>
                <c:pt idx="18">
                  <c:v>45352</c:v>
                </c:pt>
                <c:pt idx="19">
                  <c:v>45383</c:v>
                </c:pt>
                <c:pt idx="20">
                  <c:v>45413</c:v>
                </c:pt>
                <c:pt idx="21">
                  <c:v>45444</c:v>
                </c:pt>
                <c:pt idx="22">
                  <c:v>45474</c:v>
                </c:pt>
                <c:pt idx="23">
                  <c:v>45505</c:v>
                </c:pt>
                <c:pt idx="24">
                  <c:v>45536</c:v>
                </c:pt>
              </c:numCache>
              <c:extLst/>
            </c:numRef>
          </c:cat>
          <c:val>
            <c:numRef>
              <c:f>Sheet1!$D$20:$D$62</c:f>
              <c:numCache>
                <c:formatCode>_("$"* #,##0.00_);_("$"* \(#,##0.00\);_("$"* "-"??_);_(@_)</c:formatCode>
                <c:ptCount val="25"/>
                <c:pt idx="0">
                  <c:v>648570914.05999947</c:v>
                </c:pt>
                <c:pt idx="1">
                  <c:v>-332512795.64999962</c:v>
                </c:pt>
                <c:pt idx="2">
                  <c:v>741855562.63000107</c:v>
                </c:pt>
                <c:pt idx="3">
                  <c:v>938727049.57999992</c:v>
                </c:pt>
                <c:pt idx="4">
                  <c:v>1453543959.1599998</c:v>
                </c:pt>
                <c:pt idx="5">
                  <c:v>104112718.92000008</c:v>
                </c:pt>
                <c:pt idx="6">
                  <c:v>339030149.05999947</c:v>
                </c:pt>
                <c:pt idx="7">
                  <c:v>2358387663.1700001</c:v>
                </c:pt>
                <c:pt idx="8">
                  <c:v>-927962988.46000099</c:v>
                </c:pt>
                <c:pt idx="9">
                  <c:v>2428411439.9400005</c:v>
                </c:pt>
                <c:pt idx="10">
                  <c:v>-1021262841.3499985</c:v>
                </c:pt>
                <c:pt idx="11">
                  <c:v>-2167980949.0699997</c:v>
                </c:pt>
                <c:pt idx="12">
                  <c:v>1056762331.4300003</c:v>
                </c:pt>
                <c:pt idx="13">
                  <c:v>-218080455.42000008</c:v>
                </c:pt>
                <c:pt idx="14">
                  <c:v>-434178249.6400013</c:v>
                </c:pt>
                <c:pt idx="15">
                  <c:v>206247343.95999908</c:v>
                </c:pt>
                <c:pt idx="16">
                  <c:v>3748953939.2299995</c:v>
                </c:pt>
                <c:pt idx="17">
                  <c:v>-3238912817.0900002</c:v>
                </c:pt>
                <c:pt idx="18">
                  <c:v>-217003818.51000023</c:v>
                </c:pt>
                <c:pt idx="19">
                  <c:v>3338379676.9400005</c:v>
                </c:pt>
                <c:pt idx="20">
                  <c:v>-133416117.18000031</c:v>
                </c:pt>
                <c:pt idx="21">
                  <c:v>1388941100.8299999</c:v>
                </c:pt>
                <c:pt idx="22">
                  <c:v>-1978689848.1000004</c:v>
                </c:pt>
                <c:pt idx="23">
                  <c:v>-411219755.94000053</c:v>
                </c:pt>
                <c:pt idx="24">
                  <c:v>-275668537.63999939</c:v>
                </c:pt>
              </c:numCache>
              <c:extLst/>
            </c:numRef>
          </c:val>
          <c:extLst>
            <c:ext xmlns:c16="http://schemas.microsoft.com/office/drawing/2014/chart" uri="{C3380CC4-5D6E-409C-BE32-E72D297353CC}">
              <c16:uniqueId val="{00000002-72CE-4AAB-B06B-3C0B0ACD1504}"/>
            </c:ext>
          </c:extLst>
        </c:ser>
        <c:dLbls>
          <c:showLegendKey val="0"/>
          <c:showVal val="0"/>
          <c:showCatName val="0"/>
          <c:showSerName val="0"/>
          <c:showPercent val="0"/>
          <c:showBubbleSize val="0"/>
        </c:dLbls>
        <c:gapWidth val="219"/>
        <c:overlap val="-27"/>
        <c:axId val="545277664"/>
        <c:axId val="545280616"/>
      </c:barChart>
      <c:dateAx>
        <c:axId val="545277664"/>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5280616"/>
        <c:crosses val="autoZero"/>
        <c:auto val="1"/>
        <c:lblOffset val="100"/>
        <c:baseTimeUnit val="months"/>
      </c:dateAx>
      <c:valAx>
        <c:axId val="54528061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5277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dirty="0">
                <a:solidFill>
                  <a:schemeClr val="tx2"/>
                </a:solidFill>
              </a:rPr>
              <a:t>Yield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9/30/23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Yield to Maturity</c:v>
                </c:pt>
              </c:strCache>
            </c:strRef>
          </c:cat>
          <c:val>
            <c:numRef>
              <c:f>Sheet1!$B$2</c:f>
              <c:numCache>
                <c:formatCode>0.00%</c:formatCode>
                <c:ptCount val="1"/>
                <c:pt idx="0">
                  <c:v>5.4199999999999998E-2</c:v>
                </c:pt>
              </c:numCache>
            </c:numRef>
          </c:val>
          <c:extLst>
            <c:ext xmlns:c16="http://schemas.microsoft.com/office/drawing/2014/chart" uri="{C3380CC4-5D6E-409C-BE32-E72D297353CC}">
              <c16:uniqueId val="{00000000-2606-4CBE-BAC4-668A4ED5F2CF}"/>
            </c:ext>
          </c:extLst>
        </c:ser>
        <c:ser>
          <c:idx val="1"/>
          <c:order val="1"/>
          <c:tx>
            <c:strRef>
              <c:f>Sheet1!$A$3</c:f>
              <c:strCache>
                <c:ptCount val="1"/>
                <c:pt idx="0">
                  <c:v>3/31/24</c:v>
                </c:pt>
              </c:strCache>
            </c:strRef>
          </c:tx>
          <c:spPr>
            <a:solidFill>
              <a:srgbClr val="9CCFF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Yield to Maturity</c:v>
                </c:pt>
              </c:strCache>
            </c:strRef>
          </c:cat>
          <c:val>
            <c:numRef>
              <c:f>Sheet1!$B$3</c:f>
              <c:numCache>
                <c:formatCode>0.00%</c:formatCode>
                <c:ptCount val="1"/>
                <c:pt idx="0">
                  <c:v>5.1200000000000002E-2</c:v>
                </c:pt>
              </c:numCache>
            </c:numRef>
          </c:val>
          <c:extLst>
            <c:ext xmlns:c16="http://schemas.microsoft.com/office/drawing/2014/chart" uri="{C3380CC4-5D6E-409C-BE32-E72D297353CC}">
              <c16:uniqueId val="{00000001-2606-4CBE-BAC4-668A4ED5F2CF}"/>
            </c:ext>
          </c:extLst>
        </c:ser>
        <c:ser>
          <c:idx val="2"/>
          <c:order val="2"/>
          <c:tx>
            <c:strRef>
              <c:f>Sheet1!$A$4</c:f>
              <c:strCache>
                <c:ptCount val="1"/>
                <c:pt idx="0">
                  <c:v>9/30/24</c:v>
                </c:pt>
              </c:strCache>
            </c:strRef>
          </c:tx>
          <c:spPr>
            <a:solidFill>
              <a:schemeClr val="accent1">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Yield to Maturity</c:v>
                </c:pt>
              </c:strCache>
            </c:strRef>
          </c:cat>
          <c:val>
            <c:numRef>
              <c:f>Sheet1!$B$4</c:f>
              <c:numCache>
                <c:formatCode>0.00%</c:formatCode>
                <c:ptCount val="1"/>
                <c:pt idx="0">
                  <c:v>4.3999999999999997E-2</c:v>
                </c:pt>
              </c:numCache>
            </c:numRef>
          </c:val>
          <c:extLst>
            <c:ext xmlns:c16="http://schemas.microsoft.com/office/drawing/2014/chart" uri="{C3380CC4-5D6E-409C-BE32-E72D297353CC}">
              <c16:uniqueId val="{00000002-2606-4CBE-BAC4-668A4ED5F2CF}"/>
            </c:ext>
          </c:extLst>
        </c:ser>
        <c:dLbls>
          <c:showLegendKey val="0"/>
          <c:showVal val="0"/>
          <c:showCatName val="0"/>
          <c:showSerName val="0"/>
          <c:showPercent val="0"/>
          <c:showBubbleSize val="0"/>
        </c:dLbls>
        <c:gapWidth val="219"/>
        <c:overlap val="-27"/>
        <c:axId val="1116620144"/>
        <c:axId val="1116616536"/>
      </c:barChart>
      <c:catAx>
        <c:axId val="1116620144"/>
        <c:scaling>
          <c:orientation val="minMax"/>
        </c:scaling>
        <c:delete val="1"/>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1116616536"/>
        <c:crosses val="autoZero"/>
        <c:auto val="1"/>
        <c:lblAlgn val="ctr"/>
        <c:lblOffset val="100"/>
        <c:noMultiLvlLbl val="1"/>
      </c:catAx>
      <c:valAx>
        <c:axId val="11166165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crossAx val="1116620144"/>
        <c:crosses val="autoZero"/>
        <c:crossBetween val="between"/>
      </c:valAx>
      <c:spPr>
        <a:noFill/>
        <a:ln>
          <a:noFill/>
        </a:ln>
        <a:effectLst/>
      </c:spPr>
    </c:plotArea>
    <c:legend>
      <c:legendPos val="b"/>
      <c:layout>
        <c:manualLayout>
          <c:xMode val="edge"/>
          <c:yMode val="edge"/>
          <c:x val="0.20207303434896723"/>
          <c:y val="0.86619558006737862"/>
          <c:w val="0.73705728103123758"/>
          <c:h val="0.10575678040244969"/>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rPr>
              <a:t>Total Pool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9/30/23</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of Pool</c:v>
                </c:pt>
              </c:strCache>
            </c:strRef>
          </c:cat>
          <c:val>
            <c:numRef>
              <c:f>Sheet1!$B$2</c:f>
              <c:numCache>
                <c:formatCode>0.0%</c:formatCode>
                <c:ptCount val="1"/>
                <c:pt idx="0">
                  <c:v>5.8599999999999999E-2</c:v>
                </c:pt>
              </c:numCache>
            </c:numRef>
          </c:val>
          <c:extLst>
            <c:ext xmlns:c16="http://schemas.microsoft.com/office/drawing/2014/chart" uri="{C3380CC4-5D6E-409C-BE32-E72D297353CC}">
              <c16:uniqueId val="{00000000-6656-4F45-B6FD-EE0D0A500B81}"/>
            </c:ext>
          </c:extLst>
        </c:ser>
        <c:ser>
          <c:idx val="1"/>
          <c:order val="1"/>
          <c:tx>
            <c:strRef>
              <c:f>Sheet1!$A$3</c:f>
              <c:strCache>
                <c:ptCount val="1"/>
                <c:pt idx="0">
                  <c:v>3/31/24</c:v>
                </c:pt>
              </c:strCache>
            </c:strRef>
          </c:tx>
          <c:spPr>
            <a:solidFill>
              <a:schemeClr val="tx2">
                <a:lumMod val="90000"/>
                <a:lumOff val="1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of Pool</c:v>
                </c:pt>
              </c:strCache>
            </c:strRef>
          </c:cat>
          <c:val>
            <c:numRef>
              <c:f>Sheet1!$B$3</c:f>
              <c:numCache>
                <c:formatCode>0.0%</c:formatCode>
                <c:ptCount val="1"/>
                <c:pt idx="0">
                  <c:v>6.4599999999999991E-2</c:v>
                </c:pt>
              </c:numCache>
            </c:numRef>
          </c:val>
          <c:extLst>
            <c:ext xmlns:c16="http://schemas.microsoft.com/office/drawing/2014/chart" uri="{C3380CC4-5D6E-409C-BE32-E72D297353CC}">
              <c16:uniqueId val="{00000001-6656-4F45-B6FD-EE0D0A500B81}"/>
            </c:ext>
          </c:extLst>
        </c:ser>
        <c:ser>
          <c:idx val="2"/>
          <c:order val="2"/>
          <c:tx>
            <c:strRef>
              <c:f>Sheet1!$A$4</c:f>
              <c:strCache>
                <c:ptCount val="1"/>
                <c:pt idx="0">
                  <c:v>9/30/24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of Pool</c:v>
                </c:pt>
              </c:strCache>
            </c:strRef>
          </c:cat>
          <c:val>
            <c:numRef>
              <c:f>Sheet1!$B$4</c:f>
              <c:numCache>
                <c:formatCode>0.0%</c:formatCode>
                <c:ptCount val="1"/>
                <c:pt idx="0">
                  <c:v>6.5999999999999989E-2</c:v>
                </c:pt>
              </c:numCache>
            </c:numRef>
          </c:val>
          <c:extLst>
            <c:ext xmlns:c16="http://schemas.microsoft.com/office/drawing/2014/chart" uri="{C3380CC4-5D6E-409C-BE32-E72D297353CC}">
              <c16:uniqueId val="{00000000-27DB-4AAE-8AFB-2C0875DDADE6}"/>
            </c:ext>
          </c:extLst>
        </c:ser>
        <c:dLbls>
          <c:showLegendKey val="0"/>
          <c:showVal val="0"/>
          <c:showCatName val="0"/>
          <c:showSerName val="0"/>
          <c:showPercent val="0"/>
          <c:showBubbleSize val="0"/>
        </c:dLbls>
        <c:gapWidth val="219"/>
        <c:overlap val="-27"/>
        <c:axId val="1116620144"/>
        <c:axId val="1116616536"/>
      </c:barChart>
      <c:catAx>
        <c:axId val="1116620144"/>
        <c:scaling>
          <c:orientation val="minMax"/>
        </c:scaling>
        <c:delete val="1"/>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1116616536"/>
        <c:crosses val="autoZero"/>
        <c:auto val="1"/>
        <c:lblAlgn val="ctr"/>
        <c:lblOffset val="100"/>
        <c:noMultiLvlLbl val="1"/>
      </c:catAx>
      <c:valAx>
        <c:axId val="1116616536"/>
        <c:scaling>
          <c:orientation val="minMax"/>
          <c:max val="0.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r>
                  <a:rPr lang="en-US" dirty="0">
                    <a:solidFill>
                      <a:schemeClr val="tx2"/>
                    </a:solidFill>
                  </a:rPr>
                  <a:t>% of Investment Pool</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6620144"/>
        <c:crosses val="autoZero"/>
        <c:crossBetween val="between"/>
      </c:valAx>
      <c:spPr>
        <a:noFill/>
        <a:ln>
          <a:noFill/>
        </a:ln>
        <a:effectLst/>
      </c:spPr>
    </c:plotArea>
    <c:legend>
      <c:legendPos val="b"/>
      <c:layout>
        <c:manualLayout>
          <c:xMode val="edge"/>
          <c:yMode val="edge"/>
          <c:x val="0.32053779502205382"/>
          <c:y val="0.82370524621581376"/>
          <c:w val="0.46091395172571503"/>
          <c:h val="0.1078081379190190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dirty="0">
                <a:solidFill>
                  <a:schemeClr val="tx2"/>
                </a:solidFill>
              </a:rPr>
              <a:t>Total</a:t>
            </a:r>
            <a:r>
              <a:rPr lang="en-US" sz="1800" baseline="0" dirty="0">
                <a:solidFill>
                  <a:schemeClr val="tx2"/>
                </a:solidFill>
              </a:rPr>
              <a:t> Mkt Value</a:t>
            </a:r>
            <a:endParaRPr lang="en-US" sz="1800" dirty="0">
              <a:solidFill>
                <a:schemeClr val="tx2"/>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9/30/23</c:v>
                </c:pt>
              </c:strCache>
            </c:strRef>
          </c:tx>
          <c:spPr>
            <a:solidFill>
              <a:schemeClr val="tx1">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 millions </c:v>
                </c:pt>
              </c:strCache>
            </c:strRef>
          </c:cat>
          <c:val>
            <c:numRef>
              <c:f>Sheet1!$B$2</c:f>
              <c:numCache>
                <c:formatCode>_(* #,##0_);_(* \(#,##0\);_(* "-"??_);_(@_)</c:formatCode>
                <c:ptCount val="1"/>
                <c:pt idx="0">
                  <c:v>35.9</c:v>
                </c:pt>
              </c:numCache>
            </c:numRef>
          </c:val>
          <c:extLst>
            <c:ext xmlns:c16="http://schemas.microsoft.com/office/drawing/2014/chart" uri="{C3380CC4-5D6E-409C-BE32-E72D297353CC}">
              <c16:uniqueId val="{00000000-E89F-4737-A520-5C3D8DA2720F}"/>
            </c:ext>
          </c:extLst>
        </c:ser>
        <c:ser>
          <c:idx val="1"/>
          <c:order val="1"/>
          <c:tx>
            <c:strRef>
              <c:f>Sheet1!$A$3</c:f>
              <c:strCache>
                <c:ptCount val="1"/>
                <c:pt idx="0">
                  <c:v>3/31/24</c:v>
                </c:pt>
              </c:strCache>
            </c:strRef>
          </c:tx>
          <c:spPr>
            <a:solidFill>
              <a:schemeClr val="accent1">
                <a:lumMod val="90000"/>
                <a:lumOff val="1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 millions </c:v>
                </c:pt>
              </c:strCache>
            </c:strRef>
          </c:cat>
          <c:val>
            <c:numRef>
              <c:f>Sheet1!$B$3</c:f>
              <c:numCache>
                <c:formatCode>_(* #,##0_);_(* \(#,##0\);_(* "-"??_);_(@_)</c:formatCode>
                <c:ptCount val="1"/>
                <c:pt idx="0">
                  <c:v>150</c:v>
                </c:pt>
              </c:numCache>
            </c:numRef>
          </c:val>
          <c:extLst>
            <c:ext xmlns:c16="http://schemas.microsoft.com/office/drawing/2014/chart" uri="{C3380CC4-5D6E-409C-BE32-E72D297353CC}">
              <c16:uniqueId val="{00000001-E89F-4737-A520-5C3D8DA2720F}"/>
            </c:ext>
          </c:extLst>
        </c:ser>
        <c:ser>
          <c:idx val="2"/>
          <c:order val="2"/>
          <c:tx>
            <c:strRef>
              <c:f>Sheet1!$A$4</c:f>
              <c:strCache>
                <c:ptCount val="1"/>
                <c:pt idx="0">
                  <c:v>9/30/24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 millions </c:v>
                </c:pt>
              </c:strCache>
            </c:strRef>
          </c:cat>
          <c:val>
            <c:numRef>
              <c:f>Sheet1!$B$4</c:f>
              <c:numCache>
                <c:formatCode>_(* #,##0_);_(* \(#,##0\);_(* "-"??_);_(@_)</c:formatCode>
                <c:ptCount val="1"/>
                <c:pt idx="0">
                  <c:v>146</c:v>
                </c:pt>
              </c:numCache>
            </c:numRef>
          </c:val>
          <c:extLst>
            <c:ext xmlns:c16="http://schemas.microsoft.com/office/drawing/2014/chart" uri="{C3380CC4-5D6E-409C-BE32-E72D297353CC}">
              <c16:uniqueId val="{00000002-E89F-4737-A520-5C3D8DA2720F}"/>
            </c:ext>
          </c:extLst>
        </c:ser>
        <c:dLbls>
          <c:showLegendKey val="0"/>
          <c:showVal val="0"/>
          <c:showCatName val="0"/>
          <c:showSerName val="0"/>
          <c:showPercent val="0"/>
          <c:showBubbleSize val="0"/>
        </c:dLbls>
        <c:gapWidth val="219"/>
        <c:overlap val="-27"/>
        <c:axId val="1116620144"/>
        <c:axId val="1116616536"/>
      </c:barChart>
      <c:catAx>
        <c:axId val="1116620144"/>
        <c:scaling>
          <c:orientation val="minMax"/>
        </c:scaling>
        <c:delete val="1"/>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1116616536"/>
        <c:crosses val="autoZero"/>
        <c:auto val="1"/>
        <c:lblAlgn val="ctr"/>
        <c:lblOffset val="100"/>
        <c:noMultiLvlLbl val="1"/>
      </c:catAx>
      <c:valAx>
        <c:axId val="1116616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r>
                  <a:rPr lang="en-US" dirty="0">
                    <a:solidFill>
                      <a:schemeClr val="tx2"/>
                    </a:solidFill>
                  </a:rPr>
                  <a:t>In Millions of USD</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6620144"/>
        <c:crosses val="autoZero"/>
        <c:crossBetween val="between"/>
      </c:valAx>
      <c:spPr>
        <a:noFill/>
        <a:ln>
          <a:noFill/>
        </a:ln>
        <a:effectLst/>
      </c:spPr>
    </c:plotArea>
    <c:legend>
      <c:legendPos val="b"/>
      <c:layout>
        <c:manualLayout>
          <c:xMode val="edge"/>
          <c:yMode val="edge"/>
          <c:x val="0.20207303434896723"/>
          <c:y val="0.86619558006737862"/>
          <c:w val="0.73705728103123758"/>
          <c:h val="0.1057567804024496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rPr>
              <a:t>% of Total Pool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9/30/23</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of Pool</c:v>
                </c:pt>
              </c:strCache>
            </c:strRef>
          </c:cat>
          <c:val>
            <c:numRef>
              <c:f>Sheet1!$B$2</c:f>
              <c:numCache>
                <c:formatCode>0.00%</c:formatCode>
                <c:ptCount val="1"/>
                <c:pt idx="0">
                  <c:v>5.9999999999999995E-4</c:v>
                </c:pt>
              </c:numCache>
            </c:numRef>
          </c:val>
          <c:extLst>
            <c:ext xmlns:c16="http://schemas.microsoft.com/office/drawing/2014/chart" uri="{C3380CC4-5D6E-409C-BE32-E72D297353CC}">
              <c16:uniqueId val="{00000000-7016-4897-91C0-C178ACF40C7D}"/>
            </c:ext>
          </c:extLst>
        </c:ser>
        <c:ser>
          <c:idx val="1"/>
          <c:order val="1"/>
          <c:tx>
            <c:strRef>
              <c:f>Sheet1!$A$3</c:f>
              <c:strCache>
                <c:ptCount val="1"/>
                <c:pt idx="0">
                  <c:v>3/31/24</c:v>
                </c:pt>
              </c:strCache>
            </c:strRef>
          </c:tx>
          <c:spPr>
            <a:solidFill>
              <a:schemeClr val="tx2">
                <a:lumMod val="90000"/>
                <a:lumOff val="1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of Pool</c:v>
                </c:pt>
              </c:strCache>
            </c:strRef>
          </c:cat>
          <c:val>
            <c:numRef>
              <c:f>Sheet1!$B$3</c:f>
              <c:numCache>
                <c:formatCode>0.00%</c:formatCode>
                <c:ptCount val="1"/>
                <c:pt idx="0">
                  <c:v>2.5000000000000001E-3</c:v>
                </c:pt>
              </c:numCache>
            </c:numRef>
          </c:val>
          <c:extLst>
            <c:ext xmlns:c16="http://schemas.microsoft.com/office/drawing/2014/chart" uri="{C3380CC4-5D6E-409C-BE32-E72D297353CC}">
              <c16:uniqueId val="{00000001-7016-4897-91C0-C178ACF40C7D}"/>
            </c:ext>
          </c:extLst>
        </c:ser>
        <c:ser>
          <c:idx val="2"/>
          <c:order val="2"/>
          <c:tx>
            <c:strRef>
              <c:f>Sheet1!$A$4</c:f>
              <c:strCache>
                <c:ptCount val="1"/>
                <c:pt idx="0">
                  <c:v>9/30/24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of Pool</c:v>
                </c:pt>
              </c:strCache>
            </c:strRef>
          </c:cat>
          <c:val>
            <c:numRef>
              <c:f>Sheet1!$B$4</c:f>
              <c:numCache>
                <c:formatCode>0.00%</c:formatCode>
                <c:ptCount val="1"/>
                <c:pt idx="0">
                  <c:v>2.3E-3</c:v>
                </c:pt>
              </c:numCache>
            </c:numRef>
          </c:val>
          <c:extLst>
            <c:ext xmlns:c16="http://schemas.microsoft.com/office/drawing/2014/chart" uri="{C3380CC4-5D6E-409C-BE32-E72D297353CC}">
              <c16:uniqueId val="{00000002-7016-4897-91C0-C178ACF40C7D}"/>
            </c:ext>
          </c:extLst>
        </c:ser>
        <c:dLbls>
          <c:showLegendKey val="0"/>
          <c:showVal val="0"/>
          <c:showCatName val="0"/>
          <c:showSerName val="0"/>
          <c:showPercent val="0"/>
          <c:showBubbleSize val="0"/>
        </c:dLbls>
        <c:gapWidth val="219"/>
        <c:overlap val="-27"/>
        <c:axId val="1116620144"/>
        <c:axId val="1116616536"/>
      </c:barChart>
      <c:catAx>
        <c:axId val="1116620144"/>
        <c:scaling>
          <c:orientation val="minMax"/>
        </c:scaling>
        <c:delete val="1"/>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1116616536"/>
        <c:crosses val="autoZero"/>
        <c:auto val="1"/>
        <c:lblAlgn val="ctr"/>
        <c:lblOffset val="100"/>
        <c:noMultiLvlLbl val="1"/>
      </c:catAx>
      <c:valAx>
        <c:axId val="11166165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6620144"/>
        <c:crosses val="autoZero"/>
        <c:crossBetween val="between"/>
      </c:valAx>
      <c:spPr>
        <a:noFill/>
        <a:ln>
          <a:noFill/>
        </a:ln>
        <a:effectLst/>
      </c:spPr>
    </c:plotArea>
    <c:legend>
      <c:legendPos val="b"/>
      <c:layout>
        <c:manualLayout>
          <c:xMode val="edge"/>
          <c:yMode val="edge"/>
          <c:x val="0.28432323537111898"/>
          <c:y val="0.87913402544427166"/>
          <c:w val="0.55533326825198903"/>
          <c:h val="8.689569854723573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Credit</a:t>
            </a:r>
            <a:r>
              <a:rPr lang="en-US" baseline="0" dirty="0"/>
              <a:t> Score</a:t>
            </a:r>
            <a:endParaRPr lang="en-US" dirty="0"/>
          </a:p>
        </c:rich>
      </c:tx>
      <c:layout>
        <c:manualLayout>
          <c:xMode val="edge"/>
          <c:yMode val="edge"/>
          <c:x val="0.42238261707176156"/>
          <c:y val="2.7879752651085367E-2"/>
        </c:manualLayout>
      </c:layout>
      <c:overlay val="0"/>
    </c:title>
    <c:autoTitleDeleted val="0"/>
    <c:plotArea>
      <c:layout>
        <c:manualLayout>
          <c:layoutTarget val="inner"/>
          <c:xMode val="edge"/>
          <c:yMode val="edge"/>
          <c:x val="5.2724637681159425E-2"/>
          <c:y val="4.4111914289402351E-2"/>
          <c:w val="0.93850472893474535"/>
          <c:h val="0.83659395034637063"/>
        </c:manualLayout>
      </c:layout>
      <c:lineChart>
        <c:grouping val="standard"/>
        <c:varyColors val="0"/>
        <c:ser>
          <c:idx val="0"/>
          <c:order val="0"/>
          <c:spPr>
            <a:ln>
              <a:solidFill>
                <a:schemeClr val="accent1">
                  <a:lumMod val="50000"/>
                </a:schemeClr>
              </a:solidFill>
            </a:ln>
          </c:spPr>
          <c:marker>
            <c:symbol val="none"/>
          </c:marker>
          <c:cat>
            <c:numRef>
              <c:f>Sheet1!$A$21:$A$87</c:f>
              <c:numCache>
                <c:formatCode>mmm\-yy</c:formatCode>
                <c:ptCount val="67"/>
                <c:pt idx="0">
                  <c:v>43525</c:v>
                </c:pt>
                <c:pt idx="1">
                  <c:v>43556</c:v>
                </c:pt>
                <c:pt idx="2">
                  <c:v>43586</c:v>
                </c:pt>
                <c:pt idx="3">
                  <c:v>43617</c:v>
                </c:pt>
                <c:pt idx="4">
                  <c:v>43647</c:v>
                </c:pt>
                <c:pt idx="5">
                  <c:v>43678</c:v>
                </c:pt>
                <c:pt idx="6">
                  <c:v>43709</c:v>
                </c:pt>
                <c:pt idx="7">
                  <c:v>43739</c:v>
                </c:pt>
                <c:pt idx="8">
                  <c:v>43770</c:v>
                </c:pt>
                <c:pt idx="9">
                  <c:v>43800</c:v>
                </c:pt>
                <c:pt idx="10">
                  <c:v>43831</c:v>
                </c:pt>
                <c:pt idx="11">
                  <c:v>43862</c:v>
                </c:pt>
                <c:pt idx="12">
                  <c:v>43891</c:v>
                </c:pt>
                <c:pt idx="13">
                  <c:v>43922</c:v>
                </c:pt>
                <c:pt idx="14">
                  <c:v>43952</c:v>
                </c:pt>
                <c:pt idx="15">
                  <c:v>43983</c:v>
                </c:pt>
                <c:pt idx="16">
                  <c:v>44013</c:v>
                </c:pt>
                <c:pt idx="17">
                  <c:v>44044</c:v>
                </c:pt>
                <c:pt idx="18">
                  <c:v>44075</c:v>
                </c:pt>
                <c:pt idx="19">
                  <c:v>44105</c:v>
                </c:pt>
                <c:pt idx="20">
                  <c:v>44136</c:v>
                </c:pt>
                <c:pt idx="21">
                  <c:v>44166</c:v>
                </c:pt>
                <c:pt idx="22">
                  <c:v>44197</c:v>
                </c:pt>
                <c:pt idx="23">
                  <c:v>44228</c:v>
                </c:pt>
                <c:pt idx="24">
                  <c:v>44256</c:v>
                </c:pt>
                <c:pt idx="25">
                  <c:v>44287</c:v>
                </c:pt>
                <c:pt idx="26">
                  <c:v>44317</c:v>
                </c:pt>
                <c:pt idx="27">
                  <c:v>44348</c:v>
                </c:pt>
                <c:pt idx="28">
                  <c:v>44378</c:v>
                </c:pt>
                <c:pt idx="29">
                  <c:v>44409</c:v>
                </c:pt>
                <c:pt idx="30">
                  <c:v>44440</c:v>
                </c:pt>
                <c:pt idx="31">
                  <c:v>44470</c:v>
                </c:pt>
                <c:pt idx="32">
                  <c:v>44501</c:v>
                </c:pt>
                <c:pt idx="33">
                  <c:v>44531</c:v>
                </c:pt>
                <c:pt idx="34">
                  <c:v>44562</c:v>
                </c:pt>
                <c:pt idx="35">
                  <c:v>44593</c:v>
                </c:pt>
                <c:pt idx="36">
                  <c:v>44621</c:v>
                </c:pt>
                <c:pt idx="37">
                  <c:v>44652</c:v>
                </c:pt>
                <c:pt idx="38">
                  <c:v>44682</c:v>
                </c:pt>
                <c:pt idx="39">
                  <c:v>44713</c:v>
                </c:pt>
                <c:pt idx="40">
                  <c:v>44743</c:v>
                </c:pt>
                <c:pt idx="41">
                  <c:v>44774</c:v>
                </c:pt>
                <c:pt idx="42">
                  <c:v>44805</c:v>
                </c:pt>
                <c:pt idx="43">
                  <c:v>44835</c:v>
                </c:pt>
                <c:pt idx="44">
                  <c:v>44866</c:v>
                </c:pt>
                <c:pt idx="45">
                  <c:v>44896</c:v>
                </c:pt>
                <c:pt idx="46">
                  <c:v>44927</c:v>
                </c:pt>
                <c:pt idx="47">
                  <c:v>44958</c:v>
                </c:pt>
                <c:pt idx="48">
                  <c:v>44986</c:v>
                </c:pt>
                <c:pt idx="49">
                  <c:v>45017</c:v>
                </c:pt>
                <c:pt idx="50">
                  <c:v>45047</c:v>
                </c:pt>
                <c:pt idx="51">
                  <c:v>45078</c:v>
                </c:pt>
                <c:pt idx="52">
                  <c:v>45108</c:v>
                </c:pt>
                <c:pt idx="53">
                  <c:v>45139</c:v>
                </c:pt>
                <c:pt idx="54">
                  <c:v>45170</c:v>
                </c:pt>
                <c:pt idx="55">
                  <c:v>45200</c:v>
                </c:pt>
                <c:pt idx="56">
                  <c:v>45231</c:v>
                </c:pt>
                <c:pt idx="57">
                  <c:v>45261</c:v>
                </c:pt>
                <c:pt idx="58">
                  <c:v>45292</c:v>
                </c:pt>
                <c:pt idx="59">
                  <c:v>45323</c:v>
                </c:pt>
                <c:pt idx="60">
                  <c:v>45352</c:v>
                </c:pt>
                <c:pt idx="61">
                  <c:v>45383</c:v>
                </c:pt>
                <c:pt idx="62">
                  <c:v>45413</c:v>
                </c:pt>
                <c:pt idx="63">
                  <c:v>45444</c:v>
                </c:pt>
                <c:pt idx="64">
                  <c:v>45474</c:v>
                </c:pt>
                <c:pt idx="65">
                  <c:v>45505</c:v>
                </c:pt>
                <c:pt idx="66">
                  <c:v>45536</c:v>
                </c:pt>
              </c:numCache>
              <c:extLst/>
            </c:numRef>
          </c:cat>
          <c:val>
            <c:numRef>
              <c:f>Sheet1!$B$21:$B$87</c:f>
              <c:numCache>
                <c:formatCode>General</c:formatCode>
                <c:ptCount val="67"/>
                <c:pt idx="0">
                  <c:v>58.4</c:v>
                </c:pt>
                <c:pt idx="1">
                  <c:v>54.96</c:v>
                </c:pt>
                <c:pt idx="2">
                  <c:v>53.88</c:v>
                </c:pt>
                <c:pt idx="3">
                  <c:v>55.04</c:v>
                </c:pt>
                <c:pt idx="4">
                  <c:v>54.56</c:v>
                </c:pt>
                <c:pt idx="5">
                  <c:v>57.68</c:v>
                </c:pt>
                <c:pt idx="6">
                  <c:v>58.47</c:v>
                </c:pt>
                <c:pt idx="7">
                  <c:v>57.28</c:v>
                </c:pt>
                <c:pt idx="8">
                  <c:v>58</c:v>
                </c:pt>
                <c:pt idx="9">
                  <c:v>56.39</c:v>
                </c:pt>
                <c:pt idx="10">
                  <c:v>54.13</c:v>
                </c:pt>
                <c:pt idx="11">
                  <c:v>55.03</c:v>
                </c:pt>
                <c:pt idx="12">
                  <c:v>56.82</c:v>
                </c:pt>
                <c:pt idx="13">
                  <c:v>48.63</c:v>
                </c:pt>
                <c:pt idx="14">
                  <c:v>53.61</c:v>
                </c:pt>
                <c:pt idx="15">
                  <c:v>54.95</c:v>
                </c:pt>
                <c:pt idx="16">
                  <c:v>54.68</c:v>
                </c:pt>
                <c:pt idx="17">
                  <c:v>54.39</c:v>
                </c:pt>
                <c:pt idx="18">
                  <c:v>53.83</c:v>
                </c:pt>
                <c:pt idx="19">
                  <c:v>54.03</c:v>
                </c:pt>
                <c:pt idx="20">
                  <c:v>55.29</c:v>
                </c:pt>
                <c:pt idx="21">
                  <c:v>55.16</c:v>
                </c:pt>
                <c:pt idx="22">
                  <c:v>52.94</c:v>
                </c:pt>
                <c:pt idx="23">
                  <c:v>51.31</c:v>
                </c:pt>
                <c:pt idx="24">
                  <c:v>51.63</c:v>
                </c:pt>
                <c:pt idx="25">
                  <c:v>45.18</c:v>
                </c:pt>
                <c:pt idx="26">
                  <c:v>42.67</c:v>
                </c:pt>
                <c:pt idx="27">
                  <c:v>46.12</c:v>
                </c:pt>
                <c:pt idx="28">
                  <c:v>49.36</c:v>
                </c:pt>
                <c:pt idx="29">
                  <c:v>48.6</c:v>
                </c:pt>
                <c:pt idx="30">
                  <c:v>49.87</c:v>
                </c:pt>
                <c:pt idx="31">
                  <c:v>52.15</c:v>
                </c:pt>
                <c:pt idx="32">
                  <c:v>56.79</c:v>
                </c:pt>
                <c:pt idx="33">
                  <c:v>54.76</c:v>
                </c:pt>
                <c:pt idx="34">
                  <c:v>50.99</c:v>
                </c:pt>
                <c:pt idx="35">
                  <c:v>53.74</c:v>
                </c:pt>
                <c:pt idx="36">
                  <c:v>51.31</c:v>
                </c:pt>
                <c:pt idx="37">
                  <c:v>51.76</c:v>
                </c:pt>
                <c:pt idx="38">
                  <c:v>46.93</c:v>
                </c:pt>
                <c:pt idx="39">
                  <c:v>47.96</c:v>
                </c:pt>
                <c:pt idx="40">
                  <c:v>50.66</c:v>
                </c:pt>
                <c:pt idx="41">
                  <c:v>49.09</c:v>
                </c:pt>
                <c:pt idx="42">
                  <c:v>50.41</c:v>
                </c:pt>
                <c:pt idx="43">
                  <c:v>50.19</c:v>
                </c:pt>
                <c:pt idx="44">
                  <c:v>50.02</c:v>
                </c:pt>
                <c:pt idx="45">
                  <c:v>46.53</c:v>
                </c:pt>
                <c:pt idx="46">
                  <c:v>56.6</c:v>
                </c:pt>
                <c:pt idx="47">
                  <c:v>56.53</c:v>
                </c:pt>
                <c:pt idx="48">
                  <c:v>55.89</c:v>
                </c:pt>
                <c:pt idx="49">
                  <c:v>54.23</c:v>
                </c:pt>
                <c:pt idx="50">
                  <c:v>54.44</c:v>
                </c:pt>
                <c:pt idx="51">
                  <c:v>52.17</c:v>
                </c:pt>
                <c:pt idx="52">
                  <c:v>53.97</c:v>
                </c:pt>
                <c:pt idx="53">
                  <c:v>57.85</c:v>
                </c:pt>
                <c:pt idx="54">
                  <c:v>56.83</c:v>
                </c:pt>
                <c:pt idx="55">
                  <c:v>57.63</c:v>
                </c:pt>
                <c:pt idx="56">
                  <c:v>58.2</c:v>
                </c:pt>
                <c:pt idx="57">
                  <c:v>59.24</c:v>
                </c:pt>
                <c:pt idx="58">
                  <c:v>58.15</c:v>
                </c:pt>
                <c:pt idx="59">
                  <c:v>59.43</c:v>
                </c:pt>
                <c:pt idx="60">
                  <c:v>62.09</c:v>
                </c:pt>
                <c:pt idx="61">
                  <c:v>58.86</c:v>
                </c:pt>
                <c:pt idx="62">
                  <c:v>60.6</c:v>
                </c:pt>
                <c:pt idx="63">
                  <c:v>59.42</c:v>
                </c:pt>
                <c:pt idx="64">
                  <c:v>57.09</c:v>
                </c:pt>
                <c:pt idx="65">
                  <c:v>56.79</c:v>
                </c:pt>
                <c:pt idx="66">
                  <c:v>55.53</c:v>
                </c:pt>
              </c:numCache>
              <c:extLst/>
            </c:numRef>
          </c:val>
          <c:smooth val="0"/>
          <c:extLst>
            <c:ext xmlns:c16="http://schemas.microsoft.com/office/drawing/2014/chart" uri="{C3380CC4-5D6E-409C-BE32-E72D297353CC}">
              <c16:uniqueId val="{00000000-0F9E-4BD2-A0CF-F230F3338EC1}"/>
            </c:ext>
          </c:extLst>
        </c:ser>
        <c:ser>
          <c:idx val="1"/>
          <c:order val="1"/>
          <c:spPr>
            <a:ln>
              <a:solidFill>
                <a:srgbClr val="FF0000"/>
              </a:solidFill>
            </a:ln>
          </c:spPr>
          <c:marker>
            <c:symbol val="none"/>
          </c:marker>
          <c:cat>
            <c:numRef>
              <c:f>Sheet1!$A$21:$A$87</c:f>
              <c:numCache>
                <c:formatCode>mmm\-yy</c:formatCode>
                <c:ptCount val="67"/>
                <c:pt idx="0">
                  <c:v>43525</c:v>
                </c:pt>
                <c:pt idx="1">
                  <c:v>43556</c:v>
                </c:pt>
                <c:pt idx="2">
                  <c:v>43586</c:v>
                </c:pt>
                <c:pt idx="3">
                  <c:v>43617</c:v>
                </c:pt>
                <c:pt idx="4">
                  <c:v>43647</c:v>
                </c:pt>
                <c:pt idx="5">
                  <c:v>43678</c:v>
                </c:pt>
                <c:pt idx="6">
                  <c:v>43709</c:v>
                </c:pt>
                <c:pt idx="7">
                  <c:v>43739</c:v>
                </c:pt>
                <c:pt idx="8">
                  <c:v>43770</c:v>
                </c:pt>
                <c:pt idx="9">
                  <c:v>43800</c:v>
                </c:pt>
                <c:pt idx="10">
                  <c:v>43831</c:v>
                </c:pt>
                <c:pt idx="11">
                  <c:v>43862</c:v>
                </c:pt>
                <c:pt idx="12">
                  <c:v>43891</c:v>
                </c:pt>
                <c:pt idx="13">
                  <c:v>43922</c:v>
                </c:pt>
                <c:pt idx="14">
                  <c:v>43952</c:v>
                </c:pt>
                <c:pt idx="15">
                  <c:v>43983</c:v>
                </c:pt>
                <c:pt idx="16">
                  <c:v>44013</c:v>
                </c:pt>
                <c:pt idx="17">
                  <c:v>44044</c:v>
                </c:pt>
                <c:pt idx="18">
                  <c:v>44075</c:v>
                </c:pt>
                <c:pt idx="19">
                  <c:v>44105</c:v>
                </c:pt>
                <c:pt idx="20">
                  <c:v>44136</c:v>
                </c:pt>
                <c:pt idx="21">
                  <c:v>44166</c:v>
                </c:pt>
                <c:pt idx="22">
                  <c:v>44197</c:v>
                </c:pt>
                <c:pt idx="23">
                  <c:v>44228</c:v>
                </c:pt>
                <c:pt idx="24">
                  <c:v>44256</c:v>
                </c:pt>
                <c:pt idx="25">
                  <c:v>44287</c:v>
                </c:pt>
                <c:pt idx="26">
                  <c:v>44317</c:v>
                </c:pt>
                <c:pt idx="27">
                  <c:v>44348</c:v>
                </c:pt>
                <c:pt idx="28">
                  <c:v>44378</c:v>
                </c:pt>
                <c:pt idx="29">
                  <c:v>44409</c:v>
                </c:pt>
                <c:pt idx="30">
                  <c:v>44440</c:v>
                </c:pt>
                <c:pt idx="31">
                  <c:v>44470</c:v>
                </c:pt>
                <c:pt idx="32">
                  <c:v>44501</c:v>
                </c:pt>
                <c:pt idx="33">
                  <c:v>44531</c:v>
                </c:pt>
                <c:pt idx="34">
                  <c:v>44562</c:v>
                </c:pt>
                <c:pt idx="35">
                  <c:v>44593</c:v>
                </c:pt>
                <c:pt idx="36">
                  <c:v>44621</c:v>
                </c:pt>
                <c:pt idx="37">
                  <c:v>44652</c:v>
                </c:pt>
                <c:pt idx="38">
                  <c:v>44682</c:v>
                </c:pt>
                <c:pt idx="39">
                  <c:v>44713</c:v>
                </c:pt>
                <c:pt idx="40">
                  <c:v>44743</c:v>
                </c:pt>
                <c:pt idx="41">
                  <c:v>44774</c:v>
                </c:pt>
                <c:pt idx="42">
                  <c:v>44805</c:v>
                </c:pt>
                <c:pt idx="43">
                  <c:v>44835</c:v>
                </c:pt>
                <c:pt idx="44">
                  <c:v>44866</c:v>
                </c:pt>
                <c:pt idx="45">
                  <c:v>44896</c:v>
                </c:pt>
                <c:pt idx="46">
                  <c:v>44927</c:v>
                </c:pt>
                <c:pt idx="47">
                  <c:v>44958</c:v>
                </c:pt>
                <c:pt idx="48">
                  <c:v>44986</c:v>
                </c:pt>
                <c:pt idx="49">
                  <c:v>45017</c:v>
                </c:pt>
                <c:pt idx="50">
                  <c:v>45047</c:v>
                </c:pt>
                <c:pt idx="51">
                  <c:v>45078</c:v>
                </c:pt>
                <c:pt idx="52">
                  <c:v>45108</c:v>
                </c:pt>
                <c:pt idx="53">
                  <c:v>45139</c:v>
                </c:pt>
                <c:pt idx="54">
                  <c:v>45170</c:v>
                </c:pt>
                <c:pt idx="55">
                  <c:v>45200</c:v>
                </c:pt>
                <c:pt idx="56">
                  <c:v>45231</c:v>
                </c:pt>
                <c:pt idx="57">
                  <c:v>45261</c:v>
                </c:pt>
                <c:pt idx="58">
                  <c:v>45292</c:v>
                </c:pt>
                <c:pt idx="59">
                  <c:v>45323</c:v>
                </c:pt>
                <c:pt idx="60">
                  <c:v>45352</c:v>
                </c:pt>
                <c:pt idx="61">
                  <c:v>45383</c:v>
                </c:pt>
                <c:pt idx="62">
                  <c:v>45413</c:v>
                </c:pt>
                <c:pt idx="63">
                  <c:v>45444</c:v>
                </c:pt>
                <c:pt idx="64">
                  <c:v>45474</c:v>
                </c:pt>
                <c:pt idx="65">
                  <c:v>45505</c:v>
                </c:pt>
                <c:pt idx="66">
                  <c:v>45536</c:v>
                </c:pt>
              </c:numCache>
              <c:extLst/>
            </c:numRef>
          </c:cat>
          <c:val>
            <c:numRef>
              <c:f>Sheet1!$C$21:$C$87</c:f>
              <c:numCache>
                <c:formatCode>General</c:formatCode>
                <c:ptCount val="67"/>
                <c:pt idx="0">
                  <c:v>58.49</c:v>
                </c:pt>
                <c:pt idx="1">
                  <c:v>58.49</c:v>
                </c:pt>
                <c:pt idx="2">
                  <c:v>58.49</c:v>
                </c:pt>
                <c:pt idx="3">
                  <c:v>58.49</c:v>
                </c:pt>
                <c:pt idx="4">
                  <c:v>58.49</c:v>
                </c:pt>
                <c:pt idx="5">
                  <c:v>58.49</c:v>
                </c:pt>
                <c:pt idx="6">
                  <c:v>58.49</c:v>
                </c:pt>
                <c:pt idx="7">
                  <c:v>58.49</c:v>
                </c:pt>
                <c:pt idx="8">
                  <c:v>58.49</c:v>
                </c:pt>
                <c:pt idx="9">
                  <c:v>58.49</c:v>
                </c:pt>
                <c:pt idx="10">
                  <c:v>58.49</c:v>
                </c:pt>
                <c:pt idx="11">
                  <c:v>58.49</c:v>
                </c:pt>
                <c:pt idx="12">
                  <c:v>58.49</c:v>
                </c:pt>
                <c:pt idx="13">
                  <c:v>58.49</c:v>
                </c:pt>
                <c:pt idx="14">
                  <c:v>58.49</c:v>
                </c:pt>
                <c:pt idx="15">
                  <c:v>58.49</c:v>
                </c:pt>
                <c:pt idx="16">
                  <c:v>58.49</c:v>
                </c:pt>
                <c:pt idx="17">
                  <c:v>58.49</c:v>
                </c:pt>
                <c:pt idx="18">
                  <c:v>58.49</c:v>
                </c:pt>
                <c:pt idx="19">
                  <c:v>58.49</c:v>
                </c:pt>
                <c:pt idx="20">
                  <c:v>58.49</c:v>
                </c:pt>
                <c:pt idx="21">
                  <c:v>58.49</c:v>
                </c:pt>
                <c:pt idx="22">
                  <c:v>58.49</c:v>
                </c:pt>
                <c:pt idx="23">
                  <c:v>58.49</c:v>
                </c:pt>
                <c:pt idx="24">
                  <c:v>58.49</c:v>
                </c:pt>
                <c:pt idx="25">
                  <c:v>58.49</c:v>
                </c:pt>
                <c:pt idx="26">
                  <c:v>58.49</c:v>
                </c:pt>
                <c:pt idx="27">
                  <c:v>58.49</c:v>
                </c:pt>
                <c:pt idx="28">
                  <c:v>58.49</c:v>
                </c:pt>
                <c:pt idx="29">
                  <c:v>58.49</c:v>
                </c:pt>
                <c:pt idx="30">
                  <c:v>58.49</c:v>
                </c:pt>
                <c:pt idx="31">
                  <c:v>58.49</c:v>
                </c:pt>
                <c:pt idx="32">
                  <c:v>58.49</c:v>
                </c:pt>
                <c:pt idx="33">
                  <c:v>58.49</c:v>
                </c:pt>
                <c:pt idx="34">
                  <c:v>58.49</c:v>
                </c:pt>
                <c:pt idx="35">
                  <c:v>58.49</c:v>
                </c:pt>
                <c:pt idx="36">
                  <c:v>58.49</c:v>
                </c:pt>
                <c:pt idx="37">
                  <c:v>58.49</c:v>
                </c:pt>
                <c:pt idx="38">
                  <c:v>58.49</c:v>
                </c:pt>
                <c:pt idx="39">
                  <c:v>58.49</c:v>
                </c:pt>
                <c:pt idx="40">
                  <c:v>58.49</c:v>
                </c:pt>
                <c:pt idx="41">
                  <c:v>58.49</c:v>
                </c:pt>
                <c:pt idx="42">
                  <c:v>58.49</c:v>
                </c:pt>
                <c:pt idx="43">
                  <c:v>58.49</c:v>
                </c:pt>
                <c:pt idx="44">
                  <c:v>58.49</c:v>
                </c:pt>
                <c:pt idx="45">
                  <c:v>58.49</c:v>
                </c:pt>
                <c:pt idx="46">
                  <c:v>58.49</c:v>
                </c:pt>
                <c:pt idx="47">
                  <c:v>58.49</c:v>
                </c:pt>
                <c:pt idx="48">
                  <c:v>58.49</c:v>
                </c:pt>
                <c:pt idx="49">
                  <c:v>58.49</c:v>
                </c:pt>
                <c:pt idx="50">
                  <c:v>58.49</c:v>
                </c:pt>
                <c:pt idx="51">
                  <c:v>58.49</c:v>
                </c:pt>
                <c:pt idx="52">
                  <c:v>58.49</c:v>
                </c:pt>
                <c:pt idx="53">
                  <c:v>58.49</c:v>
                </c:pt>
                <c:pt idx="54">
                  <c:v>58.49</c:v>
                </c:pt>
                <c:pt idx="55">
                  <c:v>58.49</c:v>
                </c:pt>
                <c:pt idx="56">
                  <c:v>58.49</c:v>
                </c:pt>
                <c:pt idx="57">
                  <c:v>58.49</c:v>
                </c:pt>
                <c:pt idx="58">
                  <c:v>58.49</c:v>
                </c:pt>
                <c:pt idx="59">
                  <c:v>58.49</c:v>
                </c:pt>
                <c:pt idx="60">
                  <c:v>58.49</c:v>
                </c:pt>
                <c:pt idx="61">
                  <c:v>58.49</c:v>
                </c:pt>
                <c:pt idx="62">
                  <c:v>58.49</c:v>
                </c:pt>
                <c:pt idx="63">
                  <c:v>58.49</c:v>
                </c:pt>
                <c:pt idx="64">
                  <c:v>58.49</c:v>
                </c:pt>
                <c:pt idx="65">
                  <c:v>58.49</c:v>
                </c:pt>
                <c:pt idx="66">
                  <c:v>58.49</c:v>
                </c:pt>
              </c:numCache>
              <c:extLst/>
            </c:numRef>
          </c:val>
          <c:smooth val="0"/>
          <c:extLst>
            <c:ext xmlns:c16="http://schemas.microsoft.com/office/drawing/2014/chart" uri="{C3380CC4-5D6E-409C-BE32-E72D297353CC}">
              <c16:uniqueId val="{00000000-362C-46E7-9863-BA3D7A6B75C9}"/>
            </c:ext>
          </c:extLst>
        </c:ser>
        <c:ser>
          <c:idx val="2"/>
          <c:order val="2"/>
          <c:spPr>
            <a:ln>
              <a:solidFill>
                <a:srgbClr val="FF0000"/>
              </a:solidFill>
            </a:ln>
          </c:spPr>
          <c:marker>
            <c:symbol val="none"/>
          </c:marker>
          <c:cat>
            <c:numRef>
              <c:f>Sheet1!$A$21:$A$87</c:f>
              <c:numCache>
                <c:formatCode>mmm\-yy</c:formatCode>
                <c:ptCount val="67"/>
                <c:pt idx="0">
                  <c:v>43525</c:v>
                </c:pt>
                <c:pt idx="1">
                  <c:v>43556</c:v>
                </c:pt>
                <c:pt idx="2">
                  <c:v>43586</c:v>
                </c:pt>
                <c:pt idx="3">
                  <c:v>43617</c:v>
                </c:pt>
                <c:pt idx="4">
                  <c:v>43647</c:v>
                </c:pt>
                <c:pt idx="5">
                  <c:v>43678</c:v>
                </c:pt>
                <c:pt idx="6">
                  <c:v>43709</c:v>
                </c:pt>
                <c:pt idx="7">
                  <c:v>43739</c:v>
                </c:pt>
                <c:pt idx="8">
                  <c:v>43770</c:v>
                </c:pt>
                <c:pt idx="9">
                  <c:v>43800</c:v>
                </c:pt>
                <c:pt idx="10">
                  <c:v>43831</c:v>
                </c:pt>
                <c:pt idx="11">
                  <c:v>43862</c:v>
                </c:pt>
                <c:pt idx="12">
                  <c:v>43891</c:v>
                </c:pt>
                <c:pt idx="13">
                  <c:v>43922</c:v>
                </c:pt>
                <c:pt idx="14">
                  <c:v>43952</c:v>
                </c:pt>
                <c:pt idx="15">
                  <c:v>43983</c:v>
                </c:pt>
                <c:pt idx="16">
                  <c:v>44013</c:v>
                </c:pt>
                <c:pt idx="17">
                  <c:v>44044</c:v>
                </c:pt>
                <c:pt idx="18">
                  <c:v>44075</c:v>
                </c:pt>
                <c:pt idx="19">
                  <c:v>44105</c:v>
                </c:pt>
                <c:pt idx="20">
                  <c:v>44136</c:v>
                </c:pt>
                <c:pt idx="21">
                  <c:v>44166</c:v>
                </c:pt>
                <c:pt idx="22">
                  <c:v>44197</c:v>
                </c:pt>
                <c:pt idx="23">
                  <c:v>44228</c:v>
                </c:pt>
                <c:pt idx="24">
                  <c:v>44256</c:v>
                </c:pt>
                <c:pt idx="25">
                  <c:v>44287</c:v>
                </c:pt>
                <c:pt idx="26">
                  <c:v>44317</c:v>
                </c:pt>
                <c:pt idx="27">
                  <c:v>44348</c:v>
                </c:pt>
                <c:pt idx="28">
                  <c:v>44378</c:v>
                </c:pt>
                <c:pt idx="29">
                  <c:v>44409</c:v>
                </c:pt>
                <c:pt idx="30">
                  <c:v>44440</c:v>
                </c:pt>
                <c:pt idx="31">
                  <c:v>44470</c:v>
                </c:pt>
                <c:pt idx="32">
                  <c:v>44501</c:v>
                </c:pt>
                <c:pt idx="33">
                  <c:v>44531</c:v>
                </c:pt>
                <c:pt idx="34">
                  <c:v>44562</c:v>
                </c:pt>
                <c:pt idx="35">
                  <c:v>44593</c:v>
                </c:pt>
                <c:pt idx="36">
                  <c:v>44621</c:v>
                </c:pt>
                <c:pt idx="37">
                  <c:v>44652</c:v>
                </c:pt>
                <c:pt idx="38">
                  <c:v>44682</c:v>
                </c:pt>
                <c:pt idx="39">
                  <c:v>44713</c:v>
                </c:pt>
                <c:pt idx="40">
                  <c:v>44743</c:v>
                </c:pt>
                <c:pt idx="41">
                  <c:v>44774</c:v>
                </c:pt>
                <c:pt idx="42">
                  <c:v>44805</c:v>
                </c:pt>
                <c:pt idx="43">
                  <c:v>44835</c:v>
                </c:pt>
                <c:pt idx="44">
                  <c:v>44866</c:v>
                </c:pt>
                <c:pt idx="45">
                  <c:v>44896</c:v>
                </c:pt>
                <c:pt idx="46">
                  <c:v>44927</c:v>
                </c:pt>
                <c:pt idx="47">
                  <c:v>44958</c:v>
                </c:pt>
                <c:pt idx="48">
                  <c:v>44986</c:v>
                </c:pt>
                <c:pt idx="49">
                  <c:v>45017</c:v>
                </c:pt>
                <c:pt idx="50">
                  <c:v>45047</c:v>
                </c:pt>
                <c:pt idx="51">
                  <c:v>45078</c:v>
                </c:pt>
                <c:pt idx="52">
                  <c:v>45108</c:v>
                </c:pt>
                <c:pt idx="53">
                  <c:v>45139</c:v>
                </c:pt>
                <c:pt idx="54">
                  <c:v>45170</c:v>
                </c:pt>
                <c:pt idx="55">
                  <c:v>45200</c:v>
                </c:pt>
                <c:pt idx="56">
                  <c:v>45231</c:v>
                </c:pt>
                <c:pt idx="57">
                  <c:v>45261</c:v>
                </c:pt>
                <c:pt idx="58">
                  <c:v>45292</c:v>
                </c:pt>
                <c:pt idx="59">
                  <c:v>45323</c:v>
                </c:pt>
                <c:pt idx="60">
                  <c:v>45352</c:v>
                </c:pt>
                <c:pt idx="61">
                  <c:v>45383</c:v>
                </c:pt>
                <c:pt idx="62">
                  <c:v>45413</c:v>
                </c:pt>
                <c:pt idx="63">
                  <c:v>45444</c:v>
                </c:pt>
                <c:pt idx="64">
                  <c:v>45474</c:v>
                </c:pt>
                <c:pt idx="65">
                  <c:v>45505</c:v>
                </c:pt>
                <c:pt idx="66">
                  <c:v>45536</c:v>
                </c:pt>
              </c:numCache>
              <c:extLst/>
            </c:numRef>
          </c:cat>
          <c:val>
            <c:numRef>
              <c:f>Sheet1!$D$21:$D$87</c:f>
              <c:numCache>
                <c:formatCode>General</c:formatCode>
                <c:ptCount val="67"/>
                <c:pt idx="0">
                  <c:v>91.49</c:v>
                </c:pt>
                <c:pt idx="1">
                  <c:v>91.49</c:v>
                </c:pt>
                <c:pt idx="2">
                  <c:v>91.49</c:v>
                </c:pt>
                <c:pt idx="3">
                  <c:v>91.49</c:v>
                </c:pt>
                <c:pt idx="4">
                  <c:v>91.49</c:v>
                </c:pt>
                <c:pt idx="5">
                  <c:v>91.49</c:v>
                </c:pt>
                <c:pt idx="6">
                  <c:v>91.49</c:v>
                </c:pt>
                <c:pt idx="7">
                  <c:v>91.49</c:v>
                </c:pt>
                <c:pt idx="8">
                  <c:v>91.49</c:v>
                </c:pt>
                <c:pt idx="9">
                  <c:v>91.49</c:v>
                </c:pt>
                <c:pt idx="10">
                  <c:v>91.49</c:v>
                </c:pt>
                <c:pt idx="11">
                  <c:v>91.49</c:v>
                </c:pt>
                <c:pt idx="12">
                  <c:v>91.49</c:v>
                </c:pt>
                <c:pt idx="13">
                  <c:v>91.49</c:v>
                </c:pt>
                <c:pt idx="14">
                  <c:v>91.49</c:v>
                </c:pt>
                <c:pt idx="15">
                  <c:v>91.49</c:v>
                </c:pt>
                <c:pt idx="16">
                  <c:v>91.49</c:v>
                </c:pt>
                <c:pt idx="17">
                  <c:v>91.49</c:v>
                </c:pt>
                <c:pt idx="18">
                  <c:v>91.49</c:v>
                </c:pt>
                <c:pt idx="19">
                  <c:v>91.49</c:v>
                </c:pt>
                <c:pt idx="20">
                  <c:v>91.49</c:v>
                </c:pt>
                <c:pt idx="21">
                  <c:v>91.49</c:v>
                </c:pt>
                <c:pt idx="22">
                  <c:v>91.49</c:v>
                </c:pt>
                <c:pt idx="23">
                  <c:v>91.49</c:v>
                </c:pt>
                <c:pt idx="24">
                  <c:v>91.49</c:v>
                </c:pt>
                <c:pt idx="25">
                  <c:v>91.49</c:v>
                </c:pt>
                <c:pt idx="26">
                  <c:v>91.49</c:v>
                </c:pt>
                <c:pt idx="27">
                  <c:v>91.49</c:v>
                </c:pt>
                <c:pt idx="28">
                  <c:v>91.49</c:v>
                </c:pt>
                <c:pt idx="29">
                  <c:v>91.49</c:v>
                </c:pt>
                <c:pt idx="30">
                  <c:v>91.49</c:v>
                </c:pt>
                <c:pt idx="31">
                  <c:v>91.49</c:v>
                </c:pt>
                <c:pt idx="32">
                  <c:v>91.49</c:v>
                </c:pt>
                <c:pt idx="33">
                  <c:v>91.49</c:v>
                </c:pt>
                <c:pt idx="34">
                  <c:v>91.49</c:v>
                </c:pt>
                <c:pt idx="35">
                  <c:v>91.49</c:v>
                </c:pt>
                <c:pt idx="36">
                  <c:v>91.49</c:v>
                </c:pt>
                <c:pt idx="37">
                  <c:v>91.49</c:v>
                </c:pt>
                <c:pt idx="38">
                  <c:v>91.49</c:v>
                </c:pt>
                <c:pt idx="39">
                  <c:v>91.49</c:v>
                </c:pt>
                <c:pt idx="40">
                  <c:v>91.49</c:v>
                </c:pt>
                <c:pt idx="41">
                  <c:v>91.49</c:v>
                </c:pt>
                <c:pt idx="42">
                  <c:v>91.49</c:v>
                </c:pt>
                <c:pt idx="43">
                  <c:v>91.49</c:v>
                </c:pt>
                <c:pt idx="44">
                  <c:v>91.49</c:v>
                </c:pt>
                <c:pt idx="45">
                  <c:v>91.49</c:v>
                </c:pt>
                <c:pt idx="46">
                  <c:v>91.49</c:v>
                </c:pt>
                <c:pt idx="47">
                  <c:v>91.49</c:v>
                </c:pt>
                <c:pt idx="48">
                  <c:v>91.49</c:v>
                </c:pt>
                <c:pt idx="49">
                  <c:v>91.49</c:v>
                </c:pt>
                <c:pt idx="50">
                  <c:v>91.49</c:v>
                </c:pt>
                <c:pt idx="51">
                  <c:v>91.49</c:v>
                </c:pt>
                <c:pt idx="52">
                  <c:v>91.49</c:v>
                </c:pt>
                <c:pt idx="53">
                  <c:v>91.49</c:v>
                </c:pt>
                <c:pt idx="54">
                  <c:v>91.49</c:v>
                </c:pt>
                <c:pt idx="55">
                  <c:v>91.49</c:v>
                </c:pt>
                <c:pt idx="56">
                  <c:v>91.49</c:v>
                </c:pt>
                <c:pt idx="57">
                  <c:v>91.49</c:v>
                </c:pt>
                <c:pt idx="58">
                  <c:v>91.49</c:v>
                </c:pt>
                <c:pt idx="59">
                  <c:v>91.49</c:v>
                </c:pt>
                <c:pt idx="60">
                  <c:v>91.49</c:v>
                </c:pt>
                <c:pt idx="61">
                  <c:v>91.49</c:v>
                </c:pt>
                <c:pt idx="62">
                  <c:v>91.49</c:v>
                </c:pt>
                <c:pt idx="63">
                  <c:v>91.49</c:v>
                </c:pt>
                <c:pt idx="64">
                  <c:v>91.49</c:v>
                </c:pt>
                <c:pt idx="65">
                  <c:v>91.49</c:v>
                </c:pt>
                <c:pt idx="66">
                  <c:v>91.49</c:v>
                </c:pt>
              </c:numCache>
              <c:extLst/>
            </c:numRef>
          </c:val>
          <c:smooth val="0"/>
          <c:extLst>
            <c:ext xmlns:c16="http://schemas.microsoft.com/office/drawing/2014/chart" uri="{C3380CC4-5D6E-409C-BE32-E72D297353CC}">
              <c16:uniqueId val="{00000001-362C-46E7-9863-BA3D7A6B75C9}"/>
            </c:ext>
          </c:extLst>
        </c:ser>
        <c:dLbls>
          <c:showLegendKey val="0"/>
          <c:showVal val="0"/>
          <c:showCatName val="0"/>
          <c:showSerName val="0"/>
          <c:showPercent val="0"/>
          <c:showBubbleSize val="0"/>
        </c:dLbls>
        <c:smooth val="0"/>
        <c:axId val="235275392"/>
        <c:axId val="235276928"/>
      </c:lineChart>
      <c:dateAx>
        <c:axId val="235275392"/>
        <c:scaling>
          <c:orientation val="minMax"/>
        </c:scaling>
        <c:delete val="0"/>
        <c:axPos val="b"/>
        <c:numFmt formatCode="mmm\-yy" sourceLinked="1"/>
        <c:majorTickMark val="out"/>
        <c:minorTickMark val="none"/>
        <c:tickLblPos val="nextTo"/>
        <c:txPr>
          <a:bodyPr/>
          <a:lstStyle/>
          <a:p>
            <a:pPr>
              <a:defRPr sz="1050" b="1"/>
            </a:pPr>
            <a:endParaRPr lang="en-US"/>
          </a:p>
        </c:txPr>
        <c:crossAx val="235276928"/>
        <c:crosses val="autoZero"/>
        <c:auto val="1"/>
        <c:lblOffset val="100"/>
        <c:baseTimeUnit val="months"/>
        <c:majorUnit val="3"/>
        <c:majorTimeUnit val="months"/>
      </c:dateAx>
      <c:valAx>
        <c:axId val="235276928"/>
        <c:scaling>
          <c:orientation val="minMax"/>
          <c:max val="120"/>
          <c:min val="30"/>
        </c:scaling>
        <c:delete val="0"/>
        <c:axPos val="l"/>
        <c:majorGridlines>
          <c:spPr>
            <a:ln w="6350">
              <a:solidFill>
                <a:srgbClr val="000000"/>
              </a:solidFill>
            </a:ln>
          </c:spPr>
        </c:majorGridlines>
        <c:numFmt formatCode="General" sourceLinked="1"/>
        <c:majorTickMark val="out"/>
        <c:minorTickMark val="none"/>
        <c:tickLblPos val="nextTo"/>
        <c:txPr>
          <a:bodyPr/>
          <a:lstStyle/>
          <a:p>
            <a:pPr>
              <a:defRPr sz="1100" b="1">
                <a:latin typeface="Arial" pitchFamily="34" charset="0"/>
                <a:cs typeface="Arial" pitchFamily="34" charset="0"/>
              </a:defRPr>
            </a:pPr>
            <a:endParaRPr lang="en-US"/>
          </a:p>
        </c:txPr>
        <c:crossAx val="235275392"/>
        <c:crosses val="autoZero"/>
        <c:crossBetween val="between"/>
      </c:valAx>
      <c:spPr>
        <a:ln w="6350">
          <a:solidFill>
            <a:srgbClr val="000000"/>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6.251958818800786E-2"/>
          <c:y val="0.10260777647709018"/>
          <c:w val="0.92764031341100817"/>
          <c:h val="0.76736947449399884"/>
        </c:manualLayout>
      </c:layout>
      <c:barChart>
        <c:barDir val="col"/>
        <c:grouping val="clustered"/>
        <c:varyColors val="0"/>
        <c:ser>
          <c:idx val="0"/>
          <c:order val="0"/>
          <c:tx>
            <c:strRef>
              <c:f>Sheet1!$B$1</c:f>
              <c:strCache>
                <c:ptCount val="1"/>
                <c:pt idx="0">
                  <c:v>Mandate</c:v>
                </c:pt>
              </c:strCache>
            </c:strRef>
          </c:tx>
          <c:spPr>
            <a:solidFill>
              <a:schemeClr val="accent5"/>
            </a:solidFill>
            <a:ln>
              <a:noFill/>
            </a:ln>
            <a:effectLst/>
            <a:scene3d>
              <a:camera prst="orthographicFront"/>
              <a:lightRig rig="threePt" dir="t"/>
            </a:scene3d>
            <a:sp3d>
              <a:bevelT w="12700"/>
              <a:bevelB w="12700"/>
            </a:sp3d>
          </c:spPr>
          <c:invertIfNegative val="0"/>
          <c:dLbls>
            <c:dLbl>
              <c:idx val="0"/>
              <c:layout>
                <c:manualLayout>
                  <c:x val="-2.4238568631101912E-3"/>
                  <c:y val="-4.45766265764896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909-4E65-883C-169641072163}"/>
                </c:ext>
              </c:extLst>
            </c:dLbl>
            <c:dLbl>
              <c:idx val="1"/>
              <c:layout>
                <c:manualLayout>
                  <c:x val="5.9228241383619965E-4"/>
                  <c:y val="-1.48239990982711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09-4E65-883C-169641072163}"/>
                </c:ext>
              </c:extLst>
            </c:dLbl>
            <c:dLbl>
              <c:idx val="2"/>
              <c:layout>
                <c:manualLayout>
                  <c:x val="1.552333633572511E-3"/>
                  <c:y val="-4.92363390251954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909-4E65-883C-169641072163}"/>
                </c:ext>
              </c:extLst>
            </c:dLbl>
            <c:dLbl>
              <c:idx val="3"/>
              <c:layout>
                <c:manualLayout>
                  <c:x val="-3.0161392769463649E-3"/>
                  <c:y val="-2.13542670356001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09-4E65-883C-169641072163}"/>
                </c:ext>
              </c:extLst>
            </c:dLbl>
            <c:dLbl>
              <c:idx val="4"/>
              <c:layout>
                <c:manualLayout>
                  <c:x val="-2.0107311309333566E-3"/>
                  <c:y val="-7.47890265288162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909-4E65-883C-169641072163}"/>
                </c:ext>
              </c:extLst>
            </c:dLbl>
            <c:dLbl>
              <c:idx val="5"/>
              <c:layout>
                <c:manualLayout>
                  <c:x val="1.0401772252562696E-16"/>
                  <c:y val="4.12395873859661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909-4E65-883C-169641072163}"/>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Total Pool</c:v>
                </c:pt>
                <c:pt idx="1">
                  <c:v>Liquidity</c:v>
                </c:pt>
                <c:pt idx="2">
                  <c:v>Ultra Short Duration</c:v>
                </c:pt>
                <c:pt idx="3">
                  <c:v>Short Duration</c:v>
                </c:pt>
                <c:pt idx="4">
                  <c:v>Int. Duration</c:v>
                </c:pt>
                <c:pt idx="5">
                  <c:v>Long Duration</c:v>
                </c:pt>
              </c:strCache>
            </c:strRef>
          </c:cat>
          <c:val>
            <c:numRef>
              <c:f>Sheet1!$B$2:$B$7</c:f>
              <c:numCache>
                <c:formatCode>0.00%</c:formatCode>
                <c:ptCount val="6"/>
                <c:pt idx="0">
                  <c:v>4.3333999999999998E-2</c:v>
                </c:pt>
                <c:pt idx="1">
                  <c:v>2.7570999999999998E-2</c:v>
                </c:pt>
                <c:pt idx="2">
                  <c:v>3.2968999999999998E-2</c:v>
                </c:pt>
                <c:pt idx="3">
                  <c:v>3.8984999999999999E-2</c:v>
                </c:pt>
                <c:pt idx="4">
                  <c:v>5.2803999999999997E-2</c:v>
                </c:pt>
                <c:pt idx="5">
                  <c:v>5.4831999999999999E-2</c:v>
                </c:pt>
              </c:numCache>
            </c:numRef>
          </c:val>
          <c:extLst>
            <c:ext xmlns:c16="http://schemas.microsoft.com/office/drawing/2014/chart" uri="{C3380CC4-5D6E-409C-BE32-E72D297353CC}">
              <c16:uniqueId val="{00000006-1909-4E65-883C-169641072163}"/>
            </c:ext>
          </c:extLst>
        </c:ser>
        <c:ser>
          <c:idx val="1"/>
          <c:order val="1"/>
          <c:tx>
            <c:strRef>
              <c:f>Sheet1!$C$1</c:f>
              <c:strCache>
                <c:ptCount val="1"/>
                <c:pt idx="0">
                  <c:v>Benchmark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Total Pool</c:v>
                </c:pt>
                <c:pt idx="1">
                  <c:v>Liquidity</c:v>
                </c:pt>
                <c:pt idx="2">
                  <c:v>Ultra Short Duration</c:v>
                </c:pt>
                <c:pt idx="3">
                  <c:v>Short Duration</c:v>
                </c:pt>
                <c:pt idx="4">
                  <c:v>Int. Duration</c:v>
                </c:pt>
                <c:pt idx="5">
                  <c:v>Long Duration</c:v>
                </c:pt>
              </c:strCache>
            </c:strRef>
          </c:cat>
          <c:val>
            <c:numRef>
              <c:f>Sheet1!$C$2:$C$7</c:f>
              <c:numCache>
                <c:formatCode>0.00%</c:formatCode>
                <c:ptCount val="6"/>
                <c:pt idx="0">
                  <c:v>4.2118999999999997E-2</c:v>
                </c:pt>
                <c:pt idx="1">
                  <c:v>2.7174E-2</c:v>
                </c:pt>
                <c:pt idx="2">
                  <c:v>3.2620000000000003E-2</c:v>
                </c:pt>
                <c:pt idx="3">
                  <c:v>3.9113000000000002E-2</c:v>
                </c:pt>
                <c:pt idx="4">
                  <c:v>5.0754000000000001E-2</c:v>
                </c:pt>
                <c:pt idx="5">
                  <c:v>5.2644999999999997E-2</c:v>
                </c:pt>
              </c:numCache>
            </c:numRef>
          </c:val>
          <c:extLst>
            <c:ext xmlns:c16="http://schemas.microsoft.com/office/drawing/2014/chart" uri="{C3380CC4-5D6E-409C-BE32-E72D297353CC}">
              <c16:uniqueId val="{00000007-1909-4E65-883C-169641072163}"/>
            </c:ext>
          </c:extLst>
        </c:ser>
        <c:dLbls>
          <c:showLegendKey val="0"/>
          <c:showVal val="0"/>
          <c:showCatName val="0"/>
          <c:showSerName val="0"/>
          <c:showPercent val="0"/>
          <c:showBubbleSize val="0"/>
        </c:dLbls>
        <c:gapWidth val="75"/>
        <c:overlap val="-25"/>
        <c:axId val="226346496"/>
        <c:axId val="226348032"/>
      </c:barChart>
      <c:catAx>
        <c:axId val="226346496"/>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6348032"/>
        <c:crosses val="autoZero"/>
        <c:auto val="1"/>
        <c:lblAlgn val="ctr"/>
        <c:lblOffset val="100"/>
        <c:noMultiLvlLbl val="0"/>
      </c:catAx>
      <c:valAx>
        <c:axId val="226348032"/>
        <c:scaling>
          <c:orientation val="minMax"/>
        </c:scaling>
        <c:delete val="0"/>
        <c:axPos val="l"/>
        <c:majorGridlines>
          <c:spPr>
            <a:ln w="6350" cap="flat" cmpd="sng" algn="ctr">
              <a:solidFill>
                <a:schemeClr val="accent1"/>
              </a:solidFill>
              <a:prstDash val="solid"/>
              <a:round/>
            </a:ln>
            <a:effectLst/>
          </c:spPr>
        </c:majorGridlines>
        <c:numFmt formatCode="0.00%"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6346496"/>
        <c:crosses val="autoZero"/>
        <c:crossBetween val="between"/>
      </c:valAx>
      <c:spPr>
        <a:noFill/>
        <a:ln>
          <a:noFill/>
        </a:ln>
        <a:effectLst>
          <a:outerShdw blurRad="50800" dist="50800" dir="5400000" sx="1000" sy="1000" algn="ctr" rotWithShape="0">
            <a:srgbClr val="000000">
              <a:alpha val="43137"/>
            </a:srgbClr>
          </a:outerShdw>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200" b="1" i="0" baseline="0">
          <a:latin typeface="Calibri" panose="020F050202020403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40" b="1" i="0" u="none" strike="noStrike" kern="1200" baseline="0">
                <a:solidFill>
                  <a:schemeClr val="tx1"/>
                </a:solidFill>
                <a:latin typeface="Calibri" panose="020F0502020204030204" pitchFamily="34" charset="0"/>
                <a:ea typeface="+mn-ea"/>
                <a:cs typeface="+mn-cs"/>
              </a:defRPr>
            </a:pPr>
            <a:r>
              <a:rPr lang="en-US" dirty="0"/>
              <a:t>Returns as of September 30, 2024</a:t>
            </a:r>
          </a:p>
        </c:rich>
      </c:tx>
      <c:overlay val="0"/>
      <c:spPr>
        <a:noFill/>
        <a:ln>
          <a:noFill/>
        </a:ln>
        <a:effectLst/>
      </c:spPr>
      <c:txPr>
        <a:bodyPr rot="0" spcFirstLastPara="1" vertOverflow="ellipsis" vert="horz" wrap="square" anchor="ctr" anchorCtr="1"/>
        <a:lstStyle/>
        <a:p>
          <a:pPr>
            <a:defRPr sz="1440" b="1" i="0" u="none" strike="noStrike" kern="1200" baseline="0">
              <a:solidFill>
                <a:schemeClr val="tx1"/>
              </a:solidFill>
              <a:latin typeface="Calibri" panose="020F050202020403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Pool</c:v>
                </c:pt>
              </c:strCache>
            </c:strRef>
          </c:tx>
          <c:spPr>
            <a:solidFill>
              <a:schemeClr val="accent5">
                <a:shade val="76000"/>
              </a:schemeClr>
            </a:solidFill>
            <a:ln>
              <a:noFill/>
            </a:ln>
            <a:effectLst/>
            <a:scene3d>
              <a:camera prst="orthographicFront"/>
              <a:lightRig rig="threePt" dir="t"/>
            </a:scene3d>
            <a:sp3d>
              <a:bevelT w="12700"/>
              <a:bevelB w="12700"/>
            </a:sp3d>
          </c:spPr>
          <c:invertIfNegative val="0"/>
          <c:dLbls>
            <c:dLbl>
              <c:idx val="0"/>
              <c:layout>
                <c:manualLayout>
                  <c:x val="3.6630036630036652E-3"/>
                  <c:y val="6.75379236076968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A9-466A-B3FA-2BD29C8CDAA2}"/>
                </c:ext>
              </c:extLst>
            </c:dLbl>
            <c:dLbl>
              <c:idx val="1"/>
              <c:layout>
                <c:manualLayout>
                  <c:x val="-7.9004329789785725E-3"/>
                  <c:y val="-2.97730822266889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CD-4277-B605-25F8B9D29CE7}"/>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6 Months </c:v>
                </c:pt>
                <c:pt idx="1">
                  <c:v>1 Year</c:v>
                </c:pt>
                <c:pt idx="2">
                  <c:v>3 Year *</c:v>
                </c:pt>
                <c:pt idx="3">
                  <c:v>5 Year *</c:v>
                </c:pt>
                <c:pt idx="4">
                  <c:v>10 Year *</c:v>
                </c:pt>
              </c:strCache>
            </c:strRef>
          </c:cat>
          <c:val>
            <c:numRef>
              <c:f>Sheet1!$B$2:$B$6</c:f>
              <c:numCache>
                <c:formatCode>0.00%</c:formatCode>
                <c:ptCount val="5"/>
                <c:pt idx="0">
                  <c:v>4.3333999999999998E-2</c:v>
                </c:pt>
                <c:pt idx="1">
                  <c:v>8.9774999999999994E-2</c:v>
                </c:pt>
                <c:pt idx="2">
                  <c:v>1.5443E-2</c:v>
                </c:pt>
                <c:pt idx="3">
                  <c:v>1.7759E-2</c:v>
                </c:pt>
                <c:pt idx="4">
                  <c:v>1.9937E-2</c:v>
                </c:pt>
              </c:numCache>
            </c:numRef>
          </c:val>
          <c:extLst>
            <c:ext xmlns:c16="http://schemas.microsoft.com/office/drawing/2014/chart" uri="{C3380CC4-5D6E-409C-BE32-E72D297353CC}">
              <c16:uniqueId val="{00000001-24A9-466A-B3FA-2BD29C8CDAA2}"/>
            </c:ext>
          </c:extLst>
        </c:ser>
        <c:ser>
          <c:idx val="1"/>
          <c:order val="1"/>
          <c:tx>
            <c:strRef>
              <c:f>Sheet1!$C$1</c:f>
              <c:strCache>
                <c:ptCount val="1"/>
                <c:pt idx="0">
                  <c:v>Benchmark</c:v>
                </c:pt>
              </c:strCache>
            </c:strRef>
          </c:tx>
          <c:spPr>
            <a:solidFill>
              <a:schemeClr val="accent5">
                <a:tint val="77000"/>
              </a:schemeClr>
            </a:solidFill>
            <a:ln>
              <a:noFill/>
            </a:ln>
            <a:effectLst/>
          </c:spPr>
          <c:invertIfNegative val="0"/>
          <c:dLbls>
            <c:dLbl>
              <c:idx val="0"/>
              <c:layout>
                <c:manualLayout>
                  <c:x val="7.3260073260073303E-3"/>
                  <c:y val="1.01306885411542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A9-466A-B3FA-2BD29C8CDAA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6 Months </c:v>
                </c:pt>
                <c:pt idx="1">
                  <c:v>1 Year</c:v>
                </c:pt>
                <c:pt idx="2">
                  <c:v>3 Year *</c:v>
                </c:pt>
                <c:pt idx="3">
                  <c:v>5 Year *</c:v>
                </c:pt>
                <c:pt idx="4">
                  <c:v>10 Year *</c:v>
                </c:pt>
              </c:strCache>
            </c:strRef>
          </c:cat>
          <c:val>
            <c:numRef>
              <c:f>Sheet1!$C$2:$C$6</c:f>
              <c:numCache>
                <c:formatCode>0.00%</c:formatCode>
                <c:ptCount val="5"/>
                <c:pt idx="0">
                  <c:v>4.2118999999999997E-2</c:v>
                </c:pt>
                <c:pt idx="1">
                  <c:v>8.6064000000000002E-2</c:v>
                </c:pt>
                <c:pt idx="2">
                  <c:v>1.3778E-2</c:v>
                </c:pt>
                <c:pt idx="3">
                  <c:v>1.5799000000000001E-2</c:v>
                </c:pt>
                <c:pt idx="4">
                  <c:v>1.8268E-2</c:v>
                </c:pt>
              </c:numCache>
            </c:numRef>
          </c:val>
          <c:extLst>
            <c:ext xmlns:c16="http://schemas.microsoft.com/office/drawing/2014/chart" uri="{C3380CC4-5D6E-409C-BE32-E72D297353CC}">
              <c16:uniqueId val="{00000003-24A9-466A-B3FA-2BD29C8CDAA2}"/>
            </c:ext>
          </c:extLst>
        </c:ser>
        <c:dLbls>
          <c:showLegendKey val="0"/>
          <c:showVal val="0"/>
          <c:showCatName val="0"/>
          <c:showSerName val="0"/>
          <c:showPercent val="0"/>
          <c:showBubbleSize val="0"/>
        </c:dLbls>
        <c:gapWidth val="75"/>
        <c:axId val="229208448"/>
        <c:axId val="229209984"/>
      </c:barChart>
      <c:catAx>
        <c:axId val="229208448"/>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9209984"/>
        <c:crosses val="autoZero"/>
        <c:auto val="1"/>
        <c:lblAlgn val="ctr"/>
        <c:lblOffset val="100"/>
        <c:noMultiLvlLbl val="0"/>
      </c:catAx>
      <c:valAx>
        <c:axId val="229209984"/>
        <c:scaling>
          <c:orientation val="minMax"/>
        </c:scaling>
        <c:delete val="0"/>
        <c:axPos val="l"/>
        <c:majorGridlines>
          <c:spPr>
            <a:ln w="6350" cap="flat" cmpd="sng" algn="ctr">
              <a:solidFill>
                <a:schemeClr val="accent1"/>
              </a:solidFill>
              <a:prstDash val="solid"/>
              <a:round/>
            </a:ln>
            <a:effectLst/>
          </c:spPr>
        </c:majorGridlines>
        <c:numFmt formatCode="0.00%"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9208448"/>
        <c:crosses val="autoZero"/>
        <c:crossBetween val="between"/>
      </c:valAx>
      <c:spPr>
        <a:noFill/>
        <a:ln>
          <a:noFill/>
        </a:ln>
        <a:effectLst>
          <a:outerShdw blurRad="50800" dist="50800" dir="5400000" sx="1000" sy="1000" algn="ctr" rotWithShape="0">
            <a:srgbClr val="000000">
              <a:alpha val="43137"/>
            </a:srgbClr>
          </a:outerShdw>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200" b="1" i="0" baseline="0">
          <a:latin typeface="Calibri" panose="020F050202020403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r>
              <a:rPr lang="en-US"/>
              <a:t>Quality</a:t>
            </a:r>
          </a:p>
        </c:rich>
      </c:tx>
      <c:layout>
        <c:manualLayout>
          <c:xMode val="edge"/>
          <c:yMode val="edge"/>
          <c:x val="0.56455088613226467"/>
          <c:y val="9.7681539807524059E-2"/>
        </c:manualLayout>
      </c:layout>
      <c:overlay val="0"/>
      <c:spPr>
        <a:noFill/>
        <a:ln>
          <a:noFill/>
        </a:ln>
        <a:effectLst/>
      </c:spPr>
      <c:txPr>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endParaRPr lang="en-US"/>
        </a:p>
      </c:txPr>
    </c:title>
    <c:autoTitleDeleted val="0"/>
    <c:plotArea>
      <c:layout>
        <c:manualLayout>
          <c:layoutTarget val="inner"/>
          <c:xMode val="edge"/>
          <c:yMode val="edge"/>
          <c:x val="9.0481388690050124E-2"/>
          <c:y val="9.7200787401573119E-2"/>
          <c:w val="0.8870742132004471"/>
          <c:h val="0.6943129921259843"/>
        </c:manualLayout>
      </c:layout>
      <c:barChart>
        <c:barDir val="col"/>
        <c:grouping val="clustered"/>
        <c:varyColors val="0"/>
        <c:ser>
          <c:idx val="1"/>
          <c:order val="0"/>
          <c:tx>
            <c:strRef>
              <c:f>Sheet1!$A$2</c:f>
              <c:strCache>
                <c:ptCount val="1"/>
                <c:pt idx="0">
                  <c:v>9/30/2023</c:v>
                </c:pt>
              </c:strCache>
              <c:extLst xmlns:c15="http://schemas.microsoft.com/office/drawing/2012/chart"/>
            </c:strRef>
          </c:tx>
          <c:spPr>
            <a:solidFill>
              <a:schemeClr val="accent5">
                <a:shade val="70000"/>
              </a:schemeClr>
            </a:solidFill>
            <a:ln w="6350" cap="flat" cmpd="sng" algn="ctr">
              <a:solidFill>
                <a:schemeClr val="accent5">
                  <a:shade val="50000"/>
                </a:schemeClr>
              </a:solidFill>
              <a:prstDash val="solid"/>
              <a:round/>
            </a:ln>
            <a:effectLst/>
          </c:spPr>
          <c:invertIfNegative val="0"/>
          <c:dLbls>
            <c:dLbl>
              <c:idx val="0"/>
              <c:layout>
                <c:manualLayout>
                  <c:x val="-1.7045454545454544E-2"/>
                  <c:y val="6.4816272965879419E-3"/>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5EF7-472E-BD0D-98BB8181F2FE}"/>
                </c:ext>
              </c:extLst>
            </c:dLbl>
            <c:dLbl>
              <c:idx val="4"/>
              <c:layout>
                <c:manualLayout>
                  <c:x val="-3.7878787878787962E-3"/>
                  <c:y val="0.1333339895013126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1-5EF7-472E-BD0D-98BB8181F2F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Sheet1!$B$1:$F$1</c:f>
              <c:strCache>
                <c:ptCount val="5"/>
                <c:pt idx="0">
                  <c:v>Govt &amp; Cash</c:v>
                </c:pt>
                <c:pt idx="1">
                  <c:v>AAA</c:v>
                </c:pt>
                <c:pt idx="2">
                  <c:v>AA</c:v>
                </c:pt>
                <c:pt idx="3">
                  <c:v>A</c:v>
                </c:pt>
                <c:pt idx="4">
                  <c:v>BBB</c:v>
                </c:pt>
              </c:strCache>
              <c:extLst xmlns:c15="http://schemas.microsoft.com/office/drawing/2012/chart"/>
            </c:strRef>
          </c:cat>
          <c:val>
            <c:numRef>
              <c:f>Sheet1!$B$2:$F$2</c:f>
              <c:numCache>
                <c:formatCode>0%</c:formatCode>
                <c:ptCount val="5"/>
                <c:pt idx="0">
                  <c:v>0.89559999999999995</c:v>
                </c:pt>
                <c:pt idx="1">
                  <c:v>5.9400000000000001E-2</c:v>
                </c:pt>
                <c:pt idx="2">
                  <c:v>8.2000000000000007E-3</c:v>
                </c:pt>
                <c:pt idx="3">
                  <c:v>3.4500000000000003E-2</c:v>
                </c:pt>
                <c:pt idx="4">
                  <c:v>2.3E-3</c:v>
                </c:pt>
              </c:numCache>
              <c:extLst xmlns:c15="http://schemas.microsoft.com/office/drawing/2012/chart"/>
            </c:numRef>
          </c:val>
          <c:extLst xmlns:c15="http://schemas.microsoft.com/office/drawing/2012/chart">
            <c:ext xmlns:c16="http://schemas.microsoft.com/office/drawing/2014/chart" uri="{C3380CC4-5D6E-409C-BE32-E72D297353CC}">
              <c16:uniqueId val="{00000002-5EF7-472E-BD0D-98BB8181F2FE}"/>
            </c:ext>
          </c:extLst>
        </c:ser>
        <c:ser>
          <c:idx val="3"/>
          <c:order val="1"/>
          <c:tx>
            <c:strRef>
              <c:f>Sheet1!$A$3</c:f>
              <c:strCache>
                <c:ptCount val="1"/>
                <c:pt idx="0">
                  <c:v>3/31/2024</c:v>
                </c:pt>
              </c:strCache>
              <c:extLst xmlns:c15="http://schemas.microsoft.com/office/drawing/2012/chart"/>
            </c:strRef>
          </c:tx>
          <c:spPr>
            <a:solidFill>
              <a:schemeClr val="accent5">
                <a:tint val="90000"/>
              </a:schemeClr>
            </a:solidFill>
            <a:ln w="6350" cap="flat" cmpd="sng" algn="ctr">
              <a:solidFill>
                <a:schemeClr val="accent5">
                  <a:shade val="50000"/>
                </a:schemeClr>
              </a:solidFill>
              <a:prstDash val="solid"/>
              <a:round/>
            </a:ln>
            <a:effectLst/>
          </c:spPr>
          <c:invertIfNegative val="0"/>
          <c:dLbls>
            <c:dLbl>
              <c:idx val="0"/>
              <c:layout>
                <c:manualLayout>
                  <c:x val="-6.9031853972798913E-3"/>
                  <c:y val="1.518963254593176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3-5EF7-472E-BD0D-98BB8181F2FE}"/>
                </c:ext>
              </c:extLst>
            </c:dLbl>
            <c:dLbl>
              <c:idx val="4"/>
              <c:layout>
                <c:manualLayout>
                  <c:x val="-1.8939552700657338E-3"/>
                  <c:y val="-8.5971404774485751E-3"/>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4-5EF7-472E-BD0D-98BB8181F2F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Sheet1!$B$1:$F$1</c:f>
              <c:strCache>
                <c:ptCount val="5"/>
                <c:pt idx="0">
                  <c:v>Govt &amp; Cash</c:v>
                </c:pt>
                <c:pt idx="1">
                  <c:v>AAA</c:v>
                </c:pt>
                <c:pt idx="2">
                  <c:v>AA</c:v>
                </c:pt>
                <c:pt idx="3">
                  <c:v>A</c:v>
                </c:pt>
                <c:pt idx="4">
                  <c:v>BBB</c:v>
                </c:pt>
              </c:strCache>
              <c:extLst xmlns:c15="http://schemas.microsoft.com/office/drawing/2012/chart"/>
            </c:strRef>
          </c:cat>
          <c:val>
            <c:numRef>
              <c:f>Sheet1!$B$3:$F$3</c:f>
              <c:numCache>
                <c:formatCode>0%</c:formatCode>
                <c:ptCount val="5"/>
                <c:pt idx="0">
                  <c:v>0.89959999999999996</c:v>
                </c:pt>
                <c:pt idx="1">
                  <c:v>6.1699999999999998E-2</c:v>
                </c:pt>
                <c:pt idx="2">
                  <c:v>4.7999999999999996E-3</c:v>
                </c:pt>
                <c:pt idx="3">
                  <c:v>3.0499999999999999E-2</c:v>
                </c:pt>
                <c:pt idx="4">
                  <c:v>3.3999999999999998E-3</c:v>
                </c:pt>
              </c:numCache>
              <c:extLst xmlns:c15="http://schemas.microsoft.com/office/drawing/2012/chart"/>
            </c:numRef>
          </c:val>
          <c:extLst xmlns:c15="http://schemas.microsoft.com/office/drawing/2012/chart">
            <c:ext xmlns:c16="http://schemas.microsoft.com/office/drawing/2014/chart" uri="{C3380CC4-5D6E-409C-BE32-E72D297353CC}">
              <c16:uniqueId val="{00000005-5EF7-472E-BD0D-98BB8181F2FE}"/>
            </c:ext>
          </c:extLst>
        </c:ser>
        <c:ser>
          <c:idx val="4"/>
          <c:order val="2"/>
          <c:tx>
            <c:strRef>
              <c:f>Sheet1!$A$4</c:f>
              <c:strCache>
                <c:ptCount val="1"/>
                <c:pt idx="0">
                  <c:v>9/30/2024</c:v>
                </c:pt>
              </c:strCache>
            </c:strRef>
          </c:tx>
          <c:spPr>
            <a:solidFill>
              <a:schemeClr val="accent5">
                <a:tint val="70000"/>
              </a:schemeClr>
            </a:solidFill>
            <a:ln w="6350" cap="flat" cmpd="sng" algn="ctr">
              <a:solidFill>
                <a:schemeClr val="accent5">
                  <a:shade val="50000"/>
                </a:schemeClr>
              </a:solidFill>
              <a:prstDash val="solid"/>
              <a:round/>
            </a:ln>
            <a:effectLst/>
          </c:spPr>
          <c:invertIfNegative val="0"/>
          <c:dLbls>
            <c:dLbl>
              <c:idx val="0"/>
              <c:layout>
                <c:manualLayout>
                  <c:x val="-3.7878787878787962E-3"/>
                  <c:y val="1.22506561679789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EF7-472E-BD0D-98BB8181F2FE}"/>
                </c:ext>
              </c:extLst>
            </c:dLbl>
            <c:dLbl>
              <c:idx val="4"/>
              <c:layout>
                <c:manualLayout>
                  <c:x val="1.6799946514956697E-3"/>
                  <c:y val="6.31937410740859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EF7-472E-BD0D-98BB8181F2FE}"/>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Govt &amp; Cash</c:v>
                </c:pt>
                <c:pt idx="1">
                  <c:v>AAA</c:v>
                </c:pt>
                <c:pt idx="2">
                  <c:v>AA</c:v>
                </c:pt>
                <c:pt idx="3">
                  <c:v>A</c:v>
                </c:pt>
                <c:pt idx="4">
                  <c:v>BBB</c:v>
                </c:pt>
              </c:strCache>
            </c:strRef>
          </c:cat>
          <c:val>
            <c:numRef>
              <c:f>Sheet1!$B$4:$F$4</c:f>
              <c:numCache>
                <c:formatCode>0%</c:formatCode>
                <c:ptCount val="5"/>
                <c:pt idx="0">
                  <c:v>0.90600000000000003</c:v>
                </c:pt>
                <c:pt idx="1">
                  <c:v>6.1699999999999998E-2</c:v>
                </c:pt>
                <c:pt idx="2">
                  <c:v>1.1999999999999999E-3</c:v>
                </c:pt>
                <c:pt idx="3">
                  <c:v>2.8299999999999999E-2</c:v>
                </c:pt>
                <c:pt idx="4">
                  <c:v>2.8E-3</c:v>
                </c:pt>
              </c:numCache>
            </c:numRef>
          </c:val>
          <c:extLst>
            <c:ext xmlns:c16="http://schemas.microsoft.com/office/drawing/2014/chart" uri="{C3380CC4-5D6E-409C-BE32-E72D297353CC}">
              <c16:uniqueId val="{00000008-5EF7-472E-BD0D-98BB8181F2FE}"/>
            </c:ext>
          </c:extLst>
        </c:ser>
        <c:ser>
          <c:idx val="5"/>
          <c:order val="3"/>
          <c:tx>
            <c:strRef>
              <c:f>Sheet1!$A$5</c:f>
              <c:strCache>
                <c:ptCount val="1"/>
                <c:pt idx="0">
                  <c:v>Benchmark</c:v>
                </c:pt>
              </c:strCache>
            </c:strRef>
          </c:tx>
          <c:spPr>
            <a:solidFill>
              <a:schemeClr val="accent5">
                <a:tint val="50000"/>
              </a:schemeClr>
            </a:solidFill>
            <a:ln w="6350" cap="flat" cmpd="sng" algn="ctr">
              <a:solidFill>
                <a:schemeClr val="accent5">
                  <a:shade val="50000"/>
                </a:schemeClr>
              </a:solidFill>
              <a:prstDash val="solid"/>
              <a:round/>
            </a:ln>
            <a:effectLst/>
          </c:spPr>
          <c:invertIfNegative val="0"/>
          <c:dLbls>
            <c:dLbl>
              <c:idx val="4"/>
              <c:layout>
                <c:manualLayout>
                  <c:x val="1.1363636363636367E-2"/>
                  <c:y val="2.5000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EF7-472E-BD0D-98BB8181F2FE}"/>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Govt &amp; Cash</c:v>
                </c:pt>
                <c:pt idx="1">
                  <c:v>AAA</c:v>
                </c:pt>
                <c:pt idx="2">
                  <c:v>AA</c:v>
                </c:pt>
                <c:pt idx="3">
                  <c:v>A</c:v>
                </c:pt>
                <c:pt idx="4">
                  <c:v>BBB</c:v>
                </c:pt>
              </c:strCache>
            </c:strRef>
          </c:cat>
          <c:val>
            <c:numRef>
              <c:f>Sheet1!$B$5:$F$5</c:f>
              <c:numCache>
                <c:formatCode>0%</c:formatCode>
                <c:ptCount val="5"/>
                <c:pt idx="0">
                  <c:v>1</c:v>
                </c:pt>
                <c:pt idx="1">
                  <c:v>0</c:v>
                </c:pt>
                <c:pt idx="2">
                  <c:v>0</c:v>
                </c:pt>
                <c:pt idx="3">
                  <c:v>0</c:v>
                </c:pt>
                <c:pt idx="4">
                  <c:v>0</c:v>
                </c:pt>
              </c:numCache>
            </c:numRef>
          </c:val>
          <c:extLst>
            <c:ext xmlns:c16="http://schemas.microsoft.com/office/drawing/2014/chart" uri="{C3380CC4-5D6E-409C-BE32-E72D297353CC}">
              <c16:uniqueId val="{0000000A-5EF7-472E-BD0D-98BB8181F2FE}"/>
            </c:ext>
          </c:extLst>
        </c:ser>
        <c:dLbls>
          <c:showLegendKey val="0"/>
          <c:showVal val="1"/>
          <c:showCatName val="0"/>
          <c:showSerName val="0"/>
          <c:showPercent val="0"/>
          <c:showBubbleSize val="0"/>
        </c:dLbls>
        <c:gapWidth val="150"/>
        <c:axId val="243201536"/>
        <c:axId val="243203072"/>
        <c:extLst/>
      </c:barChart>
      <c:catAx>
        <c:axId val="243201536"/>
        <c:scaling>
          <c:orientation val="minMax"/>
        </c:scaling>
        <c:delete val="0"/>
        <c:axPos val="b"/>
        <c:numFmt formatCode="General" sourceLinked="1"/>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1"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43203072"/>
        <c:crosses val="autoZero"/>
        <c:auto val="1"/>
        <c:lblAlgn val="ctr"/>
        <c:lblOffset val="100"/>
        <c:tickLblSkip val="1"/>
        <c:tickMarkSkip val="1"/>
        <c:noMultiLvlLbl val="0"/>
      </c:catAx>
      <c:valAx>
        <c:axId val="243203072"/>
        <c:scaling>
          <c:orientation val="minMax"/>
          <c:max val="1"/>
        </c:scaling>
        <c:delete val="0"/>
        <c:axPos val="l"/>
        <c:majorGridlines>
          <c:spPr>
            <a:ln w="6350" cap="flat" cmpd="sng" algn="ctr">
              <a:solidFill>
                <a:schemeClr val="dk1">
                  <a:tint val="75000"/>
                </a:schemeClr>
              </a:solidFill>
              <a:prstDash val="solid"/>
              <a:round/>
            </a:ln>
            <a:effectLst/>
          </c:spPr>
        </c:majorGridlines>
        <c:numFmt formatCode="0%" sourceLinked="0"/>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43201536"/>
        <c:crosses val="autoZero"/>
        <c:crossBetween val="between"/>
      </c:valAx>
      <c:spPr>
        <a:solidFill>
          <a:schemeClr val="accent5">
            <a:tint val="20000"/>
          </a:schemeClr>
        </a:solidFill>
        <a:ln>
          <a:noFill/>
        </a:ln>
        <a:effectLst/>
      </c:spPr>
    </c:plotArea>
    <c:legend>
      <c:legendPos val="r"/>
      <c:layout>
        <c:manualLayout>
          <c:xMode val="edge"/>
          <c:yMode val="edge"/>
          <c:x val="0.62940119445840981"/>
          <c:y val="0.20811597747266564"/>
          <c:w val="0.32386072870918065"/>
          <c:h val="0.2518310211223597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legend>
    <c:plotVisOnly val="1"/>
    <c:dispBlanksAs val="gap"/>
    <c:showDLblsOverMax val="0"/>
  </c:chart>
  <c:spPr>
    <a:solidFill>
      <a:schemeClr val="lt1"/>
    </a:solidFill>
    <a:ln w="6350" cap="flat" cmpd="sng" algn="ctr">
      <a:noFill/>
      <a:prstDash val="solid"/>
      <a:round/>
    </a:ln>
    <a:effectLst/>
  </c:spPr>
  <c:txPr>
    <a:bodyPr/>
    <a:lstStyle/>
    <a:p>
      <a:pPr>
        <a:defRPr sz="900" baseline="0">
          <a:latin typeface="Calibri" panose="020F0502020204030204" pitchFamily="34" charset="0"/>
          <a:cs typeface="Times New Roman" pitchFamily="18"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r>
              <a:rPr lang="en-US"/>
              <a:t>Sector</a:t>
            </a:r>
          </a:p>
        </c:rich>
      </c:tx>
      <c:layout>
        <c:manualLayout>
          <c:xMode val="edge"/>
          <c:yMode val="edge"/>
          <c:x val="0.5472375008625382"/>
          <c:y val="0"/>
        </c:manualLayout>
      </c:layout>
      <c:overlay val="0"/>
      <c:spPr>
        <a:noFill/>
        <a:ln>
          <a:noFill/>
        </a:ln>
        <a:effectLst/>
      </c:spPr>
      <c:txPr>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endParaRPr lang="en-US"/>
        </a:p>
      </c:txPr>
    </c:title>
    <c:autoTitleDeleted val="0"/>
    <c:plotArea>
      <c:layout>
        <c:manualLayout>
          <c:layoutTarget val="inner"/>
          <c:xMode val="edge"/>
          <c:yMode val="edge"/>
          <c:x val="6.517521081141453E-2"/>
          <c:y val="0.1309811273590801"/>
          <c:w val="0.8923933378008595"/>
          <c:h val="0.67046056742908577"/>
        </c:manualLayout>
      </c:layout>
      <c:barChart>
        <c:barDir val="col"/>
        <c:grouping val="clustered"/>
        <c:varyColors val="0"/>
        <c:ser>
          <c:idx val="1"/>
          <c:order val="0"/>
          <c:tx>
            <c:strRef>
              <c:f>Sheet1!$A$2</c:f>
              <c:strCache>
                <c:ptCount val="1"/>
                <c:pt idx="0">
                  <c:v>9/30/2023</c:v>
                </c:pt>
              </c:strCache>
              <c:extLst xmlns:c15="http://schemas.microsoft.com/office/drawing/2012/chart"/>
            </c:strRef>
          </c:tx>
          <c:spPr>
            <a:solidFill>
              <a:schemeClr val="accent5">
                <a:shade val="70000"/>
              </a:schemeClr>
            </a:solidFill>
            <a:ln w="6350" cap="flat" cmpd="sng" algn="ctr">
              <a:solidFill>
                <a:schemeClr val="accent5">
                  <a:shade val="50000"/>
                </a:schemeClr>
              </a:solidFill>
              <a:prstDash val="solid"/>
              <a:round/>
            </a:ln>
            <a:effectLst/>
          </c:spPr>
          <c:invertIfNegative val="0"/>
          <c:dLbls>
            <c:dLbl>
              <c:idx val="0"/>
              <c:layout>
                <c:manualLayout>
                  <c:x val="-1.4184397163120564E-2"/>
                  <c:y val="1.5873015873015879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D09A-457C-91C3-A389E220C427}"/>
                </c:ext>
              </c:extLst>
            </c:dLbl>
            <c:dLbl>
              <c:idx val="1"/>
              <c:layout>
                <c:manualLayout>
                  <c:x val="-8.8652482269504247E-3"/>
                  <c:y val="-1.2345679012345723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1-D09A-457C-91C3-A389E220C427}"/>
                </c:ext>
              </c:extLst>
            </c:dLbl>
            <c:dLbl>
              <c:idx val="2"/>
              <c:layout>
                <c:manualLayout>
                  <c:x val="-1.2411347517730497E-2"/>
                  <c:y val="1.4109486314210743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D09A-457C-91C3-A389E220C427}"/>
                </c:ext>
              </c:extLst>
            </c:dLbl>
            <c:dLbl>
              <c:idx val="6"/>
              <c:layout>
                <c:manualLayout>
                  <c:x val="-7.0921985815602835E-3"/>
                  <c:y val="-7.275048233154282E-17"/>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331E-48ED-8BD2-4942591B1DA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Sheet1!$B$1:$H$1</c:f>
              <c:strCache>
                <c:ptCount val="7"/>
                <c:pt idx="0">
                  <c:v>Treasury</c:v>
                </c:pt>
                <c:pt idx="1">
                  <c:v>Govt. Agn</c:v>
                </c:pt>
                <c:pt idx="2">
                  <c:v>Corporate Bonds</c:v>
                </c:pt>
                <c:pt idx="3">
                  <c:v>Foreign</c:v>
                </c:pt>
                <c:pt idx="4">
                  <c:v>Muni</c:v>
                </c:pt>
                <c:pt idx="5">
                  <c:v>ABS</c:v>
                </c:pt>
                <c:pt idx="6">
                  <c:v>Cash</c:v>
                </c:pt>
              </c:strCache>
              <c:extLst xmlns:c15="http://schemas.microsoft.com/office/drawing/2012/chart"/>
            </c:strRef>
          </c:cat>
          <c:val>
            <c:numRef>
              <c:f>Sheet1!$B$2:$H$2</c:f>
              <c:numCache>
                <c:formatCode>0%</c:formatCode>
                <c:ptCount val="7"/>
                <c:pt idx="0">
                  <c:v>0.92400000000000004</c:v>
                </c:pt>
                <c:pt idx="1">
                  <c:v>0</c:v>
                </c:pt>
                <c:pt idx="2">
                  <c:v>4.1599999999999998E-2</c:v>
                </c:pt>
                <c:pt idx="3">
                  <c:v>3.3999999999999998E-3</c:v>
                </c:pt>
                <c:pt idx="4">
                  <c:v>0</c:v>
                </c:pt>
                <c:pt idx="5">
                  <c:v>5.8999999999999997E-2</c:v>
                </c:pt>
                <c:pt idx="6">
                  <c:v>-2.8400000000000002E-2</c:v>
                </c:pt>
              </c:numCache>
              <c:extLst xmlns:c15="http://schemas.microsoft.com/office/drawing/2012/chart"/>
            </c:numRef>
          </c:val>
          <c:extLst xmlns:c15="http://schemas.microsoft.com/office/drawing/2012/chart">
            <c:ext xmlns:c16="http://schemas.microsoft.com/office/drawing/2014/chart" uri="{C3380CC4-5D6E-409C-BE32-E72D297353CC}">
              <c16:uniqueId val="{00000004-D09A-457C-91C3-A389E220C427}"/>
            </c:ext>
          </c:extLst>
        </c:ser>
        <c:ser>
          <c:idx val="3"/>
          <c:order val="1"/>
          <c:tx>
            <c:strRef>
              <c:f>Sheet1!$A$3</c:f>
              <c:strCache>
                <c:ptCount val="1"/>
                <c:pt idx="0">
                  <c:v>3/31/2024</c:v>
                </c:pt>
              </c:strCache>
              <c:extLst xmlns:c15="http://schemas.microsoft.com/office/drawing/2012/chart"/>
            </c:strRef>
          </c:tx>
          <c:spPr>
            <a:solidFill>
              <a:schemeClr val="accent5">
                <a:tint val="90000"/>
              </a:schemeClr>
            </a:solidFill>
            <a:ln w="6350" cap="flat" cmpd="sng" algn="ctr">
              <a:solidFill>
                <a:schemeClr val="accent5">
                  <a:shade val="50000"/>
                </a:schemeClr>
              </a:solidFill>
              <a:prstDash val="solid"/>
              <a:round/>
            </a:ln>
            <a:effectLst/>
          </c:spPr>
          <c:invertIfNegative val="0"/>
          <c:dLbls>
            <c:dLbl>
              <c:idx val="0"/>
              <c:layout>
                <c:manualLayout>
                  <c:x val="-1.3422125425811388E-3"/>
                  <c:y val="2.1539807524060154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5-D09A-457C-91C3-A389E220C427}"/>
                </c:ext>
              </c:extLst>
            </c:dLbl>
            <c:dLbl>
              <c:idx val="1"/>
              <c:layout>
                <c:manualLayout>
                  <c:x val="3.5460992907801452E-3"/>
                  <c:y val="-2.6452943382078162E-3"/>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6-D09A-457C-91C3-A389E220C427}"/>
                </c:ext>
              </c:extLst>
            </c:dLbl>
            <c:dLbl>
              <c:idx val="2"/>
              <c:layout>
                <c:manualLayout>
                  <c:x val="-5.3191489361702126E-3"/>
                  <c:y val="1.5872390951131108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7-D09A-457C-91C3-A389E220C427}"/>
                </c:ext>
              </c:extLst>
            </c:dLbl>
            <c:dLbl>
              <c:idx val="6"/>
              <c:layout>
                <c:manualLayout>
                  <c:x val="-1.7730496453900709E-3"/>
                  <c:y val="-7.275048233154282E-17"/>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1-331E-48ED-8BD2-4942591B1DA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Sheet1!$B$1:$H$1</c:f>
              <c:strCache>
                <c:ptCount val="7"/>
                <c:pt idx="0">
                  <c:v>Treasury</c:v>
                </c:pt>
                <c:pt idx="1">
                  <c:v>Govt. Agn</c:v>
                </c:pt>
                <c:pt idx="2">
                  <c:v>Corporate Bonds</c:v>
                </c:pt>
                <c:pt idx="3">
                  <c:v>Foreign</c:v>
                </c:pt>
                <c:pt idx="4">
                  <c:v>Muni</c:v>
                </c:pt>
                <c:pt idx="5">
                  <c:v>ABS</c:v>
                </c:pt>
                <c:pt idx="6">
                  <c:v>Cash</c:v>
                </c:pt>
              </c:strCache>
              <c:extLst xmlns:c15="http://schemas.microsoft.com/office/drawing/2012/chart"/>
            </c:strRef>
          </c:cat>
          <c:val>
            <c:numRef>
              <c:f>Sheet1!$B$3:$H$3</c:f>
              <c:numCache>
                <c:formatCode>0%</c:formatCode>
                <c:ptCount val="7"/>
                <c:pt idx="0">
                  <c:v>0.90880000000000005</c:v>
                </c:pt>
                <c:pt idx="1">
                  <c:v>0</c:v>
                </c:pt>
                <c:pt idx="2">
                  <c:v>3.8699999999999998E-2</c:v>
                </c:pt>
                <c:pt idx="3">
                  <c:v>1.5E-3</c:v>
                </c:pt>
                <c:pt idx="4">
                  <c:v>0</c:v>
                </c:pt>
                <c:pt idx="5">
                  <c:v>0.06</c:v>
                </c:pt>
                <c:pt idx="6">
                  <c:v>-1.0200000000000001E-2</c:v>
                </c:pt>
              </c:numCache>
              <c:extLst xmlns:c15="http://schemas.microsoft.com/office/drawing/2012/chart"/>
            </c:numRef>
          </c:val>
          <c:extLst xmlns:c15="http://schemas.microsoft.com/office/drawing/2012/chart">
            <c:ext xmlns:c16="http://schemas.microsoft.com/office/drawing/2014/chart" uri="{C3380CC4-5D6E-409C-BE32-E72D297353CC}">
              <c16:uniqueId val="{00000009-D09A-457C-91C3-A389E220C427}"/>
            </c:ext>
          </c:extLst>
        </c:ser>
        <c:ser>
          <c:idx val="4"/>
          <c:order val="2"/>
          <c:tx>
            <c:strRef>
              <c:f>Sheet1!$A$4</c:f>
              <c:strCache>
                <c:ptCount val="1"/>
                <c:pt idx="0">
                  <c:v>9/30/2024</c:v>
                </c:pt>
              </c:strCache>
            </c:strRef>
          </c:tx>
          <c:spPr>
            <a:solidFill>
              <a:schemeClr val="accent5">
                <a:tint val="70000"/>
              </a:schemeClr>
            </a:solidFill>
            <a:ln w="6350" cap="flat" cmpd="sng" algn="ctr">
              <a:solidFill>
                <a:schemeClr val="accent5">
                  <a:shade val="50000"/>
                </a:schemeClr>
              </a:solidFill>
              <a:prstDash val="solid"/>
              <a:round/>
            </a:ln>
            <a:effectLst/>
          </c:spPr>
          <c:invertIfNegative val="0"/>
          <c:dLbls>
            <c:dLbl>
              <c:idx val="0"/>
              <c:layout>
                <c:manualLayout>
                  <c:x val="3.5460992907801452E-3"/>
                  <c:y val="9.781277340332445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09A-457C-91C3-A389E220C427}"/>
                </c:ext>
              </c:extLst>
            </c:dLbl>
            <c:dLbl>
              <c:idx val="1"/>
              <c:layout>
                <c:manualLayout>
                  <c:x val="-2.2275209756521429E-4"/>
                  <c:y val="1.60233428268274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09A-457C-91C3-A389E220C427}"/>
                </c:ext>
              </c:extLst>
            </c:dLbl>
            <c:dLbl>
              <c:idx val="2"/>
              <c:layout>
                <c:manualLayout>
                  <c:x val="-1.7730496453900709E-3"/>
                  <c:y val="2.2045994250718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09A-457C-91C3-A389E220C427}"/>
                </c:ext>
              </c:extLst>
            </c:dLbl>
            <c:dLbl>
              <c:idx val="6"/>
              <c:layout>
                <c:manualLayout>
                  <c:x val="7.440983216922617E-3"/>
                  <c:y val="1.773217177640016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31E-48ED-8BD2-4942591B1DA6}"/>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Agn</c:v>
                </c:pt>
                <c:pt idx="2">
                  <c:v>Corporate Bonds</c:v>
                </c:pt>
                <c:pt idx="3">
                  <c:v>Foreign</c:v>
                </c:pt>
                <c:pt idx="4">
                  <c:v>Muni</c:v>
                </c:pt>
                <c:pt idx="5">
                  <c:v>ABS</c:v>
                </c:pt>
                <c:pt idx="6">
                  <c:v>Cash</c:v>
                </c:pt>
              </c:strCache>
            </c:strRef>
          </c:cat>
          <c:val>
            <c:numRef>
              <c:f>Sheet1!$B$4:$H$4</c:f>
              <c:numCache>
                <c:formatCode>0%</c:formatCode>
                <c:ptCount val="7"/>
                <c:pt idx="0">
                  <c:v>0.90710000000000002</c:v>
                </c:pt>
                <c:pt idx="1">
                  <c:v>0</c:v>
                </c:pt>
                <c:pt idx="2">
                  <c:v>3.2399999999999998E-2</c:v>
                </c:pt>
                <c:pt idx="3">
                  <c:v>1.4E-3</c:v>
                </c:pt>
                <c:pt idx="4">
                  <c:v>0</c:v>
                </c:pt>
                <c:pt idx="5">
                  <c:v>0.06</c:v>
                </c:pt>
                <c:pt idx="6">
                  <c:v>-1.8700000000000001E-2</c:v>
                </c:pt>
              </c:numCache>
            </c:numRef>
          </c:val>
          <c:extLst>
            <c:ext xmlns:c16="http://schemas.microsoft.com/office/drawing/2014/chart" uri="{C3380CC4-5D6E-409C-BE32-E72D297353CC}">
              <c16:uniqueId val="{0000000E-D09A-457C-91C3-A389E220C427}"/>
            </c:ext>
          </c:extLst>
        </c:ser>
        <c:ser>
          <c:idx val="5"/>
          <c:order val="3"/>
          <c:tx>
            <c:strRef>
              <c:f>Sheet1!$A$5</c:f>
              <c:strCache>
                <c:ptCount val="1"/>
                <c:pt idx="0">
                  <c:v>Benchmark</c:v>
                </c:pt>
              </c:strCache>
            </c:strRef>
          </c:tx>
          <c:spPr>
            <a:solidFill>
              <a:schemeClr val="accent5">
                <a:tint val="50000"/>
              </a:schemeClr>
            </a:solidFill>
            <a:ln w="6350" cap="flat" cmpd="sng" algn="ctr">
              <a:solidFill>
                <a:schemeClr val="accent5">
                  <a:shade val="50000"/>
                </a:schemeClr>
              </a:solidFill>
              <a:prstDash val="solid"/>
              <a:round/>
            </a:ln>
            <a:effectLst/>
          </c:spPr>
          <c:invertIfNegative val="0"/>
          <c:dLbls>
            <c:dLbl>
              <c:idx val="0"/>
              <c:layout>
                <c:manualLayout>
                  <c:x val="-2.8193116561501131E-3"/>
                  <c:y val="3.0864466409783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09A-457C-91C3-A389E220C427}"/>
                </c:ext>
              </c:extLst>
            </c:dLbl>
            <c:dLbl>
              <c:idx val="1"/>
              <c:layout>
                <c:manualLayout>
                  <c:x val="1.4184397163120564E-2"/>
                  <c:y val="2.46913580246914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09A-457C-91C3-A389E220C427}"/>
                </c:ext>
              </c:extLst>
            </c:dLbl>
            <c:dLbl>
              <c:idx val="2"/>
              <c:layout>
                <c:manualLayout>
                  <c:x val="8.8652482269504247E-3"/>
                  <c:y val="7.93650793650794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09A-457C-91C3-A389E220C427}"/>
                </c:ext>
              </c:extLst>
            </c:dLbl>
            <c:dLbl>
              <c:idx val="3"/>
              <c:layout>
                <c:manualLayout>
                  <c:x val="5.3191489361702126E-3"/>
                  <c:y val="2.3809523809523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09A-457C-91C3-A389E220C427}"/>
                </c:ext>
              </c:extLst>
            </c:dLbl>
            <c:dLbl>
              <c:idx val="6"/>
              <c:layout>
                <c:manualLayout>
                  <c:x val="1.5957307198302469E-2"/>
                  <c:y val="2.3809523809523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31E-48ED-8BD2-4942591B1DA6}"/>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Agn</c:v>
                </c:pt>
                <c:pt idx="2">
                  <c:v>Corporate Bonds</c:v>
                </c:pt>
                <c:pt idx="3">
                  <c:v>Foreign</c:v>
                </c:pt>
                <c:pt idx="4">
                  <c:v>Muni</c:v>
                </c:pt>
                <c:pt idx="5">
                  <c:v>ABS</c:v>
                </c:pt>
                <c:pt idx="6">
                  <c:v>Cash</c:v>
                </c:pt>
              </c:strCache>
            </c:strRef>
          </c:cat>
          <c:val>
            <c:numRef>
              <c:f>Sheet1!$B$5:$H$5</c:f>
              <c:numCache>
                <c:formatCode>0%</c:formatCode>
                <c:ptCount val="7"/>
                <c:pt idx="0">
                  <c:v>1</c:v>
                </c:pt>
                <c:pt idx="1">
                  <c:v>0</c:v>
                </c:pt>
                <c:pt idx="2">
                  <c:v>0</c:v>
                </c:pt>
                <c:pt idx="3">
                  <c:v>0</c:v>
                </c:pt>
                <c:pt idx="4">
                  <c:v>0</c:v>
                </c:pt>
                <c:pt idx="5">
                  <c:v>0</c:v>
                </c:pt>
                <c:pt idx="6">
                  <c:v>0</c:v>
                </c:pt>
              </c:numCache>
            </c:numRef>
          </c:val>
          <c:extLst>
            <c:ext xmlns:c16="http://schemas.microsoft.com/office/drawing/2014/chart" uri="{C3380CC4-5D6E-409C-BE32-E72D297353CC}">
              <c16:uniqueId val="{00000014-D09A-457C-91C3-A389E220C427}"/>
            </c:ext>
          </c:extLst>
        </c:ser>
        <c:dLbls>
          <c:showLegendKey val="0"/>
          <c:showVal val="1"/>
          <c:showCatName val="0"/>
          <c:showSerName val="0"/>
          <c:showPercent val="0"/>
          <c:showBubbleSize val="0"/>
        </c:dLbls>
        <c:gapWidth val="150"/>
        <c:axId val="243296512"/>
        <c:axId val="243326976"/>
        <c:extLst/>
      </c:barChart>
      <c:catAx>
        <c:axId val="243296512"/>
        <c:scaling>
          <c:orientation val="minMax"/>
        </c:scaling>
        <c:delete val="0"/>
        <c:axPos val="b"/>
        <c:numFmt formatCode="General" sourceLinked="1"/>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1"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43326976"/>
        <c:crosses val="autoZero"/>
        <c:auto val="1"/>
        <c:lblAlgn val="ctr"/>
        <c:lblOffset val="100"/>
        <c:tickLblSkip val="1"/>
        <c:tickMarkSkip val="1"/>
        <c:noMultiLvlLbl val="0"/>
      </c:catAx>
      <c:valAx>
        <c:axId val="243326976"/>
        <c:scaling>
          <c:orientation val="minMax"/>
          <c:max val="1"/>
        </c:scaling>
        <c:delete val="0"/>
        <c:axPos val="l"/>
        <c:majorGridlines>
          <c:spPr>
            <a:ln w="6350" cap="flat" cmpd="sng" algn="ctr">
              <a:solidFill>
                <a:schemeClr val="dk1">
                  <a:tint val="75000"/>
                </a:schemeClr>
              </a:solidFill>
              <a:prstDash val="solid"/>
              <a:round/>
            </a:ln>
            <a:effectLst/>
          </c:spPr>
        </c:majorGridlines>
        <c:numFmt formatCode="0%" sourceLinked="0"/>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43296512"/>
        <c:crosses val="autoZero"/>
        <c:crossBetween val="between"/>
      </c:valAx>
      <c:spPr>
        <a:solidFill>
          <a:schemeClr val="accent5">
            <a:tint val="20000"/>
          </a:schemeClr>
        </a:solidFill>
        <a:ln>
          <a:noFill/>
        </a:ln>
        <a:effectLst/>
      </c:spPr>
    </c:plotArea>
    <c:legend>
      <c:legendPos val="r"/>
      <c:layout>
        <c:manualLayout>
          <c:xMode val="edge"/>
          <c:yMode val="edge"/>
          <c:x val="0.62087181004071312"/>
          <c:y val="0.20709281088054191"/>
          <c:w val="0.29290016625657517"/>
          <c:h val="0.2250404869604065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legend>
    <c:plotVisOnly val="1"/>
    <c:dispBlanksAs val="gap"/>
    <c:showDLblsOverMax val="0"/>
  </c:chart>
  <c:spPr>
    <a:solidFill>
      <a:schemeClr val="lt1"/>
    </a:solidFill>
    <a:ln w="6350" cap="flat" cmpd="sng" algn="ctr">
      <a:noFill/>
      <a:prstDash val="solid"/>
      <a:round/>
    </a:ln>
    <a:effectLst/>
  </c:spPr>
  <c:txPr>
    <a:bodyPr/>
    <a:lstStyle/>
    <a:p>
      <a:pPr>
        <a:defRPr sz="900" baseline="0">
          <a:latin typeface="Calibri" panose="020F0502020204030204" pitchFamily="34" charset="0"/>
          <a:cs typeface="Times New Roman" pitchFamily="18"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r>
              <a:rPr lang="en-US"/>
              <a:t> Industry</a:t>
            </a:r>
          </a:p>
        </c:rich>
      </c:tx>
      <c:layout>
        <c:manualLayout>
          <c:xMode val="edge"/>
          <c:yMode val="edge"/>
          <c:x val="0.55665294679074206"/>
          <c:y val="4.5640419947507012E-2"/>
        </c:manualLayout>
      </c:layout>
      <c:overlay val="0"/>
      <c:spPr>
        <a:noFill/>
        <a:ln>
          <a:noFill/>
        </a:ln>
        <a:effectLst/>
      </c:spPr>
      <c:txPr>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endParaRPr lang="en-US"/>
        </a:p>
      </c:txPr>
    </c:title>
    <c:autoTitleDeleted val="0"/>
    <c:plotArea>
      <c:layout>
        <c:manualLayout>
          <c:layoutTarget val="inner"/>
          <c:xMode val="edge"/>
          <c:yMode val="edge"/>
          <c:x val="8.1011691720353135E-2"/>
          <c:y val="5.1586614173228934E-2"/>
          <c:w val="0.88707421320044755"/>
          <c:h val="0.68685419729890085"/>
        </c:manualLayout>
      </c:layout>
      <c:barChart>
        <c:barDir val="col"/>
        <c:grouping val="clustered"/>
        <c:varyColors val="0"/>
        <c:ser>
          <c:idx val="1"/>
          <c:order val="0"/>
          <c:tx>
            <c:strRef>
              <c:f>Sheet1!$A$2</c:f>
              <c:strCache>
                <c:ptCount val="1"/>
                <c:pt idx="0">
                  <c:v>9/30/2023</c:v>
                </c:pt>
              </c:strCache>
              <c:extLst xmlns:c15="http://schemas.microsoft.com/office/drawing/2012/chart"/>
            </c:strRef>
          </c:tx>
          <c:spPr>
            <a:solidFill>
              <a:schemeClr val="accent5">
                <a:shade val="70000"/>
              </a:schemeClr>
            </a:solidFill>
            <a:ln w="6350" cap="flat" cmpd="sng" algn="ctr">
              <a:solidFill>
                <a:schemeClr val="accent5">
                  <a:shade val="50000"/>
                </a:schemeClr>
              </a:solidFill>
              <a:prstDash val="solid"/>
              <a:round/>
            </a:ln>
            <a:effectLst/>
          </c:spPr>
          <c:invertIfNegative val="0"/>
          <c:dLbls>
            <c:dLbl>
              <c:idx val="0"/>
              <c:layout>
                <c:manualLayout>
                  <c:x val="-3.7880279169649959E-3"/>
                  <c:y val="-8.7036745406824143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099C-4042-9DBC-A8E6112D8D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Sheet1!$B$1:$D$1</c:f>
              <c:strCache>
                <c:ptCount val="3"/>
                <c:pt idx="0">
                  <c:v>Industrial</c:v>
                </c:pt>
                <c:pt idx="1">
                  <c:v>Utility</c:v>
                </c:pt>
                <c:pt idx="2">
                  <c:v>Financial</c:v>
                </c:pt>
              </c:strCache>
              <c:extLst xmlns:c15="http://schemas.microsoft.com/office/drawing/2012/chart"/>
            </c:strRef>
          </c:cat>
          <c:val>
            <c:numRef>
              <c:f>Sheet1!$B$2:$D$2</c:f>
              <c:numCache>
                <c:formatCode>0%</c:formatCode>
                <c:ptCount val="3"/>
                <c:pt idx="0">
                  <c:v>1.3599999999999999E-2</c:v>
                </c:pt>
                <c:pt idx="1">
                  <c:v>0</c:v>
                </c:pt>
                <c:pt idx="2">
                  <c:v>2.8000000000000001E-2</c:v>
                </c:pt>
              </c:numCache>
              <c:extLst xmlns:c15="http://schemas.microsoft.com/office/drawing/2012/chart"/>
            </c:numRef>
          </c:val>
          <c:extLst xmlns:c15="http://schemas.microsoft.com/office/drawing/2012/chart">
            <c:ext xmlns:c16="http://schemas.microsoft.com/office/drawing/2014/chart" uri="{C3380CC4-5D6E-409C-BE32-E72D297353CC}">
              <c16:uniqueId val="{00000001-099C-4042-9DBC-A8E6112D8D0A}"/>
            </c:ext>
          </c:extLst>
        </c:ser>
        <c:ser>
          <c:idx val="3"/>
          <c:order val="1"/>
          <c:tx>
            <c:strRef>
              <c:f>Sheet1!$A$3</c:f>
              <c:strCache>
                <c:ptCount val="1"/>
                <c:pt idx="0">
                  <c:v>3/31/2024</c:v>
                </c:pt>
              </c:strCache>
              <c:extLst xmlns:c15="http://schemas.microsoft.com/office/drawing/2012/chart"/>
            </c:strRef>
          </c:tx>
          <c:spPr>
            <a:solidFill>
              <a:schemeClr val="accent5">
                <a:tint val="90000"/>
              </a:schemeClr>
            </a:solidFill>
            <a:ln w="6350" cap="flat" cmpd="sng" algn="ctr">
              <a:solidFill>
                <a:schemeClr val="accent5">
                  <a:shade val="50000"/>
                </a:schemeClr>
              </a:solidFill>
              <a:prstDash val="solid"/>
              <a:round/>
            </a:ln>
            <a:effectLst/>
          </c:spPr>
          <c:invertIfNegative val="0"/>
          <c:dLbls>
            <c:dLbl>
              <c:idx val="0"/>
              <c:layout>
                <c:manualLayout>
                  <c:x val="-8.7971247912192792E-3"/>
                  <c:y val="-8.4809055118110266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099C-4042-9DBC-A8E6112D8D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Sheet1!$B$1:$D$1</c:f>
              <c:strCache>
                <c:ptCount val="3"/>
                <c:pt idx="0">
                  <c:v>Industrial</c:v>
                </c:pt>
                <c:pt idx="1">
                  <c:v>Utility</c:v>
                </c:pt>
                <c:pt idx="2">
                  <c:v>Financial</c:v>
                </c:pt>
              </c:strCache>
              <c:extLst xmlns:c15="http://schemas.microsoft.com/office/drawing/2012/chart"/>
            </c:strRef>
          </c:cat>
          <c:val>
            <c:numRef>
              <c:f>Sheet1!$B$3:$D$3</c:f>
              <c:numCache>
                <c:formatCode>0%</c:formatCode>
                <c:ptCount val="3"/>
                <c:pt idx="0">
                  <c:v>1.67E-2</c:v>
                </c:pt>
                <c:pt idx="1">
                  <c:v>1E-3</c:v>
                </c:pt>
                <c:pt idx="2">
                  <c:v>2.1000000000000001E-2</c:v>
                </c:pt>
              </c:numCache>
              <c:extLst xmlns:c15="http://schemas.microsoft.com/office/drawing/2012/chart"/>
            </c:numRef>
          </c:val>
          <c:extLst xmlns:c15="http://schemas.microsoft.com/office/drawing/2012/chart">
            <c:ext xmlns:c16="http://schemas.microsoft.com/office/drawing/2014/chart" uri="{C3380CC4-5D6E-409C-BE32-E72D297353CC}">
              <c16:uniqueId val="{00000003-099C-4042-9DBC-A8E6112D8D0A}"/>
            </c:ext>
          </c:extLst>
        </c:ser>
        <c:ser>
          <c:idx val="4"/>
          <c:order val="2"/>
          <c:tx>
            <c:strRef>
              <c:f>Sheet1!$A$4</c:f>
              <c:strCache>
                <c:ptCount val="1"/>
                <c:pt idx="0">
                  <c:v>9/30/2024</c:v>
                </c:pt>
              </c:strCache>
            </c:strRef>
          </c:tx>
          <c:spPr>
            <a:solidFill>
              <a:schemeClr val="accent5">
                <a:tint val="70000"/>
              </a:schemeClr>
            </a:solidFill>
            <a:ln w="6350" cap="flat" cmpd="sng" algn="ctr">
              <a:solidFill>
                <a:schemeClr val="accent5">
                  <a:shade val="50000"/>
                </a:schemeClr>
              </a:solidFill>
              <a:prstDash val="solid"/>
              <a:round/>
            </a:ln>
            <a:effectLst/>
          </c:spPr>
          <c:invertIfNegative val="0"/>
          <c:dLbls>
            <c:dLbl>
              <c:idx val="0"/>
              <c:layout>
                <c:manualLayout>
                  <c:x val="-5.681818181818254E-3"/>
                  <c:y val="-8.18858267716545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9C-4042-9DBC-A8E6112D8D0A}"/>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c:v>
                </c:pt>
                <c:pt idx="1">
                  <c:v>Utility</c:v>
                </c:pt>
                <c:pt idx="2">
                  <c:v>Financial</c:v>
                </c:pt>
              </c:strCache>
            </c:strRef>
          </c:cat>
          <c:val>
            <c:numRef>
              <c:f>Sheet1!$B$4:$D$4</c:f>
              <c:numCache>
                <c:formatCode>0%</c:formatCode>
                <c:ptCount val="3"/>
                <c:pt idx="0">
                  <c:v>1.6899999999999998E-2</c:v>
                </c:pt>
                <c:pt idx="1">
                  <c:v>1.2999999999999999E-3</c:v>
                </c:pt>
                <c:pt idx="2">
                  <c:v>1.4200000000000001E-2</c:v>
                </c:pt>
              </c:numCache>
            </c:numRef>
          </c:val>
          <c:extLst>
            <c:ext xmlns:c16="http://schemas.microsoft.com/office/drawing/2014/chart" uri="{C3380CC4-5D6E-409C-BE32-E72D297353CC}">
              <c16:uniqueId val="{00000005-099C-4042-9DBC-A8E6112D8D0A}"/>
            </c:ext>
          </c:extLst>
        </c:ser>
        <c:ser>
          <c:idx val="5"/>
          <c:order val="3"/>
          <c:tx>
            <c:strRef>
              <c:f>Sheet1!$A$5</c:f>
              <c:strCache>
                <c:ptCount val="1"/>
                <c:pt idx="0">
                  <c:v>Benchmark</c:v>
                </c:pt>
              </c:strCache>
            </c:strRef>
          </c:tx>
          <c:spPr>
            <a:solidFill>
              <a:schemeClr val="accent5">
                <a:tint val="50000"/>
              </a:schemeClr>
            </a:solidFill>
            <a:ln w="6350" cap="flat" cmpd="sng" algn="ctr">
              <a:solidFill>
                <a:schemeClr val="accent5">
                  <a:shade val="50000"/>
                </a:schemeClr>
              </a:solidFill>
              <a:prstDash val="solid"/>
              <a:round/>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c:v>
                </c:pt>
                <c:pt idx="1">
                  <c:v>Utility</c:v>
                </c:pt>
                <c:pt idx="2">
                  <c:v>Financial</c:v>
                </c:pt>
              </c:strCache>
            </c:strRef>
          </c:cat>
          <c:val>
            <c:numRef>
              <c:f>Sheet1!$B$5:$D$5</c:f>
              <c:numCache>
                <c:formatCode>0%</c:formatCode>
                <c:ptCount val="3"/>
                <c:pt idx="0">
                  <c:v>0</c:v>
                </c:pt>
                <c:pt idx="1">
                  <c:v>0</c:v>
                </c:pt>
                <c:pt idx="2">
                  <c:v>0</c:v>
                </c:pt>
              </c:numCache>
            </c:numRef>
          </c:val>
          <c:extLst>
            <c:ext xmlns:c16="http://schemas.microsoft.com/office/drawing/2014/chart" uri="{C3380CC4-5D6E-409C-BE32-E72D297353CC}">
              <c16:uniqueId val="{00000006-099C-4042-9DBC-A8E6112D8D0A}"/>
            </c:ext>
          </c:extLst>
        </c:ser>
        <c:dLbls>
          <c:showLegendKey val="0"/>
          <c:showVal val="1"/>
          <c:showCatName val="0"/>
          <c:showSerName val="0"/>
          <c:showPercent val="0"/>
          <c:showBubbleSize val="0"/>
        </c:dLbls>
        <c:gapWidth val="150"/>
        <c:axId val="236016000"/>
        <c:axId val="236017536"/>
        <c:extLst/>
      </c:barChart>
      <c:catAx>
        <c:axId val="236016000"/>
        <c:scaling>
          <c:orientation val="minMax"/>
        </c:scaling>
        <c:delete val="0"/>
        <c:axPos val="b"/>
        <c:numFmt formatCode="General" sourceLinked="1"/>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1"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36017536"/>
        <c:crosses val="autoZero"/>
        <c:auto val="1"/>
        <c:lblAlgn val="ctr"/>
        <c:lblOffset val="100"/>
        <c:tickLblSkip val="1"/>
        <c:tickMarkSkip val="1"/>
        <c:noMultiLvlLbl val="0"/>
      </c:catAx>
      <c:valAx>
        <c:axId val="236017536"/>
        <c:scaling>
          <c:orientation val="minMax"/>
          <c:max val="0.25"/>
        </c:scaling>
        <c:delete val="0"/>
        <c:axPos val="l"/>
        <c:majorGridlines>
          <c:spPr>
            <a:ln w="6350" cap="flat" cmpd="sng" algn="ctr">
              <a:solidFill>
                <a:schemeClr val="dk1">
                  <a:tint val="75000"/>
                </a:schemeClr>
              </a:solidFill>
              <a:prstDash val="solid"/>
              <a:round/>
            </a:ln>
            <a:effectLst/>
          </c:spPr>
        </c:majorGridlines>
        <c:numFmt formatCode="0%" sourceLinked="0"/>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36016000"/>
        <c:crosses val="autoZero"/>
        <c:crossBetween val="between"/>
      </c:valAx>
      <c:spPr>
        <a:solidFill>
          <a:schemeClr val="accent5">
            <a:tint val="20000"/>
          </a:schemeClr>
        </a:solidFill>
        <a:ln>
          <a:noFill/>
        </a:ln>
        <a:effectLst/>
      </c:spPr>
    </c:plotArea>
    <c:legend>
      <c:legendPos val="r"/>
      <c:layout>
        <c:manualLayout>
          <c:xMode val="edge"/>
          <c:yMode val="edge"/>
          <c:x val="0.62373920829541751"/>
          <c:y val="0.16416389009405946"/>
          <c:w val="0.30186858743328826"/>
          <c:h val="0.2518310211223597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legend>
    <c:plotVisOnly val="1"/>
    <c:dispBlanksAs val="gap"/>
    <c:showDLblsOverMax val="0"/>
  </c:chart>
  <c:spPr>
    <a:solidFill>
      <a:schemeClr val="lt1"/>
    </a:solidFill>
    <a:ln w="6350" cap="flat" cmpd="sng" algn="ctr">
      <a:noFill/>
      <a:prstDash val="solid"/>
      <a:round/>
    </a:ln>
    <a:effectLst/>
  </c:spPr>
  <c:txPr>
    <a:bodyPr/>
    <a:lstStyle/>
    <a:p>
      <a:pPr>
        <a:defRPr sz="900" baseline="0">
          <a:latin typeface="Calibri" panose="020F0502020204030204" pitchFamily="34" charset="0"/>
          <a:cs typeface="Times New Roman"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479168"/>
        <c:axId val="169493248"/>
      </c:barChart>
      <c:catAx>
        <c:axId val="169479168"/>
        <c:scaling>
          <c:orientation val="minMax"/>
        </c:scaling>
        <c:delete val="0"/>
        <c:axPos val="b"/>
        <c:numFmt formatCode="[$-409]mmm\-yy;@" sourceLinked="0"/>
        <c:majorTickMark val="out"/>
        <c:minorTickMark val="none"/>
        <c:tickLblPos val="nextTo"/>
        <c:crossAx val="169493248"/>
        <c:crosses val="autoZero"/>
        <c:auto val="1"/>
        <c:lblAlgn val="ctr"/>
        <c:lblOffset val="100"/>
        <c:noMultiLvlLbl val="0"/>
      </c:catAx>
      <c:valAx>
        <c:axId val="169493248"/>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479168"/>
        <c:crosses val="autoZero"/>
        <c:crossBetween val="between"/>
      </c:valAx>
    </c:plotArea>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r>
              <a:rPr lang="en-US" sz="1800" dirty="0"/>
              <a:t>Quality</a:t>
            </a:r>
          </a:p>
        </c:rich>
      </c:tx>
      <c:layout>
        <c:manualLayout>
          <c:xMode val="edge"/>
          <c:yMode val="edge"/>
          <c:x val="0.48327893009513129"/>
          <c:y val="6.7378573341847145E-2"/>
        </c:manualLayout>
      </c:layout>
      <c:overlay val="0"/>
      <c:spPr>
        <a:noFill/>
        <a:ln>
          <a:noFill/>
        </a:ln>
        <a:effectLst/>
      </c:spPr>
      <c:txPr>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endParaRPr lang="en-US"/>
        </a:p>
      </c:txPr>
    </c:title>
    <c:autoTitleDeleted val="0"/>
    <c:plotArea>
      <c:layout>
        <c:manualLayout>
          <c:layoutTarget val="inner"/>
          <c:xMode val="edge"/>
          <c:yMode val="edge"/>
          <c:x val="9.0481388690050124E-2"/>
          <c:y val="9.7200787401573119E-2"/>
          <c:w val="0.8870742132004471"/>
          <c:h val="0.6943129921259843"/>
        </c:manualLayout>
      </c:layout>
      <c:barChart>
        <c:barDir val="col"/>
        <c:grouping val="clustered"/>
        <c:varyColors val="0"/>
        <c:ser>
          <c:idx val="1"/>
          <c:order val="0"/>
          <c:tx>
            <c:strRef>
              <c:f>Sheet1!$A$2</c:f>
              <c:strCache>
                <c:ptCount val="1"/>
                <c:pt idx="0">
                  <c:v>9/30/2023</c:v>
                </c:pt>
              </c:strCache>
            </c:strRef>
          </c:tx>
          <c:spPr>
            <a:solidFill>
              <a:schemeClr val="accent5">
                <a:shade val="70000"/>
              </a:schemeClr>
            </a:solidFill>
            <a:ln w="6350" cap="flat" cmpd="sng" algn="ctr">
              <a:solidFill>
                <a:schemeClr val="accent5">
                  <a:shade val="50000"/>
                </a:schemeClr>
              </a:solidFill>
              <a:prstDash val="solid"/>
              <a:round/>
            </a:ln>
            <a:effectLst/>
          </c:spPr>
          <c:invertIfNegative val="0"/>
          <c:dLbls>
            <c:dLbl>
              <c:idx val="0"/>
              <c:layout>
                <c:manualLayout>
                  <c:x val="-1.7045454545454544E-2"/>
                  <c:y val="6.48162729658794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F7-472E-BD0D-98BB8181F2FE}"/>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Aaa/Govt</c:v>
                </c:pt>
                <c:pt idx="1">
                  <c:v>Aa</c:v>
                </c:pt>
                <c:pt idx="2">
                  <c:v>A</c:v>
                </c:pt>
                <c:pt idx="3">
                  <c:v>BBB</c:v>
                </c:pt>
              </c:strCache>
            </c:strRef>
          </c:cat>
          <c:val>
            <c:numRef>
              <c:f>Sheet1!$B$2:$E$2</c:f>
              <c:numCache>
                <c:formatCode>0%</c:formatCode>
                <c:ptCount val="4"/>
                <c:pt idx="0">
                  <c:v>0.83740000000000003</c:v>
                </c:pt>
                <c:pt idx="1">
                  <c:v>1.83E-2</c:v>
                </c:pt>
                <c:pt idx="2">
                  <c:v>0.12189999999999999</c:v>
                </c:pt>
                <c:pt idx="3">
                  <c:v>2.24E-2</c:v>
                </c:pt>
              </c:numCache>
            </c:numRef>
          </c:val>
          <c:extLst>
            <c:ext xmlns:c16="http://schemas.microsoft.com/office/drawing/2014/chart" uri="{C3380CC4-5D6E-409C-BE32-E72D297353CC}">
              <c16:uniqueId val="{00000002-5EF7-472E-BD0D-98BB8181F2FE}"/>
            </c:ext>
          </c:extLst>
        </c:ser>
        <c:ser>
          <c:idx val="3"/>
          <c:order val="1"/>
          <c:tx>
            <c:strRef>
              <c:f>Sheet1!$A$3</c:f>
              <c:strCache>
                <c:ptCount val="1"/>
                <c:pt idx="0">
                  <c:v>3/31/2024</c:v>
                </c:pt>
              </c:strCache>
            </c:strRef>
          </c:tx>
          <c:spPr>
            <a:solidFill>
              <a:schemeClr val="accent5">
                <a:tint val="90000"/>
              </a:schemeClr>
            </a:solidFill>
            <a:ln w="6350" cap="flat" cmpd="sng" algn="ctr">
              <a:solidFill>
                <a:schemeClr val="accent5">
                  <a:shade val="50000"/>
                </a:schemeClr>
              </a:solidFill>
              <a:prstDash val="solid"/>
              <a:round/>
            </a:ln>
            <a:effectLst/>
          </c:spPr>
          <c:invertIfNegative val="0"/>
          <c:dLbls>
            <c:dLbl>
              <c:idx val="0"/>
              <c:layout>
                <c:manualLayout>
                  <c:x val="-6.9031853972798913E-3"/>
                  <c:y val="1.5189632545931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EF7-472E-BD0D-98BB8181F2FE}"/>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Aaa/Govt</c:v>
                </c:pt>
                <c:pt idx="1">
                  <c:v>Aa</c:v>
                </c:pt>
                <c:pt idx="2">
                  <c:v>A</c:v>
                </c:pt>
                <c:pt idx="3">
                  <c:v>BBB</c:v>
                </c:pt>
              </c:strCache>
            </c:strRef>
          </c:cat>
          <c:val>
            <c:numRef>
              <c:f>Sheet1!$B$3:$E$3</c:f>
              <c:numCache>
                <c:formatCode>0%</c:formatCode>
                <c:ptCount val="4"/>
                <c:pt idx="0">
                  <c:v>0.82369999999999999</c:v>
                </c:pt>
                <c:pt idx="1">
                  <c:v>1.8800000000000001E-2</c:v>
                </c:pt>
                <c:pt idx="2">
                  <c:v>0.1298</c:v>
                </c:pt>
                <c:pt idx="3">
                  <c:v>2.7699999999999999E-2</c:v>
                </c:pt>
              </c:numCache>
            </c:numRef>
          </c:val>
          <c:extLst>
            <c:ext xmlns:c16="http://schemas.microsoft.com/office/drawing/2014/chart" uri="{C3380CC4-5D6E-409C-BE32-E72D297353CC}">
              <c16:uniqueId val="{00000005-5EF7-472E-BD0D-98BB8181F2FE}"/>
            </c:ext>
          </c:extLst>
        </c:ser>
        <c:ser>
          <c:idx val="4"/>
          <c:order val="2"/>
          <c:tx>
            <c:strRef>
              <c:f>Sheet1!$A$4</c:f>
              <c:strCache>
                <c:ptCount val="1"/>
                <c:pt idx="0">
                  <c:v>9/30/2024</c:v>
                </c:pt>
              </c:strCache>
            </c:strRef>
          </c:tx>
          <c:spPr>
            <a:solidFill>
              <a:schemeClr val="accent5">
                <a:tint val="70000"/>
              </a:schemeClr>
            </a:solidFill>
            <a:ln w="6350" cap="flat" cmpd="sng" algn="ctr">
              <a:solidFill>
                <a:schemeClr val="accent5">
                  <a:shade val="50000"/>
                </a:schemeClr>
              </a:solidFill>
              <a:prstDash val="solid"/>
              <a:round/>
            </a:ln>
            <a:effectLst/>
          </c:spPr>
          <c:invertIfNegative val="0"/>
          <c:dLbls>
            <c:dLbl>
              <c:idx val="0"/>
              <c:layout>
                <c:manualLayout>
                  <c:x val="-3.7878787878787962E-3"/>
                  <c:y val="1.22506561679789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EF7-472E-BD0D-98BB8181F2FE}"/>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Aaa/Govt</c:v>
                </c:pt>
                <c:pt idx="1">
                  <c:v>Aa</c:v>
                </c:pt>
                <c:pt idx="2">
                  <c:v>A</c:v>
                </c:pt>
                <c:pt idx="3">
                  <c:v>BBB</c:v>
                </c:pt>
              </c:strCache>
            </c:strRef>
          </c:cat>
          <c:val>
            <c:numRef>
              <c:f>Sheet1!$B$4:$E$4</c:f>
              <c:numCache>
                <c:formatCode>0%</c:formatCode>
                <c:ptCount val="4"/>
                <c:pt idx="0">
                  <c:v>0.83320000000000005</c:v>
                </c:pt>
                <c:pt idx="1">
                  <c:v>1.8800000000000001E-2</c:v>
                </c:pt>
                <c:pt idx="2">
                  <c:v>0.1241</c:v>
                </c:pt>
                <c:pt idx="3">
                  <c:v>2.3900000000000001E-2</c:v>
                </c:pt>
              </c:numCache>
            </c:numRef>
          </c:val>
          <c:extLst>
            <c:ext xmlns:c16="http://schemas.microsoft.com/office/drawing/2014/chart" uri="{C3380CC4-5D6E-409C-BE32-E72D297353CC}">
              <c16:uniqueId val="{00000008-5EF7-472E-BD0D-98BB8181F2FE}"/>
            </c:ext>
          </c:extLst>
        </c:ser>
        <c:ser>
          <c:idx val="5"/>
          <c:order val="3"/>
          <c:tx>
            <c:strRef>
              <c:f>Sheet1!$A$5</c:f>
              <c:strCache>
                <c:ptCount val="1"/>
                <c:pt idx="0">
                  <c:v>Benchmark</c:v>
                </c:pt>
              </c:strCache>
            </c:strRef>
          </c:tx>
          <c:spPr>
            <a:solidFill>
              <a:schemeClr val="accent5">
                <a:tint val="50000"/>
              </a:schemeClr>
            </a:solidFill>
            <a:ln w="6350" cap="flat" cmpd="sng" algn="ctr">
              <a:solidFill>
                <a:schemeClr val="accent5">
                  <a:shade val="50000"/>
                </a:schemeClr>
              </a:solidFill>
              <a:prstDash val="solid"/>
              <a:round/>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Aaa/Govt</c:v>
                </c:pt>
                <c:pt idx="1">
                  <c:v>Aa</c:v>
                </c:pt>
                <c:pt idx="2">
                  <c:v>A</c:v>
                </c:pt>
                <c:pt idx="3">
                  <c:v>BBB</c:v>
                </c:pt>
              </c:strCache>
            </c:strRef>
          </c:cat>
          <c:val>
            <c:numRef>
              <c:f>Sheet1!$B$5:$E$5</c:f>
              <c:numCache>
                <c:formatCode>0%</c:formatCode>
                <c:ptCount val="4"/>
                <c:pt idx="0">
                  <c:v>0.80289999999999995</c:v>
                </c:pt>
                <c:pt idx="1">
                  <c:v>4.7E-2</c:v>
                </c:pt>
                <c:pt idx="2">
                  <c:v>0.13450000000000001</c:v>
                </c:pt>
                <c:pt idx="3">
                  <c:v>8.0000000000000002E-3</c:v>
                </c:pt>
              </c:numCache>
            </c:numRef>
          </c:val>
          <c:extLst>
            <c:ext xmlns:c16="http://schemas.microsoft.com/office/drawing/2014/chart" uri="{C3380CC4-5D6E-409C-BE32-E72D297353CC}">
              <c16:uniqueId val="{0000000A-5EF7-472E-BD0D-98BB8181F2FE}"/>
            </c:ext>
          </c:extLst>
        </c:ser>
        <c:dLbls>
          <c:showLegendKey val="0"/>
          <c:showVal val="1"/>
          <c:showCatName val="0"/>
          <c:showSerName val="0"/>
          <c:showPercent val="0"/>
          <c:showBubbleSize val="0"/>
        </c:dLbls>
        <c:gapWidth val="150"/>
        <c:axId val="243201536"/>
        <c:axId val="243203072"/>
      </c:barChart>
      <c:catAx>
        <c:axId val="243201536"/>
        <c:scaling>
          <c:orientation val="minMax"/>
        </c:scaling>
        <c:delete val="0"/>
        <c:axPos val="b"/>
        <c:numFmt formatCode="General" sourceLinked="1"/>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1"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43203072"/>
        <c:crosses val="autoZero"/>
        <c:auto val="1"/>
        <c:lblAlgn val="ctr"/>
        <c:lblOffset val="100"/>
        <c:tickLblSkip val="1"/>
        <c:tickMarkSkip val="1"/>
        <c:noMultiLvlLbl val="0"/>
      </c:catAx>
      <c:valAx>
        <c:axId val="243203072"/>
        <c:scaling>
          <c:orientation val="minMax"/>
          <c:max val="1"/>
        </c:scaling>
        <c:delete val="0"/>
        <c:axPos val="l"/>
        <c:majorGridlines>
          <c:spPr>
            <a:ln w="6350" cap="flat" cmpd="sng" algn="ctr">
              <a:solidFill>
                <a:schemeClr val="dk1">
                  <a:tint val="75000"/>
                </a:schemeClr>
              </a:solidFill>
              <a:prstDash val="solid"/>
              <a:round/>
            </a:ln>
            <a:effectLst/>
          </c:spPr>
        </c:majorGridlines>
        <c:numFmt formatCode="0%" sourceLinked="0"/>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43201536"/>
        <c:crosses val="autoZero"/>
        <c:crossBetween val="between"/>
      </c:valAx>
      <c:spPr>
        <a:solidFill>
          <a:schemeClr val="accent5">
            <a:tint val="20000"/>
          </a:schemeClr>
        </a:solidFill>
        <a:ln>
          <a:noFill/>
        </a:ln>
        <a:effectLst/>
      </c:spPr>
    </c:plotArea>
    <c:legend>
      <c:legendPos val="t"/>
      <c:layout>
        <c:manualLayout>
          <c:xMode val="edge"/>
          <c:yMode val="edge"/>
          <c:x val="0.65601603708658174"/>
          <c:y val="0.20721885548035607"/>
          <c:w val="0.29008129745989525"/>
          <c:h val="9.457306119134857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legend>
    <c:plotVisOnly val="1"/>
    <c:dispBlanksAs val="gap"/>
    <c:showDLblsOverMax val="0"/>
  </c:chart>
  <c:spPr>
    <a:solidFill>
      <a:schemeClr val="lt1"/>
    </a:solidFill>
    <a:ln w="6350" cap="flat" cmpd="sng" algn="ctr">
      <a:noFill/>
      <a:prstDash val="solid"/>
      <a:round/>
    </a:ln>
    <a:effectLst/>
  </c:spPr>
  <c:txPr>
    <a:bodyPr/>
    <a:lstStyle/>
    <a:p>
      <a:pPr>
        <a:defRPr sz="900" baseline="0">
          <a:latin typeface="Calibri" panose="020F0502020204030204" pitchFamily="34" charset="0"/>
          <a:cs typeface="Times New Roman" pitchFamily="18"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r>
              <a:rPr lang="en-US" sz="1800" dirty="0"/>
              <a:t>Duration Distribution</a:t>
            </a:r>
          </a:p>
        </c:rich>
      </c:tx>
      <c:layout>
        <c:manualLayout>
          <c:xMode val="edge"/>
          <c:yMode val="edge"/>
          <c:x val="0.55665294679074206"/>
          <c:y val="2.5429491768074446E-3"/>
        </c:manualLayout>
      </c:layout>
      <c:overlay val="0"/>
      <c:spPr>
        <a:noFill/>
        <a:ln>
          <a:noFill/>
        </a:ln>
        <a:effectLst/>
      </c:spPr>
      <c:txPr>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endParaRPr lang="en-US"/>
        </a:p>
      </c:txPr>
    </c:title>
    <c:autoTitleDeleted val="0"/>
    <c:plotArea>
      <c:layout>
        <c:manualLayout>
          <c:layoutTarget val="inner"/>
          <c:xMode val="edge"/>
          <c:yMode val="edge"/>
          <c:x val="7.9117752326413923E-2"/>
          <c:y val="0.12361309949892627"/>
          <c:w val="0.88707421320044688"/>
          <c:h val="0.68685419729890085"/>
        </c:manualLayout>
      </c:layout>
      <c:barChart>
        <c:barDir val="col"/>
        <c:grouping val="clustered"/>
        <c:varyColors val="0"/>
        <c:ser>
          <c:idx val="1"/>
          <c:order val="0"/>
          <c:tx>
            <c:strRef>
              <c:f>Sheet1!$A$2</c:f>
              <c:strCache>
                <c:ptCount val="1"/>
                <c:pt idx="0">
                  <c:v>9/30/2023</c:v>
                </c:pt>
              </c:strCache>
            </c:strRef>
          </c:tx>
          <c:spPr>
            <a:solidFill>
              <a:schemeClr val="accent5">
                <a:shade val="70000"/>
              </a:schemeClr>
            </a:solidFill>
            <a:ln w="6350" cap="flat" cmpd="sng" algn="ctr">
              <a:solidFill>
                <a:schemeClr val="accent5">
                  <a:shade val="50000"/>
                </a:schemeClr>
              </a:solidFill>
              <a:prstDash val="solid"/>
              <a:round/>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&lt; 1 year</c:v>
                </c:pt>
                <c:pt idx="1">
                  <c:v>1-3 years</c:v>
                </c:pt>
                <c:pt idx="2">
                  <c:v>3-5 years</c:v>
                </c:pt>
                <c:pt idx="3">
                  <c:v>&gt; 5 years</c:v>
                </c:pt>
              </c:strCache>
            </c:strRef>
          </c:cat>
          <c:val>
            <c:numRef>
              <c:f>Sheet1!$B$2:$E$2</c:f>
              <c:numCache>
                <c:formatCode>0%</c:formatCode>
                <c:ptCount val="4"/>
                <c:pt idx="0">
                  <c:v>0.251</c:v>
                </c:pt>
                <c:pt idx="1">
                  <c:v>0.622</c:v>
                </c:pt>
                <c:pt idx="2">
                  <c:v>0.127</c:v>
                </c:pt>
                <c:pt idx="3">
                  <c:v>0</c:v>
                </c:pt>
              </c:numCache>
            </c:numRef>
          </c:val>
          <c:extLst>
            <c:ext xmlns:c16="http://schemas.microsoft.com/office/drawing/2014/chart" uri="{C3380CC4-5D6E-409C-BE32-E72D297353CC}">
              <c16:uniqueId val="{00000000-DAF8-42D8-B531-7955F8F4CA5A}"/>
            </c:ext>
          </c:extLst>
        </c:ser>
        <c:ser>
          <c:idx val="3"/>
          <c:order val="1"/>
          <c:tx>
            <c:strRef>
              <c:f>Sheet1!$A$3</c:f>
              <c:strCache>
                <c:ptCount val="1"/>
                <c:pt idx="0">
                  <c:v>3/31/2024</c:v>
                </c:pt>
              </c:strCache>
            </c:strRef>
          </c:tx>
          <c:spPr>
            <a:solidFill>
              <a:schemeClr val="accent5">
                <a:tint val="90000"/>
              </a:schemeClr>
            </a:solidFill>
            <a:ln w="6350" cap="flat" cmpd="sng" algn="ctr">
              <a:solidFill>
                <a:schemeClr val="accent5">
                  <a:shade val="50000"/>
                </a:schemeClr>
              </a:solidFill>
              <a:prstDash val="solid"/>
              <a:round/>
            </a:ln>
            <a:effectLst/>
          </c:spPr>
          <c:invertIfNegative val="0"/>
          <c:dLbls>
            <c:dLbl>
              <c:idx val="0"/>
              <c:layout>
                <c:manualLayout>
                  <c:x val="-1.2213672154617041E-3"/>
                  <c:y val="1.21605821999526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F8-42D8-B531-7955F8F4CA5A}"/>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&lt; 1 year</c:v>
                </c:pt>
                <c:pt idx="1">
                  <c:v>1-3 years</c:v>
                </c:pt>
                <c:pt idx="2">
                  <c:v>3-5 years</c:v>
                </c:pt>
                <c:pt idx="3">
                  <c:v>&gt; 5 years</c:v>
                </c:pt>
              </c:strCache>
            </c:strRef>
          </c:cat>
          <c:val>
            <c:numRef>
              <c:f>Sheet1!$B$3:$E$3</c:f>
              <c:numCache>
                <c:formatCode>0%</c:formatCode>
                <c:ptCount val="4"/>
                <c:pt idx="0">
                  <c:v>0.18290000000000001</c:v>
                </c:pt>
                <c:pt idx="1">
                  <c:v>0.77900000000000003</c:v>
                </c:pt>
                <c:pt idx="2">
                  <c:v>3.7999999999999999E-2</c:v>
                </c:pt>
                <c:pt idx="3">
                  <c:v>1E-4</c:v>
                </c:pt>
              </c:numCache>
            </c:numRef>
          </c:val>
          <c:extLst>
            <c:ext xmlns:c16="http://schemas.microsoft.com/office/drawing/2014/chart" uri="{C3380CC4-5D6E-409C-BE32-E72D297353CC}">
              <c16:uniqueId val="{00000002-DAF8-42D8-B531-7955F8F4CA5A}"/>
            </c:ext>
          </c:extLst>
        </c:ser>
        <c:ser>
          <c:idx val="4"/>
          <c:order val="2"/>
          <c:tx>
            <c:strRef>
              <c:f>Sheet1!$A$4</c:f>
              <c:strCache>
                <c:ptCount val="1"/>
                <c:pt idx="0">
                  <c:v>9/30/2024</c:v>
                </c:pt>
              </c:strCache>
            </c:strRef>
          </c:tx>
          <c:spPr>
            <a:solidFill>
              <a:schemeClr val="accent5">
                <a:tint val="70000"/>
              </a:schemeClr>
            </a:solidFill>
            <a:ln w="6350" cap="flat" cmpd="sng" algn="ctr">
              <a:solidFill>
                <a:schemeClr val="accent5">
                  <a:shade val="50000"/>
                </a:schemeClr>
              </a:solidFill>
              <a:prstDash val="solid"/>
              <a:round/>
            </a:ln>
            <a:effectLst/>
          </c:spPr>
          <c:invertIfNegative val="0"/>
          <c:dLbls>
            <c:dLbl>
              <c:idx val="0"/>
              <c:layout>
                <c:manualLayout>
                  <c:x val="5.6818181818183398E-3"/>
                  <c:y val="-1.29461942257217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F8-42D8-B531-7955F8F4CA5A}"/>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&lt; 1 year</c:v>
                </c:pt>
                <c:pt idx="1">
                  <c:v>1-3 years</c:v>
                </c:pt>
                <c:pt idx="2">
                  <c:v>3-5 years</c:v>
                </c:pt>
                <c:pt idx="3">
                  <c:v>&gt; 5 years</c:v>
                </c:pt>
              </c:strCache>
            </c:strRef>
          </c:cat>
          <c:val>
            <c:numRef>
              <c:f>Sheet1!$B$4:$E$4</c:f>
              <c:numCache>
                <c:formatCode>0%</c:formatCode>
                <c:ptCount val="4"/>
                <c:pt idx="0">
                  <c:v>0.124</c:v>
                </c:pt>
                <c:pt idx="1">
                  <c:v>0.79100000000000004</c:v>
                </c:pt>
                <c:pt idx="2">
                  <c:v>8.2000000000000003E-2</c:v>
                </c:pt>
                <c:pt idx="3">
                  <c:v>3.0000000000000001E-3</c:v>
                </c:pt>
              </c:numCache>
            </c:numRef>
          </c:val>
          <c:extLst>
            <c:ext xmlns:c16="http://schemas.microsoft.com/office/drawing/2014/chart" uri="{C3380CC4-5D6E-409C-BE32-E72D297353CC}">
              <c16:uniqueId val="{00000004-DAF8-42D8-B531-7955F8F4CA5A}"/>
            </c:ext>
          </c:extLst>
        </c:ser>
        <c:ser>
          <c:idx val="5"/>
          <c:order val="3"/>
          <c:tx>
            <c:strRef>
              <c:f>Sheet1!$A$5</c:f>
              <c:strCache>
                <c:ptCount val="1"/>
                <c:pt idx="0">
                  <c:v>Benchmark</c:v>
                </c:pt>
              </c:strCache>
            </c:strRef>
          </c:tx>
          <c:spPr>
            <a:solidFill>
              <a:schemeClr val="accent5">
                <a:tint val="50000"/>
              </a:schemeClr>
            </a:solidFill>
            <a:ln w="6350" cap="flat" cmpd="sng" algn="ctr">
              <a:solidFill>
                <a:schemeClr val="accent5">
                  <a:shade val="50000"/>
                </a:schemeClr>
              </a:solidFill>
              <a:prstDash val="solid"/>
              <a:round/>
            </a:ln>
            <a:effectLst/>
          </c:spPr>
          <c:invertIfNegative val="0"/>
          <c:dLbls>
            <c:dLbl>
              <c:idx val="0"/>
              <c:layout>
                <c:manualLayout>
                  <c:x val="0"/>
                  <c:y val="7.57575757575759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AF8-42D8-B531-7955F8F4CA5A}"/>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&lt; 1 year</c:v>
                </c:pt>
                <c:pt idx="1">
                  <c:v>1-3 years</c:v>
                </c:pt>
                <c:pt idx="2">
                  <c:v>3-5 years</c:v>
                </c:pt>
                <c:pt idx="3">
                  <c:v>&gt; 5 years</c:v>
                </c:pt>
              </c:strCache>
            </c:strRef>
          </c:cat>
          <c:val>
            <c:numRef>
              <c:f>Sheet1!$B$5:$E$5</c:f>
              <c:numCache>
                <c:formatCode>0%</c:formatCode>
                <c:ptCount val="4"/>
                <c:pt idx="0">
                  <c:v>3.5000000000000003E-2</c:v>
                </c:pt>
                <c:pt idx="1">
                  <c:v>0.96479999999999999</c:v>
                </c:pt>
                <c:pt idx="2">
                  <c:v>0</c:v>
                </c:pt>
                <c:pt idx="3">
                  <c:v>2.0000000000000001E-4</c:v>
                </c:pt>
              </c:numCache>
            </c:numRef>
          </c:val>
          <c:extLst>
            <c:ext xmlns:c16="http://schemas.microsoft.com/office/drawing/2014/chart" uri="{C3380CC4-5D6E-409C-BE32-E72D297353CC}">
              <c16:uniqueId val="{00000006-DAF8-42D8-B531-7955F8F4CA5A}"/>
            </c:ext>
          </c:extLst>
        </c:ser>
        <c:dLbls>
          <c:showLegendKey val="0"/>
          <c:showVal val="1"/>
          <c:showCatName val="0"/>
          <c:showSerName val="0"/>
          <c:showPercent val="0"/>
          <c:showBubbleSize val="0"/>
        </c:dLbls>
        <c:gapWidth val="150"/>
        <c:axId val="243371008"/>
        <c:axId val="243393280"/>
      </c:barChart>
      <c:catAx>
        <c:axId val="243371008"/>
        <c:scaling>
          <c:orientation val="minMax"/>
        </c:scaling>
        <c:delete val="0"/>
        <c:axPos val="b"/>
        <c:numFmt formatCode="General" sourceLinked="1"/>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1"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43393280"/>
        <c:crosses val="autoZero"/>
        <c:auto val="1"/>
        <c:lblAlgn val="ctr"/>
        <c:lblOffset val="100"/>
        <c:tickLblSkip val="1"/>
        <c:tickMarkSkip val="1"/>
        <c:noMultiLvlLbl val="0"/>
      </c:catAx>
      <c:valAx>
        <c:axId val="243393280"/>
        <c:scaling>
          <c:orientation val="minMax"/>
          <c:max val="1"/>
        </c:scaling>
        <c:delete val="0"/>
        <c:axPos val="l"/>
        <c:majorGridlines>
          <c:spPr>
            <a:ln w="6350" cap="flat" cmpd="sng" algn="ctr">
              <a:solidFill>
                <a:schemeClr val="dk1">
                  <a:tint val="75000"/>
                </a:schemeClr>
              </a:solidFill>
              <a:prstDash val="solid"/>
              <a:round/>
            </a:ln>
            <a:effectLst/>
          </c:spPr>
        </c:majorGridlines>
        <c:numFmt formatCode="0%" sourceLinked="0"/>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43371008"/>
        <c:crosses val="autoZero"/>
        <c:crossBetween val="between"/>
        <c:majorUnit val="0.2"/>
      </c:valAx>
      <c:spPr>
        <a:solidFill>
          <a:schemeClr val="accent5">
            <a:tint val="20000"/>
          </a:schemeClr>
        </a:solidFill>
        <a:ln>
          <a:noFill/>
        </a:ln>
        <a:effectLst/>
      </c:spPr>
    </c:plotArea>
    <c:legend>
      <c:legendPos val="t"/>
      <c:layout>
        <c:manualLayout>
          <c:xMode val="edge"/>
          <c:yMode val="edge"/>
          <c:x val="0.54334198282032931"/>
          <c:y val="0.26901515151515154"/>
          <c:w val="0.42467967072298624"/>
          <c:h val="0.1201920782629467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legend>
    <c:plotVisOnly val="1"/>
    <c:dispBlanksAs val="gap"/>
    <c:showDLblsOverMax val="0"/>
  </c:chart>
  <c:spPr>
    <a:solidFill>
      <a:schemeClr val="lt1"/>
    </a:solidFill>
    <a:ln w="6350" cap="flat" cmpd="sng" algn="ctr">
      <a:noFill/>
      <a:prstDash val="solid"/>
      <a:round/>
    </a:ln>
    <a:effectLst/>
  </c:spPr>
  <c:txPr>
    <a:bodyPr/>
    <a:lstStyle/>
    <a:p>
      <a:pPr>
        <a:defRPr sz="900" baseline="0">
          <a:latin typeface="Calibri" panose="020F0502020204030204" pitchFamily="34" charset="0"/>
          <a:cs typeface="Times New Roman" pitchFamily="18"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rtl="0">
              <a:defRPr sz="1080" b="1" i="0" u="none" strike="noStrike" kern="1200" baseline="0">
                <a:solidFill>
                  <a:schemeClr val="dk1"/>
                </a:solidFill>
                <a:latin typeface="Times New Roman" pitchFamily="18" charset="0"/>
                <a:ea typeface="+mn-ea"/>
                <a:cs typeface="Times New Roman" pitchFamily="18" charset="0"/>
              </a:defRPr>
            </a:pPr>
            <a:r>
              <a:rPr lang="en-US" sz="2000" b="1" i="0" u="none" strike="noStrike" kern="1200" baseline="0" dirty="0">
                <a:solidFill>
                  <a:srgbClr val="000000"/>
                </a:solidFill>
                <a:latin typeface="+mj-lt"/>
                <a:ea typeface="+mn-ea"/>
                <a:cs typeface="Times New Roman" pitchFamily="18" charset="0"/>
              </a:rPr>
              <a:t>Sector</a:t>
            </a:r>
          </a:p>
        </c:rich>
      </c:tx>
      <c:layout>
        <c:manualLayout>
          <c:xMode val="edge"/>
          <c:yMode val="edge"/>
          <c:x val="0.46212565836147274"/>
          <c:y val="1.281898586206136E-3"/>
        </c:manualLayout>
      </c:layout>
      <c:overlay val="0"/>
      <c:spPr>
        <a:noFill/>
        <a:ln>
          <a:noFill/>
        </a:ln>
        <a:effectLst/>
      </c:spPr>
      <c:txPr>
        <a:bodyPr rot="0" spcFirstLastPara="1" vertOverflow="ellipsis" vert="horz" wrap="square" anchor="ctr" anchorCtr="1"/>
        <a:lstStyle/>
        <a:p>
          <a:pPr algn="ctr" rtl="0">
            <a:defRPr sz="1080" b="1" i="0" u="none" strike="noStrike" kern="1200" baseline="0">
              <a:solidFill>
                <a:schemeClr val="dk1"/>
              </a:solidFill>
              <a:latin typeface="Times New Roman" pitchFamily="18" charset="0"/>
              <a:ea typeface="+mn-ea"/>
              <a:cs typeface="Times New Roman" pitchFamily="18" charset="0"/>
            </a:defRPr>
          </a:pPr>
          <a:endParaRPr lang="en-US"/>
        </a:p>
      </c:txPr>
    </c:title>
    <c:autoTitleDeleted val="0"/>
    <c:plotArea>
      <c:layout>
        <c:manualLayout>
          <c:layoutTarget val="inner"/>
          <c:xMode val="edge"/>
          <c:yMode val="edge"/>
          <c:x val="4.9893433807880035E-2"/>
          <c:y val="0.1309811273590801"/>
          <c:w val="0.93951211685931812"/>
          <c:h val="0.73208540108956954"/>
        </c:manualLayout>
      </c:layout>
      <c:barChart>
        <c:barDir val="col"/>
        <c:grouping val="clustered"/>
        <c:varyColors val="0"/>
        <c:ser>
          <c:idx val="1"/>
          <c:order val="0"/>
          <c:tx>
            <c:strRef>
              <c:f>Sheet1!$A$2</c:f>
              <c:strCache>
                <c:ptCount val="1"/>
                <c:pt idx="0">
                  <c:v>9/30/2023</c:v>
                </c:pt>
              </c:strCache>
            </c:strRef>
          </c:tx>
          <c:spPr>
            <a:solidFill>
              <a:schemeClr val="accent5">
                <a:shade val="70000"/>
              </a:schemeClr>
            </a:solidFill>
            <a:ln w="6350" cap="flat" cmpd="sng" algn="ctr">
              <a:solidFill>
                <a:schemeClr val="accent5">
                  <a:shade val="50000"/>
                </a:schemeClr>
              </a:solidFill>
              <a:prstDash val="solid"/>
              <a:round/>
            </a:ln>
            <a:effectLst/>
          </c:spPr>
          <c:invertIfNegative val="0"/>
          <c:dLbls>
            <c:dLbl>
              <c:idx val="0"/>
              <c:layout>
                <c:manualLayout>
                  <c:x val="-1.4184397163120564E-2"/>
                  <c:y val="1.58730158730158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9A-457C-91C3-A389E220C427}"/>
                </c:ext>
              </c:extLst>
            </c:dLbl>
            <c:dLbl>
              <c:idx val="1"/>
              <c:layout>
                <c:manualLayout>
                  <c:x val="-8.8652482269504247E-3"/>
                  <c:y val="-1.23456790123457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9A-457C-91C3-A389E220C427}"/>
                </c:ext>
              </c:extLst>
            </c:dLbl>
            <c:dLbl>
              <c:idx val="2"/>
              <c:layout>
                <c:manualLayout>
                  <c:x val="-1.2411347517730497E-2"/>
                  <c:y val="1.41094863142107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9A-457C-91C3-A389E220C42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Treasury</c:v>
                </c:pt>
                <c:pt idx="1">
                  <c:v>U.S. Govt. Agn</c:v>
                </c:pt>
                <c:pt idx="2">
                  <c:v>Corporate Bonds</c:v>
                </c:pt>
                <c:pt idx="3">
                  <c:v>Foreign/Supra</c:v>
                </c:pt>
                <c:pt idx="4">
                  <c:v>Muni</c:v>
                </c:pt>
                <c:pt idx="5">
                  <c:v>ABS</c:v>
                </c:pt>
              </c:strCache>
            </c:strRef>
          </c:cat>
          <c:val>
            <c:numRef>
              <c:f>Sheet1!$B$2:$G$2</c:f>
              <c:numCache>
                <c:formatCode>0%</c:formatCode>
                <c:ptCount val="6"/>
                <c:pt idx="0">
                  <c:v>0.71509999999999996</c:v>
                </c:pt>
                <c:pt idx="1">
                  <c:v>0</c:v>
                </c:pt>
                <c:pt idx="2">
                  <c:v>0.16189999999999999</c:v>
                </c:pt>
                <c:pt idx="3">
                  <c:v>4.1000000000000003E-3</c:v>
                </c:pt>
                <c:pt idx="4">
                  <c:v>0</c:v>
                </c:pt>
                <c:pt idx="5">
                  <c:v>0.11890000000000001</c:v>
                </c:pt>
              </c:numCache>
            </c:numRef>
          </c:val>
          <c:extLst>
            <c:ext xmlns:c16="http://schemas.microsoft.com/office/drawing/2014/chart" uri="{C3380CC4-5D6E-409C-BE32-E72D297353CC}">
              <c16:uniqueId val="{00000004-D09A-457C-91C3-A389E220C427}"/>
            </c:ext>
          </c:extLst>
        </c:ser>
        <c:ser>
          <c:idx val="3"/>
          <c:order val="1"/>
          <c:tx>
            <c:strRef>
              <c:f>Sheet1!$A$3</c:f>
              <c:strCache>
                <c:ptCount val="1"/>
                <c:pt idx="0">
                  <c:v>3/31/2024</c:v>
                </c:pt>
              </c:strCache>
            </c:strRef>
          </c:tx>
          <c:spPr>
            <a:solidFill>
              <a:schemeClr val="accent5">
                <a:tint val="90000"/>
              </a:schemeClr>
            </a:solidFill>
            <a:ln w="6350" cap="flat" cmpd="sng" algn="ctr">
              <a:solidFill>
                <a:schemeClr val="accent5">
                  <a:shade val="50000"/>
                </a:schemeClr>
              </a:solidFill>
              <a:prstDash val="solid"/>
              <a:round/>
            </a:ln>
            <a:effectLst/>
          </c:spPr>
          <c:invertIfNegative val="0"/>
          <c:dLbls>
            <c:dLbl>
              <c:idx val="0"/>
              <c:layout>
                <c:manualLayout>
                  <c:x val="-1.3422125425811388E-3"/>
                  <c:y val="2.15398075240601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09A-457C-91C3-A389E220C427}"/>
                </c:ext>
              </c:extLst>
            </c:dLbl>
            <c:dLbl>
              <c:idx val="1"/>
              <c:layout>
                <c:manualLayout>
                  <c:x val="3.5460992907801452E-3"/>
                  <c:y val="-2.64529433820781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09A-457C-91C3-A389E220C427}"/>
                </c:ext>
              </c:extLst>
            </c:dLbl>
            <c:dLbl>
              <c:idx val="2"/>
              <c:layout>
                <c:manualLayout>
                  <c:x val="-5.3191489361702126E-3"/>
                  <c:y val="1.58723909511311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09A-457C-91C3-A389E220C42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Treasury</c:v>
                </c:pt>
                <c:pt idx="1">
                  <c:v>U.S. Govt. Agn</c:v>
                </c:pt>
                <c:pt idx="2">
                  <c:v>Corporate Bonds</c:v>
                </c:pt>
                <c:pt idx="3">
                  <c:v>Foreign/Supra</c:v>
                </c:pt>
                <c:pt idx="4">
                  <c:v>Muni</c:v>
                </c:pt>
                <c:pt idx="5">
                  <c:v>ABS</c:v>
                </c:pt>
              </c:strCache>
            </c:strRef>
          </c:cat>
          <c:val>
            <c:numRef>
              <c:f>Sheet1!$B$3:$G$3</c:f>
              <c:numCache>
                <c:formatCode>0%</c:formatCode>
                <c:ptCount val="6"/>
                <c:pt idx="0">
                  <c:v>0.70040000000000002</c:v>
                </c:pt>
                <c:pt idx="1">
                  <c:v>0</c:v>
                </c:pt>
                <c:pt idx="2">
                  <c:v>0.1764</c:v>
                </c:pt>
                <c:pt idx="3">
                  <c:v>1.1999999999999999E-3</c:v>
                </c:pt>
                <c:pt idx="4">
                  <c:v>0</c:v>
                </c:pt>
                <c:pt idx="5">
                  <c:v>0.12</c:v>
                </c:pt>
              </c:numCache>
            </c:numRef>
          </c:val>
          <c:extLst>
            <c:ext xmlns:c16="http://schemas.microsoft.com/office/drawing/2014/chart" uri="{C3380CC4-5D6E-409C-BE32-E72D297353CC}">
              <c16:uniqueId val="{00000009-D09A-457C-91C3-A389E220C427}"/>
            </c:ext>
          </c:extLst>
        </c:ser>
        <c:ser>
          <c:idx val="4"/>
          <c:order val="2"/>
          <c:tx>
            <c:strRef>
              <c:f>Sheet1!$A$4</c:f>
              <c:strCache>
                <c:ptCount val="1"/>
                <c:pt idx="0">
                  <c:v>9/30/2024</c:v>
                </c:pt>
              </c:strCache>
            </c:strRef>
          </c:tx>
          <c:spPr>
            <a:solidFill>
              <a:schemeClr val="accent5">
                <a:tint val="70000"/>
              </a:schemeClr>
            </a:solidFill>
            <a:ln w="6350" cap="flat" cmpd="sng" algn="ctr">
              <a:solidFill>
                <a:schemeClr val="accent5">
                  <a:shade val="50000"/>
                </a:schemeClr>
              </a:solidFill>
              <a:prstDash val="solid"/>
              <a:round/>
            </a:ln>
            <a:effectLst/>
          </c:spPr>
          <c:invertIfNegative val="0"/>
          <c:dLbls>
            <c:dLbl>
              <c:idx val="0"/>
              <c:layout>
                <c:manualLayout>
                  <c:x val="3.5460992907801452E-3"/>
                  <c:y val="9.781277340332445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09A-457C-91C3-A389E220C427}"/>
                </c:ext>
              </c:extLst>
            </c:dLbl>
            <c:dLbl>
              <c:idx val="1"/>
              <c:layout>
                <c:manualLayout>
                  <c:x val="8.8652482269504247E-3"/>
                  <c:y val="-1.23456790123457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09A-457C-91C3-A389E220C427}"/>
                </c:ext>
              </c:extLst>
            </c:dLbl>
            <c:dLbl>
              <c:idx val="2"/>
              <c:layout>
                <c:manualLayout>
                  <c:x val="7.0921985815602913E-3"/>
                  <c:y val="2.20459942507186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09A-457C-91C3-A389E220C42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Treasury</c:v>
                </c:pt>
                <c:pt idx="1">
                  <c:v>U.S. Govt. Agn</c:v>
                </c:pt>
                <c:pt idx="2">
                  <c:v>Corporate Bonds</c:v>
                </c:pt>
                <c:pt idx="3">
                  <c:v>Foreign/Supra</c:v>
                </c:pt>
                <c:pt idx="4">
                  <c:v>Muni</c:v>
                </c:pt>
                <c:pt idx="5">
                  <c:v>ABS</c:v>
                </c:pt>
              </c:strCache>
            </c:strRef>
          </c:cat>
          <c:val>
            <c:numRef>
              <c:f>Sheet1!$B$4:$G$4</c:f>
              <c:numCache>
                <c:formatCode>0%</c:formatCode>
                <c:ptCount val="6"/>
                <c:pt idx="0">
                  <c:v>0.71419999999999995</c:v>
                </c:pt>
                <c:pt idx="1">
                  <c:v>0</c:v>
                </c:pt>
                <c:pt idx="2">
                  <c:v>0.16669999999999999</c:v>
                </c:pt>
                <c:pt idx="3">
                  <c:v>0</c:v>
                </c:pt>
                <c:pt idx="4">
                  <c:v>0</c:v>
                </c:pt>
                <c:pt idx="5">
                  <c:v>0.11899999999999999</c:v>
                </c:pt>
              </c:numCache>
            </c:numRef>
          </c:val>
          <c:extLst>
            <c:ext xmlns:c16="http://schemas.microsoft.com/office/drawing/2014/chart" uri="{C3380CC4-5D6E-409C-BE32-E72D297353CC}">
              <c16:uniqueId val="{0000000E-D09A-457C-91C3-A389E220C427}"/>
            </c:ext>
          </c:extLst>
        </c:ser>
        <c:ser>
          <c:idx val="5"/>
          <c:order val="3"/>
          <c:tx>
            <c:strRef>
              <c:f>Sheet1!$A$5</c:f>
              <c:strCache>
                <c:ptCount val="1"/>
                <c:pt idx="0">
                  <c:v>Benchmark</c:v>
                </c:pt>
              </c:strCache>
            </c:strRef>
          </c:tx>
          <c:spPr>
            <a:solidFill>
              <a:schemeClr val="accent5">
                <a:tint val="50000"/>
              </a:schemeClr>
            </a:solidFill>
            <a:ln w="6350" cap="flat" cmpd="sng" algn="ctr">
              <a:solidFill>
                <a:schemeClr val="accent5">
                  <a:shade val="50000"/>
                </a:schemeClr>
              </a:solidFill>
              <a:prstDash val="solid"/>
              <a:round/>
            </a:ln>
            <a:effectLst/>
          </c:spPr>
          <c:invertIfNegative val="0"/>
          <c:dLbls>
            <c:dLbl>
              <c:idx val="0"/>
              <c:layout>
                <c:manualLayout>
                  <c:x val="8.8652482269504247E-3"/>
                  <c:y val="3.08642669666292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09A-457C-91C3-A389E220C427}"/>
                </c:ext>
              </c:extLst>
            </c:dLbl>
            <c:dLbl>
              <c:idx val="1"/>
              <c:layout>
                <c:manualLayout>
                  <c:x val="1.4184397163120564E-2"/>
                  <c:y val="2.46913580246914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09A-457C-91C3-A389E220C427}"/>
                </c:ext>
              </c:extLst>
            </c:dLbl>
            <c:dLbl>
              <c:idx val="2"/>
              <c:layout>
                <c:manualLayout>
                  <c:x val="8.8652482269504247E-3"/>
                  <c:y val="7.93650793650794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09A-457C-91C3-A389E220C427}"/>
                </c:ext>
              </c:extLst>
            </c:dLbl>
            <c:dLbl>
              <c:idx val="3"/>
              <c:layout>
                <c:manualLayout>
                  <c:x val="5.3191489361702126E-3"/>
                  <c:y val="2.3809523809523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09A-457C-91C3-A389E220C42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Treasury</c:v>
                </c:pt>
                <c:pt idx="1">
                  <c:v>U.S. Govt. Agn</c:v>
                </c:pt>
                <c:pt idx="2">
                  <c:v>Corporate Bonds</c:v>
                </c:pt>
                <c:pt idx="3">
                  <c:v>Foreign/Supra</c:v>
                </c:pt>
                <c:pt idx="4">
                  <c:v>Muni</c:v>
                </c:pt>
                <c:pt idx="5">
                  <c:v>ABS</c:v>
                </c:pt>
              </c:strCache>
            </c:strRef>
          </c:cat>
          <c:val>
            <c:numRef>
              <c:f>Sheet1!$B$5:$G$5</c:f>
              <c:numCache>
                <c:formatCode>0%</c:formatCode>
                <c:ptCount val="6"/>
                <c:pt idx="0">
                  <c:v>0.75070000000000003</c:v>
                </c:pt>
                <c:pt idx="1">
                  <c:v>7.8799999999999995E-2</c:v>
                </c:pt>
                <c:pt idx="2">
                  <c:v>0.17050000000000001</c:v>
                </c:pt>
                <c:pt idx="3">
                  <c:v>0</c:v>
                </c:pt>
                <c:pt idx="4">
                  <c:v>0</c:v>
                </c:pt>
                <c:pt idx="5">
                  <c:v>0</c:v>
                </c:pt>
              </c:numCache>
            </c:numRef>
          </c:val>
          <c:extLst>
            <c:ext xmlns:c16="http://schemas.microsoft.com/office/drawing/2014/chart" uri="{C3380CC4-5D6E-409C-BE32-E72D297353CC}">
              <c16:uniqueId val="{00000014-D09A-457C-91C3-A389E220C427}"/>
            </c:ext>
          </c:extLst>
        </c:ser>
        <c:dLbls>
          <c:showLegendKey val="0"/>
          <c:showVal val="1"/>
          <c:showCatName val="0"/>
          <c:showSerName val="0"/>
          <c:showPercent val="0"/>
          <c:showBubbleSize val="0"/>
        </c:dLbls>
        <c:gapWidth val="150"/>
        <c:axId val="243296512"/>
        <c:axId val="243326976"/>
      </c:barChart>
      <c:catAx>
        <c:axId val="243296512"/>
        <c:scaling>
          <c:orientation val="minMax"/>
        </c:scaling>
        <c:delete val="0"/>
        <c:axPos val="b"/>
        <c:numFmt formatCode="General" sourceLinked="1"/>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1" i="0" u="none" strike="noStrike" kern="1200" baseline="0">
                <a:solidFill>
                  <a:schemeClr val="dk1"/>
                </a:solidFill>
                <a:latin typeface="Times New Roman" pitchFamily="18" charset="0"/>
                <a:ea typeface="+mn-ea"/>
                <a:cs typeface="Times New Roman" pitchFamily="18" charset="0"/>
              </a:defRPr>
            </a:pPr>
            <a:endParaRPr lang="en-US"/>
          </a:p>
        </c:txPr>
        <c:crossAx val="243326976"/>
        <c:crosses val="autoZero"/>
        <c:auto val="1"/>
        <c:lblAlgn val="ctr"/>
        <c:lblOffset val="100"/>
        <c:tickLblSkip val="1"/>
        <c:tickMarkSkip val="1"/>
        <c:noMultiLvlLbl val="0"/>
      </c:catAx>
      <c:valAx>
        <c:axId val="243326976"/>
        <c:scaling>
          <c:orientation val="minMax"/>
          <c:max val="1"/>
        </c:scaling>
        <c:delete val="0"/>
        <c:axPos val="l"/>
        <c:majorGridlines>
          <c:spPr>
            <a:ln w="6350" cap="flat" cmpd="sng" algn="ctr">
              <a:solidFill>
                <a:schemeClr val="dk1">
                  <a:tint val="75000"/>
                </a:schemeClr>
              </a:solidFill>
              <a:prstDash val="solid"/>
              <a:round/>
            </a:ln>
            <a:effectLst/>
          </c:spPr>
        </c:majorGridlines>
        <c:numFmt formatCode="0%" sourceLinked="0"/>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crossAx val="243296512"/>
        <c:crosses val="autoZero"/>
        <c:crossBetween val="between"/>
      </c:valAx>
      <c:spPr>
        <a:solidFill>
          <a:schemeClr val="accent5">
            <a:tint val="20000"/>
          </a:schemeClr>
        </a:solidFill>
        <a:ln>
          <a:noFill/>
        </a:ln>
        <a:effectLst/>
      </c:spPr>
    </c:plotArea>
    <c:legend>
      <c:legendPos val="r"/>
      <c:layout>
        <c:manualLayout>
          <c:xMode val="edge"/>
          <c:yMode val="edge"/>
          <c:x val="0.63393352335256092"/>
          <c:y val="8.1326451840578767E-2"/>
          <c:w val="0.31003336617306793"/>
          <c:h val="0.243481329539689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legend>
    <c:plotVisOnly val="1"/>
    <c:dispBlanksAs val="gap"/>
    <c:showDLblsOverMax val="0"/>
  </c:chart>
  <c:spPr>
    <a:solidFill>
      <a:schemeClr val="lt1"/>
    </a:solidFill>
    <a:ln w="6350" cap="flat" cmpd="sng" algn="ctr">
      <a:noFill/>
      <a:prstDash val="solid"/>
      <a:round/>
    </a:ln>
    <a:effectLst/>
  </c:spPr>
  <c:txPr>
    <a:bodyPr/>
    <a:lstStyle/>
    <a:p>
      <a:pPr>
        <a:defRPr sz="900">
          <a:latin typeface="Times New Roman" pitchFamily="18" charset="0"/>
          <a:cs typeface="Times New Roman" pitchFamily="18"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rtl="0">
              <a:defRPr sz="1080" b="1" i="0" u="none" strike="noStrike" kern="1200" baseline="0">
                <a:solidFill>
                  <a:schemeClr val="dk1"/>
                </a:solidFill>
                <a:latin typeface="Times New Roman" pitchFamily="18" charset="0"/>
                <a:ea typeface="+mn-ea"/>
                <a:cs typeface="Times New Roman" pitchFamily="18" charset="0"/>
              </a:defRPr>
            </a:pPr>
            <a:r>
              <a:rPr lang="en-US" sz="2000" b="1" i="0" u="none" strike="noStrike" kern="1200" baseline="0" dirty="0">
                <a:solidFill>
                  <a:srgbClr val="000000"/>
                </a:solidFill>
                <a:latin typeface="Times New Roman" pitchFamily="18" charset="0"/>
                <a:ea typeface="+mn-ea"/>
                <a:cs typeface="Times New Roman" pitchFamily="18" charset="0"/>
              </a:rPr>
              <a:t> </a:t>
            </a:r>
            <a:r>
              <a:rPr lang="en-US" sz="2000" b="1" i="0" u="none" strike="noStrike" kern="1200" baseline="0" dirty="0">
                <a:solidFill>
                  <a:srgbClr val="000000"/>
                </a:solidFill>
                <a:latin typeface="+mj-lt"/>
                <a:ea typeface="+mn-ea"/>
                <a:cs typeface="Times New Roman" pitchFamily="18" charset="0"/>
              </a:rPr>
              <a:t>Industry</a:t>
            </a:r>
          </a:p>
        </c:rich>
      </c:tx>
      <c:layout>
        <c:manualLayout>
          <c:xMode val="edge"/>
          <c:yMode val="edge"/>
          <c:x val="0.44838260546944525"/>
          <c:y val="4.5640204065400911E-2"/>
        </c:manualLayout>
      </c:layout>
      <c:overlay val="0"/>
      <c:spPr>
        <a:noFill/>
        <a:ln>
          <a:noFill/>
        </a:ln>
        <a:effectLst/>
      </c:spPr>
      <c:txPr>
        <a:bodyPr rot="0" spcFirstLastPara="1" vertOverflow="ellipsis" vert="horz" wrap="square" anchor="ctr" anchorCtr="1"/>
        <a:lstStyle/>
        <a:p>
          <a:pPr algn="ctr" rtl="0">
            <a:defRPr sz="1080" b="1" i="0" u="none" strike="noStrike" kern="1200" baseline="0">
              <a:solidFill>
                <a:schemeClr val="dk1"/>
              </a:solidFill>
              <a:latin typeface="Times New Roman" pitchFamily="18" charset="0"/>
              <a:ea typeface="+mn-ea"/>
              <a:cs typeface="Times New Roman" pitchFamily="18" charset="0"/>
            </a:defRPr>
          </a:pPr>
          <a:endParaRPr lang="en-US"/>
        </a:p>
      </c:txPr>
    </c:title>
    <c:autoTitleDeleted val="0"/>
    <c:plotArea>
      <c:layout>
        <c:manualLayout>
          <c:layoutTarget val="inner"/>
          <c:xMode val="edge"/>
          <c:yMode val="edge"/>
          <c:x val="8.1011691720353135E-2"/>
          <c:y val="5.1586614173228934E-2"/>
          <c:w val="0.88707421320044755"/>
          <c:h val="0.68685419729890085"/>
        </c:manualLayout>
      </c:layout>
      <c:barChart>
        <c:barDir val="col"/>
        <c:grouping val="clustered"/>
        <c:varyColors val="0"/>
        <c:ser>
          <c:idx val="1"/>
          <c:order val="0"/>
          <c:tx>
            <c:strRef>
              <c:f>Sheet1!$A$2</c:f>
              <c:strCache>
                <c:ptCount val="1"/>
                <c:pt idx="0">
                  <c:v>9/30/2024</c:v>
                </c:pt>
              </c:strCache>
            </c:strRef>
          </c:tx>
          <c:spPr>
            <a:solidFill>
              <a:schemeClr val="accent5">
                <a:shade val="70000"/>
              </a:schemeClr>
            </a:solidFill>
            <a:ln w="6350" cap="flat" cmpd="sng" algn="ctr">
              <a:solidFill>
                <a:schemeClr val="accent5">
                  <a:shade val="50000"/>
                </a:schemeClr>
              </a:solidFill>
              <a:prstDash val="solid"/>
              <a:round/>
            </a:ln>
            <a:effectLst/>
          </c:spPr>
          <c:invertIfNegative val="0"/>
          <c:dLbls>
            <c:dLbl>
              <c:idx val="0"/>
              <c:layout>
                <c:manualLayout>
                  <c:x val="-3.7880279169649959E-3"/>
                  <c:y val="-8.70367454068241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9C-4042-9DBC-A8E6112D8D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c:v>
                </c:pt>
                <c:pt idx="1">
                  <c:v>Utility</c:v>
                </c:pt>
                <c:pt idx="2">
                  <c:v>Financial</c:v>
                </c:pt>
              </c:strCache>
            </c:strRef>
          </c:cat>
          <c:val>
            <c:numRef>
              <c:f>Sheet1!$B$2:$D$2</c:f>
              <c:numCache>
                <c:formatCode>0%</c:formatCode>
                <c:ptCount val="3"/>
                <c:pt idx="0">
                  <c:v>5.62E-2</c:v>
                </c:pt>
                <c:pt idx="1">
                  <c:v>6.9999999999999999E-4</c:v>
                </c:pt>
                <c:pt idx="2">
                  <c:v>0.1051</c:v>
                </c:pt>
              </c:numCache>
            </c:numRef>
          </c:val>
          <c:extLst>
            <c:ext xmlns:c16="http://schemas.microsoft.com/office/drawing/2014/chart" uri="{C3380CC4-5D6E-409C-BE32-E72D297353CC}">
              <c16:uniqueId val="{00000001-099C-4042-9DBC-A8E6112D8D0A}"/>
            </c:ext>
          </c:extLst>
        </c:ser>
        <c:ser>
          <c:idx val="3"/>
          <c:order val="1"/>
          <c:tx>
            <c:strRef>
              <c:f>Sheet1!$A$3</c:f>
              <c:strCache>
                <c:ptCount val="1"/>
                <c:pt idx="0">
                  <c:v>3/31/2024</c:v>
                </c:pt>
              </c:strCache>
            </c:strRef>
          </c:tx>
          <c:spPr>
            <a:solidFill>
              <a:schemeClr val="accent5">
                <a:tint val="90000"/>
              </a:schemeClr>
            </a:solidFill>
            <a:ln w="6350" cap="flat" cmpd="sng" algn="ctr">
              <a:solidFill>
                <a:schemeClr val="accent5">
                  <a:shade val="50000"/>
                </a:schemeClr>
              </a:solidFill>
              <a:prstDash val="solid"/>
              <a:round/>
            </a:ln>
            <a:effectLst/>
          </c:spPr>
          <c:invertIfNegative val="0"/>
          <c:dLbls>
            <c:dLbl>
              <c:idx val="0"/>
              <c:layout>
                <c:manualLayout>
                  <c:x val="-8.7971247912192792E-3"/>
                  <c:y val="-8.48090551181102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99C-4042-9DBC-A8E6112D8D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c:v>
                </c:pt>
                <c:pt idx="1">
                  <c:v>Utility</c:v>
                </c:pt>
                <c:pt idx="2">
                  <c:v>Financial</c:v>
                </c:pt>
              </c:strCache>
            </c:strRef>
          </c:cat>
          <c:val>
            <c:numRef>
              <c:f>Sheet1!$B$3:$D$3</c:f>
              <c:numCache>
                <c:formatCode>0%</c:formatCode>
                <c:ptCount val="3"/>
                <c:pt idx="0">
                  <c:v>6.4299999999999996E-2</c:v>
                </c:pt>
                <c:pt idx="1">
                  <c:v>3.3999999999999998E-3</c:v>
                </c:pt>
                <c:pt idx="2">
                  <c:v>0.1087</c:v>
                </c:pt>
              </c:numCache>
            </c:numRef>
          </c:val>
          <c:extLst>
            <c:ext xmlns:c16="http://schemas.microsoft.com/office/drawing/2014/chart" uri="{C3380CC4-5D6E-409C-BE32-E72D297353CC}">
              <c16:uniqueId val="{00000003-099C-4042-9DBC-A8E6112D8D0A}"/>
            </c:ext>
          </c:extLst>
        </c:ser>
        <c:ser>
          <c:idx val="4"/>
          <c:order val="2"/>
          <c:tx>
            <c:strRef>
              <c:f>Sheet1!$A$4</c:f>
              <c:strCache>
                <c:ptCount val="1"/>
                <c:pt idx="0">
                  <c:v>9/30/2024</c:v>
                </c:pt>
              </c:strCache>
            </c:strRef>
          </c:tx>
          <c:spPr>
            <a:solidFill>
              <a:schemeClr val="accent5">
                <a:tint val="70000"/>
              </a:schemeClr>
            </a:solidFill>
            <a:ln w="6350" cap="flat" cmpd="sng" algn="ctr">
              <a:solidFill>
                <a:schemeClr val="accent5">
                  <a:shade val="50000"/>
                </a:schemeClr>
              </a:solidFill>
              <a:prstDash val="solid"/>
              <a:round/>
            </a:ln>
            <a:effectLst/>
          </c:spPr>
          <c:invertIfNegative val="0"/>
          <c:dLbls>
            <c:dLbl>
              <c:idx val="0"/>
              <c:layout>
                <c:manualLayout>
                  <c:x val="-5.681818181818254E-3"/>
                  <c:y val="-8.18858267716545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9C-4042-9DBC-A8E6112D8D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c:v>
                </c:pt>
                <c:pt idx="1">
                  <c:v>Utility</c:v>
                </c:pt>
                <c:pt idx="2">
                  <c:v>Financial</c:v>
                </c:pt>
              </c:strCache>
            </c:strRef>
          </c:cat>
          <c:val>
            <c:numRef>
              <c:f>Sheet1!$B$4:$D$4</c:f>
              <c:numCache>
                <c:formatCode>0%</c:formatCode>
                <c:ptCount val="3"/>
                <c:pt idx="0">
                  <c:v>6.2600000000000003E-2</c:v>
                </c:pt>
                <c:pt idx="1">
                  <c:v>4.5999999999999999E-3</c:v>
                </c:pt>
                <c:pt idx="2">
                  <c:v>9.9599999999999994E-2</c:v>
                </c:pt>
              </c:numCache>
            </c:numRef>
          </c:val>
          <c:extLst>
            <c:ext xmlns:c16="http://schemas.microsoft.com/office/drawing/2014/chart" uri="{C3380CC4-5D6E-409C-BE32-E72D297353CC}">
              <c16:uniqueId val="{00000005-099C-4042-9DBC-A8E6112D8D0A}"/>
            </c:ext>
          </c:extLst>
        </c:ser>
        <c:ser>
          <c:idx val="5"/>
          <c:order val="3"/>
          <c:tx>
            <c:strRef>
              <c:f>Sheet1!$A$5</c:f>
              <c:strCache>
                <c:ptCount val="1"/>
                <c:pt idx="0">
                  <c:v>Benchmark</c:v>
                </c:pt>
              </c:strCache>
            </c:strRef>
          </c:tx>
          <c:spPr>
            <a:solidFill>
              <a:schemeClr val="accent5">
                <a:tint val="50000"/>
              </a:schemeClr>
            </a:solidFill>
            <a:ln w="6350" cap="flat" cmpd="sng" algn="ctr">
              <a:solidFill>
                <a:schemeClr val="accent5">
                  <a:shade val="50000"/>
                </a:schemeClr>
              </a:solidFill>
              <a:prstDash val="solid"/>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c:v>
                </c:pt>
                <c:pt idx="1">
                  <c:v>Utility</c:v>
                </c:pt>
                <c:pt idx="2">
                  <c:v>Financial</c:v>
                </c:pt>
              </c:strCache>
            </c:strRef>
          </c:cat>
          <c:val>
            <c:numRef>
              <c:f>Sheet1!$B$5:$D$5</c:f>
              <c:numCache>
                <c:formatCode>0%</c:formatCode>
                <c:ptCount val="3"/>
                <c:pt idx="0">
                  <c:v>5.91E-2</c:v>
                </c:pt>
                <c:pt idx="1">
                  <c:v>6.0000000000000001E-3</c:v>
                </c:pt>
                <c:pt idx="2">
                  <c:v>0.10539999999999999</c:v>
                </c:pt>
              </c:numCache>
            </c:numRef>
          </c:val>
          <c:extLst>
            <c:ext xmlns:c16="http://schemas.microsoft.com/office/drawing/2014/chart" uri="{C3380CC4-5D6E-409C-BE32-E72D297353CC}">
              <c16:uniqueId val="{00000006-099C-4042-9DBC-A8E6112D8D0A}"/>
            </c:ext>
          </c:extLst>
        </c:ser>
        <c:dLbls>
          <c:showLegendKey val="0"/>
          <c:showVal val="1"/>
          <c:showCatName val="0"/>
          <c:showSerName val="0"/>
          <c:showPercent val="0"/>
          <c:showBubbleSize val="0"/>
        </c:dLbls>
        <c:gapWidth val="150"/>
        <c:axId val="236016000"/>
        <c:axId val="236017536"/>
      </c:barChart>
      <c:catAx>
        <c:axId val="236016000"/>
        <c:scaling>
          <c:orientation val="minMax"/>
        </c:scaling>
        <c:delete val="0"/>
        <c:axPos val="b"/>
        <c:numFmt formatCode="General" sourceLinked="1"/>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1" i="0" u="none" strike="noStrike" kern="1200" baseline="0">
                <a:solidFill>
                  <a:schemeClr val="dk1"/>
                </a:solidFill>
                <a:latin typeface="Times New Roman" pitchFamily="18" charset="0"/>
                <a:ea typeface="+mn-ea"/>
                <a:cs typeface="Times New Roman" pitchFamily="18" charset="0"/>
              </a:defRPr>
            </a:pPr>
            <a:endParaRPr lang="en-US"/>
          </a:p>
        </c:txPr>
        <c:crossAx val="236017536"/>
        <c:crosses val="autoZero"/>
        <c:auto val="1"/>
        <c:lblAlgn val="ctr"/>
        <c:lblOffset val="100"/>
        <c:tickLblSkip val="1"/>
        <c:tickMarkSkip val="1"/>
        <c:noMultiLvlLbl val="0"/>
      </c:catAx>
      <c:valAx>
        <c:axId val="236017536"/>
        <c:scaling>
          <c:orientation val="minMax"/>
          <c:max val="0.25"/>
        </c:scaling>
        <c:delete val="0"/>
        <c:axPos val="l"/>
        <c:majorGridlines>
          <c:spPr>
            <a:ln w="6350" cap="flat" cmpd="sng" algn="ctr">
              <a:solidFill>
                <a:schemeClr val="dk1">
                  <a:tint val="75000"/>
                </a:schemeClr>
              </a:solidFill>
              <a:prstDash val="solid"/>
              <a:round/>
            </a:ln>
            <a:effectLst/>
          </c:spPr>
        </c:majorGridlines>
        <c:numFmt formatCode="0%" sourceLinked="0"/>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crossAx val="236016000"/>
        <c:crosses val="autoZero"/>
        <c:crossBetween val="between"/>
      </c:valAx>
      <c:spPr>
        <a:solidFill>
          <a:schemeClr val="accent5">
            <a:tint val="20000"/>
          </a:schemeClr>
        </a:solidFill>
        <a:ln>
          <a:noFill/>
        </a:ln>
        <a:effectLst/>
      </c:spPr>
    </c:plotArea>
    <c:legend>
      <c:legendPos val="t"/>
      <c:layout>
        <c:manualLayout>
          <c:xMode val="edge"/>
          <c:yMode val="edge"/>
          <c:x val="0.65012346236090113"/>
          <c:y val="0.10051970776380224"/>
          <c:w val="0.28555367541807991"/>
          <c:h val="9.15749167717671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legend>
    <c:plotVisOnly val="1"/>
    <c:dispBlanksAs val="gap"/>
    <c:showDLblsOverMax val="0"/>
  </c:chart>
  <c:spPr>
    <a:solidFill>
      <a:schemeClr val="lt1"/>
    </a:solidFill>
    <a:ln w="6350" cap="flat" cmpd="sng" algn="ctr">
      <a:noFill/>
      <a:prstDash val="solid"/>
      <a:round/>
    </a:ln>
    <a:effectLst/>
  </c:spPr>
  <c:txPr>
    <a:bodyPr/>
    <a:lstStyle/>
    <a:p>
      <a:pPr>
        <a:defRPr sz="900">
          <a:latin typeface="Times New Roman" pitchFamily="18" charset="0"/>
          <a:cs typeface="Times New Roman" pitchFamily="18"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494522423827458E-2"/>
          <c:y val="2.8069500362228481E-2"/>
          <c:w val="0.95080499448438516"/>
          <c:h val="0.79645324877376755"/>
        </c:manualLayout>
      </c:layout>
      <c:barChart>
        <c:barDir val="col"/>
        <c:grouping val="stacked"/>
        <c:varyColors val="0"/>
        <c:ser>
          <c:idx val="0"/>
          <c:order val="0"/>
          <c:tx>
            <c:strRef>
              <c:f>Sheet1!$B$1</c:f>
              <c:strCache>
                <c:ptCount val="1"/>
                <c:pt idx="0">
                  <c:v>Corporate</c:v>
                </c:pt>
              </c:strCache>
            </c:strRef>
          </c:tx>
          <c:spPr>
            <a:solidFill>
              <a:schemeClr val="accent1"/>
            </a:solidFill>
            <a:ln>
              <a:noFill/>
            </a:ln>
            <a:effectLst/>
          </c:spPr>
          <c:invertIfNegative val="0"/>
          <c:cat>
            <c:strRef>
              <c:f>Sheet1!$A$2:$A$4</c:f>
              <c:strCache>
                <c:ptCount val="3"/>
                <c:pt idx="0">
                  <c:v>Sterling</c:v>
                </c:pt>
                <c:pt idx="1">
                  <c:v>Wellington</c:v>
                </c:pt>
                <c:pt idx="2">
                  <c:v>MetWest</c:v>
                </c:pt>
              </c:strCache>
            </c:strRef>
          </c:cat>
          <c:val>
            <c:numRef>
              <c:f>Sheet1!$B$2:$B$4</c:f>
              <c:numCache>
                <c:formatCode>General</c:formatCode>
                <c:ptCount val="3"/>
                <c:pt idx="0">
                  <c:v>24.97</c:v>
                </c:pt>
                <c:pt idx="1">
                  <c:v>24.29</c:v>
                </c:pt>
                <c:pt idx="2">
                  <c:v>9.16</c:v>
                </c:pt>
              </c:numCache>
            </c:numRef>
          </c:val>
          <c:extLst>
            <c:ext xmlns:c16="http://schemas.microsoft.com/office/drawing/2014/chart" uri="{C3380CC4-5D6E-409C-BE32-E72D297353CC}">
              <c16:uniqueId val="{00000000-ED24-4100-8F46-3C4BDDEF3926}"/>
            </c:ext>
          </c:extLst>
        </c:ser>
        <c:ser>
          <c:idx val="1"/>
          <c:order val="1"/>
          <c:tx>
            <c:strRef>
              <c:f>Sheet1!$C$1</c:f>
              <c:strCache>
                <c:ptCount val="1"/>
                <c:pt idx="0">
                  <c:v>ABS</c:v>
                </c:pt>
              </c:strCache>
            </c:strRef>
          </c:tx>
          <c:spPr>
            <a:solidFill>
              <a:schemeClr val="accent2"/>
            </a:solidFill>
            <a:ln>
              <a:noFill/>
            </a:ln>
            <a:effectLst/>
          </c:spPr>
          <c:invertIfNegative val="0"/>
          <c:cat>
            <c:strRef>
              <c:f>Sheet1!$A$2:$A$4</c:f>
              <c:strCache>
                <c:ptCount val="3"/>
                <c:pt idx="0">
                  <c:v>Sterling</c:v>
                </c:pt>
                <c:pt idx="1">
                  <c:v>Wellington</c:v>
                </c:pt>
                <c:pt idx="2">
                  <c:v>MetWest</c:v>
                </c:pt>
              </c:strCache>
            </c:strRef>
          </c:cat>
          <c:val>
            <c:numRef>
              <c:f>Sheet1!$C$2:$C$4</c:f>
              <c:numCache>
                <c:formatCode>General</c:formatCode>
                <c:ptCount val="3"/>
                <c:pt idx="0">
                  <c:v>15.14</c:v>
                </c:pt>
                <c:pt idx="1">
                  <c:v>9.35</c:v>
                </c:pt>
                <c:pt idx="2">
                  <c:v>0.33</c:v>
                </c:pt>
              </c:numCache>
            </c:numRef>
          </c:val>
          <c:extLst>
            <c:ext xmlns:c16="http://schemas.microsoft.com/office/drawing/2014/chart" uri="{C3380CC4-5D6E-409C-BE32-E72D297353CC}">
              <c16:uniqueId val="{00000001-ED24-4100-8F46-3C4BDDEF3926}"/>
            </c:ext>
          </c:extLst>
        </c:ser>
        <c:ser>
          <c:idx val="2"/>
          <c:order val="2"/>
          <c:tx>
            <c:strRef>
              <c:f>Sheet1!$D$1</c:f>
              <c:strCache>
                <c:ptCount val="1"/>
                <c:pt idx="0">
                  <c:v>CMBS</c:v>
                </c:pt>
              </c:strCache>
            </c:strRef>
          </c:tx>
          <c:spPr>
            <a:solidFill>
              <a:schemeClr val="accent3"/>
            </a:solidFill>
            <a:ln>
              <a:noFill/>
            </a:ln>
            <a:effectLst/>
          </c:spPr>
          <c:invertIfNegative val="0"/>
          <c:cat>
            <c:strRef>
              <c:f>Sheet1!$A$2:$A$4</c:f>
              <c:strCache>
                <c:ptCount val="3"/>
                <c:pt idx="0">
                  <c:v>Sterling</c:v>
                </c:pt>
                <c:pt idx="1">
                  <c:v>Wellington</c:v>
                </c:pt>
                <c:pt idx="2">
                  <c:v>MetWest</c:v>
                </c:pt>
              </c:strCache>
            </c:strRef>
          </c:cat>
          <c:val>
            <c:numRef>
              <c:f>Sheet1!$D$2:$D$4</c:f>
              <c:numCache>
                <c:formatCode>General</c:formatCode>
                <c:ptCount val="3"/>
                <c:pt idx="0">
                  <c:v>7.91</c:v>
                </c:pt>
                <c:pt idx="1">
                  <c:v>3.5</c:v>
                </c:pt>
                <c:pt idx="2">
                  <c:v>2.42</c:v>
                </c:pt>
              </c:numCache>
            </c:numRef>
          </c:val>
          <c:extLst>
            <c:ext xmlns:c16="http://schemas.microsoft.com/office/drawing/2014/chart" uri="{C3380CC4-5D6E-409C-BE32-E72D297353CC}">
              <c16:uniqueId val="{00000002-ED24-4100-8F46-3C4BDDEF3926}"/>
            </c:ext>
          </c:extLst>
        </c:ser>
        <c:ser>
          <c:idx val="3"/>
          <c:order val="3"/>
          <c:tx>
            <c:strRef>
              <c:f>Sheet1!$E$1</c:f>
              <c:strCache>
                <c:ptCount val="1"/>
                <c:pt idx="0">
                  <c:v>MBS</c:v>
                </c:pt>
              </c:strCache>
            </c:strRef>
          </c:tx>
          <c:spPr>
            <a:solidFill>
              <a:schemeClr val="accent4"/>
            </a:solidFill>
            <a:ln>
              <a:noFill/>
            </a:ln>
            <a:effectLst/>
          </c:spPr>
          <c:invertIfNegative val="0"/>
          <c:cat>
            <c:strRef>
              <c:f>Sheet1!$A$2:$A$4</c:f>
              <c:strCache>
                <c:ptCount val="3"/>
                <c:pt idx="0">
                  <c:v>Sterling</c:v>
                </c:pt>
                <c:pt idx="1">
                  <c:v>Wellington</c:v>
                </c:pt>
                <c:pt idx="2">
                  <c:v>MetWest</c:v>
                </c:pt>
              </c:strCache>
            </c:strRef>
          </c:cat>
          <c:val>
            <c:numRef>
              <c:f>Sheet1!$E$2:$E$4</c:f>
              <c:numCache>
                <c:formatCode>General</c:formatCode>
                <c:ptCount val="3"/>
                <c:pt idx="0">
                  <c:v>41.05</c:v>
                </c:pt>
                <c:pt idx="1">
                  <c:v>34.25</c:v>
                </c:pt>
                <c:pt idx="2">
                  <c:v>39.369999999999997</c:v>
                </c:pt>
              </c:numCache>
            </c:numRef>
          </c:val>
          <c:extLst>
            <c:ext xmlns:c16="http://schemas.microsoft.com/office/drawing/2014/chart" uri="{C3380CC4-5D6E-409C-BE32-E72D297353CC}">
              <c16:uniqueId val="{00000000-3674-4888-AAAB-84499BD0AEB4}"/>
            </c:ext>
          </c:extLst>
        </c:ser>
        <c:ser>
          <c:idx val="4"/>
          <c:order val="4"/>
          <c:tx>
            <c:strRef>
              <c:f>Sheet1!$F$1</c:f>
              <c:strCache>
                <c:ptCount val="1"/>
                <c:pt idx="0">
                  <c:v>Other</c:v>
                </c:pt>
              </c:strCache>
            </c:strRef>
          </c:tx>
          <c:spPr>
            <a:solidFill>
              <a:schemeClr val="accent5"/>
            </a:solidFill>
            <a:ln>
              <a:noFill/>
            </a:ln>
            <a:effectLst/>
          </c:spPr>
          <c:invertIfNegative val="0"/>
          <c:cat>
            <c:strRef>
              <c:f>Sheet1!$A$2:$A$4</c:f>
              <c:strCache>
                <c:ptCount val="3"/>
                <c:pt idx="0">
                  <c:v>Sterling</c:v>
                </c:pt>
                <c:pt idx="1">
                  <c:v>Wellington</c:v>
                </c:pt>
                <c:pt idx="2">
                  <c:v>MetWest</c:v>
                </c:pt>
              </c:strCache>
            </c:strRef>
          </c:cat>
          <c:val>
            <c:numRef>
              <c:f>Sheet1!$F$2:$F$4</c:f>
              <c:numCache>
                <c:formatCode>General</c:formatCode>
                <c:ptCount val="3"/>
                <c:pt idx="0">
                  <c:v>3.64</c:v>
                </c:pt>
                <c:pt idx="1">
                  <c:v>3.11</c:v>
                </c:pt>
                <c:pt idx="2">
                  <c:v>0.71</c:v>
                </c:pt>
              </c:numCache>
            </c:numRef>
          </c:val>
          <c:extLst>
            <c:ext xmlns:c16="http://schemas.microsoft.com/office/drawing/2014/chart" uri="{C3380CC4-5D6E-409C-BE32-E72D297353CC}">
              <c16:uniqueId val="{00000001-3674-4888-AAAB-84499BD0AEB4}"/>
            </c:ext>
          </c:extLst>
        </c:ser>
        <c:dLbls>
          <c:showLegendKey val="0"/>
          <c:showVal val="0"/>
          <c:showCatName val="0"/>
          <c:showSerName val="0"/>
          <c:showPercent val="0"/>
          <c:showBubbleSize val="0"/>
        </c:dLbls>
        <c:gapWidth val="150"/>
        <c:overlap val="100"/>
        <c:axId val="1118520024"/>
        <c:axId val="1118520384"/>
      </c:barChart>
      <c:catAx>
        <c:axId val="1118520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8520384"/>
        <c:crosses val="autoZero"/>
        <c:auto val="1"/>
        <c:lblAlgn val="ctr"/>
        <c:lblOffset val="100"/>
        <c:noMultiLvlLbl val="0"/>
      </c:catAx>
      <c:valAx>
        <c:axId val="1118520384"/>
        <c:scaling>
          <c:orientation val="minMax"/>
          <c:max val="100"/>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8520024"/>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Corporate</c:v>
                </c:pt>
              </c:strCache>
            </c:strRef>
          </c:tx>
          <c:spPr>
            <a:solidFill>
              <a:schemeClr val="accent1"/>
            </a:solidFill>
            <a:ln>
              <a:noFill/>
            </a:ln>
            <a:effectLst/>
          </c:spPr>
          <c:invertIfNegative val="0"/>
          <c:cat>
            <c:strRef>
              <c:f>Sheet1!$A$2:$A$4</c:f>
              <c:strCache>
                <c:ptCount val="3"/>
                <c:pt idx="0">
                  <c:v>Galliard</c:v>
                </c:pt>
                <c:pt idx="1">
                  <c:v>Goldman Sachs</c:v>
                </c:pt>
                <c:pt idx="2">
                  <c:v>Nuveen</c:v>
                </c:pt>
              </c:strCache>
            </c:strRef>
          </c:cat>
          <c:val>
            <c:numRef>
              <c:f>Sheet1!$B$2:$B$4</c:f>
              <c:numCache>
                <c:formatCode>General</c:formatCode>
                <c:ptCount val="3"/>
                <c:pt idx="0">
                  <c:v>31.15</c:v>
                </c:pt>
                <c:pt idx="1">
                  <c:v>31.41</c:v>
                </c:pt>
                <c:pt idx="2">
                  <c:v>25.09</c:v>
                </c:pt>
              </c:numCache>
            </c:numRef>
          </c:val>
          <c:extLst>
            <c:ext xmlns:c16="http://schemas.microsoft.com/office/drawing/2014/chart" uri="{C3380CC4-5D6E-409C-BE32-E72D297353CC}">
              <c16:uniqueId val="{00000000-ED24-4100-8F46-3C4BDDEF3926}"/>
            </c:ext>
          </c:extLst>
        </c:ser>
        <c:ser>
          <c:idx val="1"/>
          <c:order val="1"/>
          <c:tx>
            <c:strRef>
              <c:f>Sheet1!$C$1</c:f>
              <c:strCache>
                <c:ptCount val="1"/>
                <c:pt idx="0">
                  <c:v>ABS</c:v>
                </c:pt>
              </c:strCache>
            </c:strRef>
          </c:tx>
          <c:spPr>
            <a:solidFill>
              <a:schemeClr val="accent2"/>
            </a:solidFill>
            <a:ln>
              <a:noFill/>
            </a:ln>
            <a:effectLst/>
          </c:spPr>
          <c:invertIfNegative val="0"/>
          <c:cat>
            <c:strRef>
              <c:f>Sheet1!$A$2:$A$4</c:f>
              <c:strCache>
                <c:ptCount val="3"/>
                <c:pt idx="0">
                  <c:v>Galliard</c:v>
                </c:pt>
                <c:pt idx="1">
                  <c:v>Goldman Sachs</c:v>
                </c:pt>
                <c:pt idx="2">
                  <c:v>Nuveen</c:v>
                </c:pt>
              </c:strCache>
            </c:strRef>
          </c:cat>
          <c:val>
            <c:numRef>
              <c:f>Sheet1!$C$2:$C$4</c:f>
              <c:numCache>
                <c:formatCode>General</c:formatCode>
                <c:ptCount val="3"/>
                <c:pt idx="0">
                  <c:v>12.56</c:v>
                </c:pt>
                <c:pt idx="1">
                  <c:v>1.17</c:v>
                </c:pt>
                <c:pt idx="2">
                  <c:v>5.59</c:v>
                </c:pt>
              </c:numCache>
            </c:numRef>
          </c:val>
          <c:extLst>
            <c:ext xmlns:c16="http://schemas.microsoft.com/office/drawing/2014/chart" uri="{C3380CC4-5D6E-409C-BE32-E72D297353CC}">
              <c16:uniqueId val="{00000001-ED24-4100-8F46-3C4BDDEF3926}"/>
            </c:ext>
          </c:extLst>
        </c:ser>
        <c:ser>
          <c:idx val="2"/>
          <c:order val="2"/>
          <c:tx>
            <c:strRef>
              <c:f>Sheet1!$D$1</c:f>
              <c:strCache>
                <c:ptCount val="1"/>
                <c:pt idx="0">
                  <c:v>CMBS</c:v>
                </c:pt>
              </c:strCache>
            </c:strRef>
          </c:tx>
          <c:spPr>
            <a:solidFill>
              <a:schemeClr val="accent3"/>
            </a:solidFill>
            <a:ln>
              <a:noFill/>
            </a:ln>
            <a:effectLst/>
          </c:spPr>
          <c:invertIfNegative val="0"/>
          <c:cat>
            <c:strRef>
              <c:f>Sheet1!$A$2:$A$4</c:f>
              <c:strCache>
                <c:ptCount val="3"/>
                <c:pt idx="0">
                  <c:v>Galliard</c:v>
                </c:pt>
                <c:pt idx="1">
                  <c:v>Goldman Sachs</c:v>
                </c:pt>
                <c:pt idx="2">
                  <c:v>Nuveen</c:v>
                </c:pt>
              </c:strCache>
            </c:strRef>
          </c:cat>
          <c:val>
            <c:numRef>
              <c:f>Sheet1!$D$2:$D$4</c:f>
              <c:numCache>
                <c:formatCode>General</c:formatCode>
                <c:ptCount val="3"/>
                <c:pt idx="0">
                  <c:v>5.48</c:v>
                </c:pt>
                <c:pt idx="1">
                  <c:v>8.3699999999999992</c:v>
                </c:pt>
                <c:pt idx="2">
                  <c:v>7.87</c:v>
                </c:pt>
              </c:numCache>
            </c:numRef>
          </c:val>
          <c:extLst>
            <c:ext xmlns:c16="http://schemas.microsoft.com/office/drawing/2014/chart" uri="{C3380CC4-5D6E-409C-BE32-E72D297353CC}">
              <c16:uniqueId val="{00000002-ED24-4100-8F46-3C4BDDEF3926}"/>
            </c:ext>
          </c:extLst>
        </c:ser>
        <c:ser>
          <c:idx val="3"/>
          <c:order val="3"/>
          <c:tx>
            <c:strRef>
              <c:f>Sheet1!$E$1</c:f>
              <c:strCache>
                <c:ptCount val="1"/>
                <c:pt idx="0">
                  <c:v>MBS</c:v>
                </c:pt>
              </c:strCache>
            </c:strRef>
          </c:tx>
          <c:spPr>
            <a:solidFill>
              <a:schemeClr val="accent4"/>
            </a:solidFill>
            <a:ln>
              <a:noFill/>
            </a:ln>
            <a:effectLst/>
          </c:spPr>
          <c:invertIfNegative val="0"/>
          <c:cat>
            <c:strRef>
              <c:f>Sheet1!$A$2:$A$4</c:f>
              <c:strCache>
                <c:ptCount val="3"/>
                <c:pt idx="0">
                  <c:v>Galliard</c:v>
                </c:pt>
                <c:pt idx="1">
                  <c:v>Goldman Sachs</c:v>
                </c:pt>
                <c:pt idx="2">
                  <c:v>Nuveen</c:v>
                </c:pt>
              </c:strCache>
            </c:strRef>
          </c:cat>
          <c:val>
            <c:numRef>
              <c:f>Sheet1!$E$2:$E$4</c:f>
              <c:numCache>
                <c:formatCode>General</c:formatCode>
                <c:ptCount val="3"/>
                <c:pt idx="0">
                  <c:v>30.79</c:v>
                </c:pt>
                <c:pt idx="1">
                  <c:v>29.45</c:v>
                </c:pt>
                <c:pt idx="2">
                  <c:v>26.51</c:v>
                </c:pt>
              </c:numCache>
            </c:numRef>
          </c:val>
          <c:extLst>
            <c:ext xmlns:c16="http://schemas.microsoft.com/office/drawing/2014/chart" uri="{C3380CC4-5D6E-409C-BE32-E72D297353CC}">
              <c16:uniqueId val="{00000000-E43C-4205-A37B-40E2FAD3B3C1}"/>
            </c:ext>
          </c:extLst>
        </c:ser>
        <c:ser>
          <c:idx val="4"/>
          <c:order val="4"/>
          <c:tx>
            <c:strRef>
              <c:f>Sheet1!$F$1</c:f>
              <c:strCache>
                <c:ptCount val="1"/>
                <c:pt idx="0">
                  <c:v>Other</c:v>
                </c:pt>
              </c:strCache>
            </c:strRef>
          </c:tx>
          <c:spPr>
            <a:solidFill>
              <a:schemeClr val="accent5"/>
            </a:solidFill>
            <a:ln>
              <a:noFill/>
            </a:ln>
            <a:effectLst/>
          </c:spPr>
          <c:invertIfNegative val="0"/>
          <c:cat>
            <c:strRef>
              <c:f>Sheet1!$A$2:$A$4</c:f>
              <c:strCache>
                <c:ptCount val="3"/>
                <c:pt idx="0">
                  <c:v>Galliard</c:v>
                </c:pt>
                <c:pt idx="1">
                  <c:v>Goldman Sachs</c:v>
                </c:pt>
                <c:pt idx="2">
                  <c:v>Nuveen</c:v>
                </c:pt>
              </c:strCache>
            </c:strRef>
          </c:cat>
          <c:val>
            <c:numRef>
              <c:f>Sheet1!$F$2:$F$4</c:f>
              <c:numCache>
                <c:formatCode>General</c:formatCode>
                <c:ptCount val="3"/>
                <c:pt idx="0">
                  <c:v>8.9700000000000006</c:v>
                </c:pt>
                <c:pt idx="1">
                  <c:v>1.45</c:v>
                </c:pt>
                <c:pt idx="2">
                  <c:v>1.1599999999999999</c:v>
                </c:pt>
              </c:numCache>
            </c:numRef>
          </c:val>
          <c:extLst>
            <c:ext xmlns:c16="http://schemas.microsoft.com/office/drawing/2014/chart" uri="{C3380CC4-5D6E-409C-BE32-E72D297353CC}">
              <c16:uniqueId val="{00000001-E43C-4205-A37B-40E2FAD3B3C1}"/>
            </c:ext>
          </c:extLst>
        </c:ser>
        <c:dLbls>
          <c:showLegendKey val="0"/>
          <c:showVal val="0"/>
          <c:showCatName val="0"/>
          <c:showSerName val="0"/>
          <c:showPercent val="0"/>
          <c:showBubbleSize val="0"/>
        </c:dLbls>
        <c:gapWidth val="150"/>
        <c:overlap val="100"/>
        <c:axId val="1118520024"/>
        <c:axId val="1118520384"/>
      </c:barChart>
      <c:catAx>
        <c:axId val="1118520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8520384"/>
        <c:crosses val="autoZero"/>
        <c:auto val="1"/>
        <c:lblAlgn val="ctr"/>
        <c:lblOffset val="100"/>
        <c:noMultiLvlLbl val="0"/>
      </c:catAx>
      <c:valAx>
        <c:axId val="1118520384"/>
        <c:scaling>
          <c:orientation val="minMax"/>
          <c:max val="100"/>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8520024"/>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398" b="1" i="0" u="sng" strike="noStrike" kern="1200" cap="small" normalizeH="0" baseline="0">
                <a:solidFill>
                  <a:schemeClr val="tx1"/>
                </a:solidFill>
                <a:latin typeface="Arial"/>
                <a:ea typeface="Arial"/>
                <a:cs typeface="Arial"/>
              </a:defRPr>
            </a:pPr>
            <a:r>
              <a:rPr kumimoji="0" lang="en-US" sz="1200" b="1" i="1" u="sng" strike="noStrike" kern="1200" cap="none" normalizeH="0" baseline="0" dirty="0">
                <a:ln>
                  <a:noFill/>
                </a:ln>
                <a:solidFill>
                  <a:schemeClr val="tx1"/>
                </a:solidFill>
                <a:effectLst/>
                <a:latin typeface="Arial" charset="0"/>
                <a:ea typeface="+mn-ea"/>
                <a:cs typeface="+mn-cs"/>
              </a:rPr>
              <a:t>Intermediate Duration</a:t>
            </a:r>
          </a:p>
        </c:rich>
      </c:tx>
      <c:overlay val="0"/>
      <c:spPr>
        <a:noFill/>
        <a:ln w="25363">
          <a:noFill/>
        </a:ln>
        <a:effectLst/>
      </c:spPr>
      <c:txPr>
        <a:bodyPr rot="0" spcFirstLastPara="1" vertOverflow="ellipsis" vert="horz" wrap="square" anchor="ctr" anchorCtr="1"/>
        <a:lstStyle/>
        <a:p>
          <a:pPr>
            <a:defRPr sz="1398" b="1" i="0" u="sng" strike="noStrike" kern="1200" cap="small" normalizeH="0" baseline="0">
              <a:solidFill>
                <a:schemeClr val="tx1"/>
              </a:solidFill>
              <a:latin typeface="Arial"/>
              <a:ea typeface="Arial"/>
              <a:cs typeface="Arial"/>
            </a:defRPr>
          </a:pPr>
          <a:endParaRPr lang="en-US"/>
        </a:p>
      </c:txPr>
    </c:title>
    <c:autoTitleDeleted val="0"/>
    <c:plotArea>
      <c:layout>
        <c:manualLayout>
          <c:layoutTarget val="inner"/>
          <c:xMode val="edge"/>
          <c:yMode val="edge"/>
          <c:x val="5.3693924727299024E-2"/>
          <c:y val="0.17113910761154855"/>
          <c:w val="0.92948650340725447"/>
          <c:h val="0.5505279965004376"/>
        </c:manualLayout>
      </c:layout>
      <c:barChart>
        <c:barDir val="col"/>
        <c:grouping val="clustered"/>
        <c:varyColors val="0"/>
        <c:ser>
          <c:idx val="3"/>
          <c:order val="0"/>
          <c:tx>
            <c:strRef>
              <c:f>Sheet1!$A$2</c:f>
              <c:strCache>
                <c:ptCount val="1"/>
                <c:pt idx="0">
                  <c:v>9/30/2023</c:v>
                </c:pt>
              </c:strCache>
            </c:strRef>
          </c:tx>
          <c:spPr>
            <a:solidFill>
              <a:schemeClr val="bg2">
                <a:lumMod val="25000"/>
              </a:schemeClr>
            </a:solidFill>
            <a:ln>
              <a:noFill/>
            </a:ln>
            <a:effectLst/>
          </c:spPr>
          <c:invertIfNegative val="0"/>
          <c:dLbls>
            <c:dLbl>
              <c:idx val="0"/>
              <c:layout>
                <c:manualLayout>
                  <c:x val="-1.529051987767591E-3"/>
                  <c:y val="-1.0185067526415994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9A2-42E4-83ED-5E0AC88C543B}"/>
                </c:ext>
              </c:extLst>
            </c:dLbl>
            <c:dLbl>
              <c:idx val="1"/>
              <c:layout>
                <c:manualLayout>
                  <c:x val="1.5290519877675841E-3"/>
                  <c:y val="5.55555555555555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A2-42E4-83ED-5E0AC88C543B}"/>
                </c:ext>
              </c:extLst>
            </c:dLbl>
            <c:dLbl>
              <c:idx val="3"/>
              <c:layout>
                <c:manualLayout>
                  <c:x val="1.5289315899732717E-3"/>
                  <c:y val="5.555118110236220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A2-42E4-83ED-5E0AC88C543B}"/>
                </c:ext>
              </c:extLst>
            </c:dLbl>
            <c:dLbl>
              <c:idx val="4"/>
              <c:layout>
                <c:manualLayout>
                  <c:x val="-3.0581039755352801E-3"/>
                  <c:y val="2.22222222222222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9A2-42E4-83ED-5E0AC88C543B}"/>
                </c:ext>
              </c:extLst>
            </c:dLbl>
            <c:dLbl>
              <c:idx val="5"/>
              <c:layout>
                <c:manualLayout>
                  <c:x val="0"/>
                  <c:y val="1.11111111111111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9A2-42E4-83ED-5E0AC88C543B}"/>
                </c:ext>
              </c:extLst>
            </c:dLbl>
            <c:dLbl>
              <c:idx val="6"/>
              <c:layout>
                <c:manualLayout>
                  <c:x val="3.0581039755351682E-3"/>
                  <c:y val="1.11111111111111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9A2-42E4-83ED-5E0AC88C543B}"/>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Corporate/Muni</c:v>
                </c:pt>
                <c:pt idx="4">
                  <c:v>MBS</c:v>
                </c:pt>
                <c:pt idx="5">
                  <c:v>CMBS/ABS</c:v>
                </c:pt>
                <c:pt idx="6">
                  <c:v>Cash</c:v>
                </c:pt>
              </c:strCache>
            </c:strRef>
          </c:cat>
          <c:val>
            <c:numRef>
              <c:f>Sheet1!$B$2:$H$2</c:f>
              <c:numCache>
                <c:formatCode>0%</c:formatCode>
                <c:ptCount val="7"/>
                <c:pt idx="0">
                  <c:v>0.2041</c:v>
                </c:pt>
                <c:pt idx="1">
                  <c:v>3.8100000000000002E-2</c:v>
                </c:pt>
                <c:pt idx="2">
                  <c:v>0</c:v>
                </c:pt>
                <c:pt idx="3">
                  <c:v>0.2424</c:v>
                </c:pt>
                <c:pt idx="4">
                  <c:v>0.32519999999999999</c:v>
                </c:pt>
                <c:pt idx="5">
                  <c:v>0.1774</c:v>
                </c:pt>
                <c:pt idx="6">
                  <c:v>1.2800000000000001E-2</c:v>
                </c:pt>
              </c:numCache>
            </c:numRef>
          </c:val>
          <c:extLst>
            <c:ext xmlns:c16="http://schemas.microsoft.com/office/drawing/2014/chart" uri="{C3380CC4-5D6E-409C-BE32-E72D297353CC}">
              <c16:uniqueId val="{00000006-99A2-42E4-83ED-5E0AC88C543B}"/>
            </c:ext>
          </c:extLst>
        </c:ser>
        <c:ser>
          <c:idx val="0"/>
          <c:order val="1"/>
          <c:tx>
            <c:strRef>
              <c:f>Sheet1!$A$3</c:f>
              <c:strCache>
                <c:ptCount val="1"/>
                <c:pt idx="0">
                  <c:v>3/31/2024</c:v>
                </c:pt>
              </c:strCache>
            </c:strRef>
          </c:tx>
          <c:spPr>
            <a:solidFill>
              <a:schemeClr val="accent5">
                <a:shade val="58000"/>
              </a:schemeClr>
            </a:solidFill>
            <a:ln>
              <a:noFill/>
            </a:ln>
            <a:effectLst/>
          </c:spPr>
          <c:invertIfNegative val="0"/>
          <c:dLbls>
            <c:dLbl>
              <c:idx val="0"/>
              <c:layout>
                <c:manualLayout>
                  <c:x val="3.0581039755351682E-3"/>
                  <c:y val="1.11111111111111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9A2-42E4-83ED-5E0AC88C543B}"/>
                </c:ext>
              </c:extLst>
            </c:dLbl>
            <c:dLbl>
              <c:idx val="1"/>
              <c:layout>
                <c:manualLayout>
                  <c:x val="-2.4079558865284871E-7"/>
                  <c:y val="1.11111111111111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9A2-42E4-83ED-5E0AC88C543B}"/>
                </c:ext>
              </c:extLst>
            </c:dLbl>
            <c:dLbl>
              <c:idx val="3"/>
              <c:layout>
                <c:manualLayout>
                  <c:x val="-1.5290519877675841E-3"/>
                  <c:y val="-4.3744531933509095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9A2-42E4-83ED-5E0AC88C543B}"/>
                </c:ext>
              </c:extLst>
            </c:dLbl>
            <c:dLbl>
              <c:idx val="4"/>
              <c:layout>
                <c:manualLayout>
                  <c:x val="0"/>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9A2-42E4-83ED-5E0AC88C543B}"/>
                </c:ext>
              </c:extLst>
            </c:dLbl>
            <c:dLbl>
              <c:idx val="5"/>
              <c:layout>
                <c:manualLayout>
                  <c:x val="0"/>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9A2-42E4-83ED-5E0AC88C543B}"/>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Corporate/Muni</c:v>
                </c:pt>
                <c:pt idx="4">
                  <c:v>MBS</c:v>
                </c:pt>
                <c:pt idx="5">
                  <c:v>CMBS/ABS</c:v>
                </c:pt>
                <c:pt idx="6">
                  <c:v>Cash</c:v>
                </c:pt>
              </c:strCache>
            </c:strRef>
          </c:cat>
          <c:val>
            <c:numRef>
              <c:f>Sheet1!$B$3:$H$3</c:f>
              <c:numCache>
                <c:formatCode>0%</c:formatCode>
                <c:ptCount val="7"/>
                <c:pt idx="0">
                  <c:v>0.217</c:v>
                </c:pt>
                <c:pt idx="1">
                  <c:v>3.1300000000000001E-2</c:v>
                </c:pt>
                <c:pt idx="2">
                  <c:v>0</c:v>
                </c:pt>
                <c:pt idx="3">
                  <c:v>0.23169999999999999</c:v>
                </c:pt>
                <c:pt idx="4">
                  <c:v>0.32779999999999998</c:v>
                </c:pt>
                <c:pt idx="5">
                  <c:v>0.18810000000000002</c:v>
                </c:pt>
                <c:pt idx="6">
                  <c:v>4.1000000000000003E-3</c:v>
                </c:pt>
              </c:numCache>
            </c:numRef>
          </c:val>
          <c:extLst>
            <c:ext xmlns:c16="http://schemas.microsoft.com/office/drawing/2014/chart" uri="{C3380CC4-5D6E-409C-BE32-E72D297353CC}">
              <c16:uniqueId val="{0000000C-99A2-42E4-83ED-5E0AC88C543B}"/>
            </c:ext>
          </c:extLst>
        </c:ser>
        <c:ser>
          <c:idx val="1"/>
          <c:order val="2"/>
          <c:tx>
            <c:strRef>
              <c:f>Sheet1!$A$4</c:f>
              <c:strCache>
                <c:ptCount val="1"/>
                <c:pt idx="0">
                  <c:v>9/30/2024</c:v>
                </c:pt>
              </c:strCache>
            </c:strRef>
          </c:tx>
          <c:spPr>
            <a:solidFill>
              <a:schemeClr val="accent1">
                <a:lumMod val="60000"/>
                <a:lumOff val="40000"/>
              </a:schemeClr>
            </a:solidFill>
            <a:ln>
              <a:noFill/>
            </a:ln>
            <a:effectLst/>
          </c:spPr>
          <c:invertIfNegative val="0"/>
          <c:dLbls>
            <c:dLbl>
              <c:idx val="0"/>
              <c:layout>
                <c:manualLayout>
                  <c:x val="4.5871559633027525E-3"/>
                  <c:y val="1.11111111111111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9A2-42E4-83ED-5E0AC88C543B}"/>
                </c:ext>
              </c:extLst>
            </c:dLbl>
            <c:dLbl>
              <c:idx val="1"/>
              <c:layout>
                <c:manualLayout>
                  <c:x val="3.0581039755351682E-3"/>
                  <c:y val="1.111111111111100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9A2-42E4-83ED-5E0AC88C543B}"/>
                </c:ext>
              </c:extLst>
            </c:dLbl>
            <c:dLbl>
              <c:idx val="3"/>
              <c:layout>
                <c:manualLayout>
                  <c:x val="0"/>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9A2-42E4-83ED-5E0AC88C543B}"/>
                </c:ext>
              </c:extLst>
            </c:dLbl>
            <c:dLbl>
              <c:idx val="4"/>
              <c:layout>
                <c:manualLayout>
                  <c:x val="-1.5290519877675841E-3"/>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9A2-42E4-83ED-5E0AC88C543B}"/>
                </c:ext>
              </c:extLst>
            </c:dLbl>
            <c:dLbl>
              <c:idx val="5"/>
              <c:layout>
                <c:manualLayout>
                  <c:x val="3.0578631799466592E-3"/>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9A2-42E4-83ED-5E0AC88C543B}"/>
                </c:ext>
              </c:extLst>
            </c:dLbl>
            <c:dLbl>
              <c:idx val="6"/>
              <c:layout>
                <c:manualLayout>
                  <c:x val="0"/>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9A2-42E4-83ED-5E0AC88C543B}"/>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Corporate/Muni</c:v>
                </c:pt>
                <c:pt idx="4">
                  <c:v>MBS</c:v>
                </c:pt>
                <c:pt idx="5">
                  <c:v>CMBS/ABS</c:v>
                </c:pt>
                <c:pt idx="6">
                  <c:v>Cash</c:v>
                </c:pt>
              </c:strCache>
            </c:strRef>
          </c:cat>
          <c:val>
            <c:numRef>
              <c:f>Sheet1!$B$4:$H$4</c:f>
              <c:numCache>
                <c:formatCode>0%</c:formatCode>
                <c:ptCount val="7"/>
                <c:pt idx="0">
                  <c:v>0.20250000000000001</c:v>
                </c:pt>
                <c:pt idx="1">
                  <c:v>2.7200000000000002E-2</c:v>
                </c:pt>
                <c:pt idx="2">
                  <c:v>0</c:v>
                </c:pt>
                <c:pt idx="3">
                  <c:v>0.22620000000000001</c:v>
                </c:pt>
                <c:pt idx="4">
                  <c:v>0.32519999999999999</c:v>
                </c:pt>
                <c:pt idx="5">
                  <c:v>0.20699999999999999</c:v>
                </c:pt>
                <c:pt idx="6">
                  <c:v>1.1900000000000001E-2</c:v>
                </c:pt>
              </c:numCache>
            </c:numRef>
          </c:val>
          <c:extLst>
            <c:ext xmlns:c16="http://schemas.microsoft.com/office/drawing/2014/chart" uri="{C3380CC4-5D6E-409C-BE32-E72D297353CC}">
              <c16:uniqueId val="{00000013-99A2-42E4-83ED-5E0AC88C543B}"/>
            </c:ext>
          </c:extLst>
        </c:ser>
        <c:ser>
          <c:idx val="2"/>
          <c:order val="3"/>
          <c:tx>
            <c:strRef>
              <c:f>Sheet1!$A$5</c:f>
              <c:strCache>
                <c:ptCount val="1"/>
                <c:pt idx="0">
                  <c:v>Bloomberg Int Agg Index 9/30/24</c:v>
                </c:pt>
              </c:strCache>
            </c:strRef>
          </c:tx>
          <c:spPr>
            <a:solidFill>
              <a:schemeClr val="accent2">
                <a:lumMod val="40000"/>
                <a:lumOff val="60000"/>
              </a:schemeClr>
            </a:solidFill>
            <a:ln>
              <a:noFill/>
            </a:ln>
            <a:effectLst/>
          </c:spPr>
          <c:invertIfNegative val="0"/>
          <c:dLbls>
            <c:dLbl>
              <c:idx val="0"/>
              <c:layout>
                <c:manualLayout>
                  <c:x val="3.058103975535168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9A2-42E4-83ED-5E0AC88C543B}"/>
                </c:ext>
              </c:extLst>
            </c:dLbl>
            <c:dLbl>
              <c:idx val="1"/>
              <c:layout>
                <c:manualLayout>
                  <c:x val="4.5871559633027525E-3"/>
                  <c:y val="1.11111111111111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9A2-42E4-83ED-5E0AC88C543B}"/>
                </c:ext>
              </c:extLst>
            </c:dLbl>
            <c:dLbl>
              <c:idx val="2"/>
              <c:layout>
                <c:manualLayout>
                  <c:x val="-3.0583447711238052E-3"/>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99A2-42E4-83ED-5E0AC88C543B}"/>
                </c:ext>
              </c:extLst>
            </c:dLbl>
            <c:dLbl>
              <c:idx val="3"/>
              <c:layout>
                <c:manualLayout>
                  <c:x val="1.5290519877675841E-3"/>
                  <c:y val="2.22222222222222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99A2-42E4-83ED-5E0AC88C543B}"/>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Corporate/Muni</c:v>
                </c:pt>
                <c:pt idx="4">
                  <c:v>MBS</c:v>
                </c:pt>
                <c:pt idx="5">
                  <c:v>CMBS/ABS</c:v>
                </c:pt>
                <c:pt idx="6">
                  <c:v>Cash</c:v>
                </c:pt>
              </c:strCache>
            </c:strRef>
          </c:cat>
          <c:val>
            <c:numRef>
              <c:f>Sheet1!$B$5:$H$5</c:f>
              <c:numCache>
                <c:formatCode>0%</c:formatCode>
                <c:ptCount val="7"/>
                <c:pt idx="0">
                  <c:v>0.4239</c:v>
                </c:pt>
                <c:pt idx="1">
                  <c:v>2.0500000000000001E-2</c:v>
                </c:pt>
                <c:pt idx="2">
                  <c:v>2.1900000000000003E-2</c:v>
                </c:pt>
                <c:pt idx="3">
                  <c:v>0.1986</c:v>
                </c:pt>
                <c:pt idx="4">
                  <c:v>0.311</c:v>
                </c:pt>
                <c:pt idx="5">
                  <c:v>2.4000000000000004E-2</c:v>
                </c:pt>
                <c:pt idx="6">
                  <c:v>1E-4</c:v>
                </c:pt>
              </c:numCache>
            </c:numRef>
          </c:val>
          <c:extLst>
            <c:ext xmlns:c16="http://schemas.microsoft.com/office/drawing/2014/chart" uri="{C3380CC4-5D6E-409C-BE32-E72D297353CC}">
              <c16:uniqueId val="{00000018-99A2-42E4-83ED-5E0AC88C543B}"/>
            </c:ext>
          </c:extLst>
        </c:ser>
        <c:dLbls>
          <c:showLegendKey val="0"/>
          <c:showVal val="1"/>
          <c:showCatName val="0"/>
          <c:showSerName val="0"/>
          <c:showPercent val="0"/>
          <c:showBubbleSize val="0"/>
        </c:dLbls>
        <c:gapWidth val="75"/>
        <c:overlap val="-25"/>
        <c:axId val="47962752"/>
        <c:axId val="57246080"/>
      </c:barChart>
      <c:catAx>
        <c:axId val="47962752"/>
        <c:scaling>
          <c:orientation val="minMax"/>
        </c:scaling>
        <c:delete val="0"/>
        <c:axPos val="b"/>
        <c:numFmt formatCode="General" sourceLinked="1"/>
        <c:majorTickMark val="none"/>
        <c:minorTickMark val="none"/>
        <c:tickLblPos val="nextTo"/>
        <c:spPr>
          <a:noFill/>
          <a:ln w="3171" cap="flat" cmpd="sng" algn="ctr">
            <a:solidFill>
              <a:schemeClr val="tx1"/>
            </a:solid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57246080"/>
        <c:crosses val="autoZero"/>
        <c:auto val="1"/>
        <c:lblAlgn val="ctr"/>
        <c:lblOffset val="100"/>
        <c:tickLblSkip val="1"/>
        <c:tickMarkSkip val="1"/>
        <c:noMultiLvlLbl val="0"/>
      </c:catAx>
      <c:valAx>
        <c:axId val="57246080"/>
        <c:scaling>
          <c:orientation val="minMax"/>
        </c:scaling>
        <c:delete val="0"/>
        <c:axPos val="l"/>
        <c:majorGridlines>
          <c:spPr>
            <a:ln w="3171" cap="flat" cmpd="sng" algn="ctr">
              <a:solidFill>
                <a:schemeClr val="tx1"/>
              </a:solidFill>
              <a:prstDash val="solid"/>
              <a:round/>
            </a:ln>
            <a:effectLst/>
          </c:spPr>
        </c:majorGridlines>
        <c:numFmt formatCode="0%" sourceLinked="0"/>
        <c:majorTickMark val="none"/>
        <c:minorTickMark val="none"/>
        <c:tickLblPos val="nextTo"/>
        <c:spPr>
          <a:noFill/>
          <a:ln w="25400" cap="flat" cmpd="sng" algn="ctr">
            <a:no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47962752"/>
        <c:crosses val="autoZero"/>
        <c:crossBetween val="between"/>
      </c:valAx>
      <c:spPr>
        <a:noFill/>
        <a:ln w="3175">
          <a:noFill/>
        </a:ln>
        <a:effectLst/>
      </c:spPr>
    </c:plotArea>
    <c:legend>
      <c:legendPos val="b"/>
      <c:overlay val="0"/>
      <c:spPr>
        <a:noFill/>
        <a:ln w="3171">
          <a:solidFill>
            <a:schemeClr val="tx1"/>
          </a:solidFill>
          <a:prstDash val="solid"/>
        </a:ln>
        <a:effectLst/>
      </c:spPr>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
    <c:plotVisOnly val="1"/>
    <c:dispBlanksAs val="gap"/>
    <c:showDLblsOverMax val="0"/>
  </c:chart>
  <c:spPr>
    <a:noFill/>
    <a:ln w="6350" cap="flat" cmpd="sng" algn="ctr">
      <a:noFill/>
      <a:prstDash val="solid"/>
      <a:miter lim="800000"/>
    </a:ln>
    <a:effectLst/>
  </c:spPr>
  <c:txPr>
    <a:bodyPr/>
    <a:lstStyle/>
    <a:p>
      <a:pPr>
        <a:defRPr sz="1797" b="1" i="0" u="none" strike="noStrike" baseline="0">
          <a:solidFill>
            <a:schemeClr val="tx1"/>
          </a:solidFill>
          <a:latin typeface="Arial"/>
          <a:ea typeface="Arial"/>
          <a:cs typeface="Arial"/>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398" b="1" i="0" u="sng" strike="noStrike" kern="1200" cap="small" normalizeH="0" baseline="0">
                <a:solidFill>
                  <a:schemeClr val="tx1"/>
                </a:solidFill>
                <a:latin typeface="Arial"/>
                <a:ea typeface="Arial"/>
                <a:cs typeface="Arial"/>
              </a:defRPr>
            </a:pPr>
            <a:r>
              <a:rPr kumimoji="0" lang="en-US" sz="1200" b="1" i="1" u="sng" strike="noStrike" kern="1200" cap="none" normalizeH="0" baseline="0" dirty="0">
                <a:ln>
                  <a:noFill/>
                </a:ln>
                <a:solidFill>
                  <a:schemeClr val="tx1"/>
                </a:solidFill>
                <a:effectLst/>
                <a:latin typeface="Arial" charset="0"/>
                <a:ea typeface="+mn-ea"/>
                <a:cs typeface="+mn-cs"/>
              </a:rPr>
              <a:t>Long Duration</a:t>
            </a:r>
          </a:p>
        </c:rich>
      </c:tx>
      <c:overlay val="0"/>
      <c:spPr>
        <a:noFill/>
        <a:ln w="25363">
          <a:noFill/>
        </a:ln>
        <a:effectLst/>
      </c:spPr>
      <c:txPr>
        <a:bodyPr rot="0" spcFirstLastPara="1" vertOverflow="ellipsis" vert="horz" wrap="square" anchor="ctr" anchorCtr="1"/>
        <a:lstStyle/>
        <a:p>
          <a:pPr>
            <a:defRPr sz="1398" b="1" i="0" u="sng" strike="noStrike" kern="1200" cap="small" normalizeH="0" baseline="0">
              <a:solidFill>
                <a:schemeClr val="tx1"/>
              </a:solidFill>
              <a:latin typeface="Arial"/>
              <a:ea typeface="Arial"/>
              <a:cs typeface="Arial"/>
            </a:defRPr>
          </a:pPr>
          <a:endParaRPr lang="en-US"/>
        </a:p>
      </c:txPr>
    </c:title>
    <c:autoTitleDeleted val="0"/>
    <c:plotArea>
      <c:layout>
        <c:manualLayout>
          <c:layoutTarget val="inner"/>
          <c:xMode val="edge"/>
          <c:yMode val="edge"/>
          <c:x val="5.3693924727299024E-2"/>
          <c:y val="0.19891679837410406"/>
          <c:w val="0.92948650340725147"/>
          <c:h val="0.55052819311977563"/>
        </c:manualLayout>
      </c:layout>
      <c:barChart>
        <c:barDir val="col"/>
        <c:grouping val="clustered"/>
        <c:varyColors val="0"/>
        <c:ser>
          <c:idx val="3"/>
          <c:order val="0"/>
          <c:tx>
            <c:strRef>
              <c:f>Sheet1!$A$2</c:f>
              <c:strCache>
                <c:ptCount val="1"/>
                <c:pt idx="0">
                  <c:v>9/30/2023</c:v>
                </c:pt>
              </c:strCache>
            </c:strRef>
          </c:tx>
          <c:spPr>
            <a:solidFill>
              <a:schemeClr val="bg2">
                <a:lumMod val="25000"/>
              </a:schemeClr>
            </a:solidFill>
            <a:ln>
              <a:noFill/>
            </a:ln>
            <a:effectLst/>
          </c:spPr>
          <c:invertIfNegative val="0"/>
          <c:dLbls>
            <c:dLbl>
              <c:idx val="1"/>
              <c:layout>
                <c:manualLayout>
                  <c:x val="2.642786088537228E-17"/>
                  <c:y val="-2.067602460284124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959-4B2E-9E73-E3E708B2184B}"/>
                </c:ext>
              </c:extLst>
            </c:dLbl>
            <c:dLbl>
              <c:idx val="3"/>
              <c:layout>
                <c:manualLayout>
                  <c:x val="-3.058103975535168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45-4C0F-A969-63A5FDCD438A}"/>
                </c:ext>
              </c:extLst>
            </c:dLbl>
            <c:dLbl>
              <c:idx val="4"/>
              <c:layout>
                <c:manualLayout>
                  <c:x val="6.8806737460568599E-3"/>
                  <c:y val="-1.1110887528045701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5191191697368097E-2"/>
                      <c:h val="4.5527976584437184E-2"/>
                    </c:manualLayout>
                  </c15:layout>
                </c:ext>
                <c:ext xmlns:c16="http://schemas.microsoft.com/office/drawing/2014/chart" uri="{C3380CC4-5D6E-409C-BE32-E72D297353CC}">
                  <c16:uniqueId val="{00000001-2545-4C0F-A969-63A5FDCD438A}"/>
                </c:ext>
              </c:extLst>
            </c:dLbl>
            <c:dLbl>
              <c:idx val="5"/>
              <c:layout>
                <c:manualLayout>
                  <c:x val="-1.5290519877675841E-3"/>
                  <c:y val="1.66666593759145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545-4C0F-A969-63A5FDCD438A}"/>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c:v>
                </c:pt>
                <c:pt idx="4">
                  <c:v>MBS</c:v>
                </c:pt>
                <c:pt idx="5">
                  <c:v>CMBS/ABS</c:v>
                </c:pt>
                <c:pt idx="6">
                  <c:v>Cash</c:v>
                </c:pt>
              </c:strCache>
            </c:strRef>
          </c:cat>
          <c:val>
            <c:numRef>
              <c:f>Sheet1!$B$2:$H$2</c:f>
              <c:numCache>
                <c:formatCode>0%</c:formatCode>
                <c:ptCount val="7"/>
                <c:pt idx="0">
                  <c:v>0.27350000000000002</c:v>
                </c:pt>
                <c:pt idx="1">
                  <c:v>3.0499999999999999E-2</c:v>
                </c:pt>
                <c:pt idx="2">
                  <c:v>3.5000000000000001E-3</c:v>
                </c:pt>
                <c:pt idx="3">
                  <c:v>0.27810000000000001</c:v>
                </c:pt>
                <c:pt idx="4">
                  <c:v>0.26829999999999998</c:v>
                </c:pt>
                <c:pt idx="5">
                  <c:v>0.1371</c:v>
                </c:pt>
                <c:pt idx="6">
                  <c:v>9.300000000000001E-3</c:v>
                </c:pt>
              </c:numCache>
            </c:numRef>
          </c:val>
          <c:extLst>
            <c:ext xmlns:c16="http://schemas.microsoft.com/office/drawing/2014/chart" uri="{C3380CC4-5D6E-409C-BE32-E72D297353CC}">
              <c16:uniqueId val="{00000003-2545-4C0F-A969-63A5FDCD438A}"/>
            </c:ext>
          </c:extLst>
        </c:ser>
        <c:ser>
          <c:idx val="0"/>
          <c:order val="1"/>
          <c:tx>
            <c:strRef>
              <c:f>Sheet1!$A$3</c:f>
              <c:strCache>
                <c:ptCount val="1"/>
                <c:pt idx="0">
                  <c:v>3/31/2024</c:v>
                </c:pt>
              </c:strCache>
            </c:strRef>
          </c:tx>
          <c:spPr>
            <a:solidFill>
              <a:schemeClr val="accent5">
                <a:shade val="58000"/>
              </a:schemeClr>
            </a:solidFill>
            <a:ln>
              <a:noFill/>
            </a:ln>
            <a:effectLst/>
          </c:spPr>
          <c:invertIfNegative val="0"/>
          <c:dLbls>
            <c:dLbl>
              <c:idx val="1"/>
              <c:layout>
                <c:manualLayout>
                  <c:x val="-2.642786088537228E-17"/>
                  <c:y val="-2.584503075355155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959-4B2E-9E73-E3E708B2184B}"/>
                </c:ext>
              </c:extLst>
            </c:dLbl>
            <c:dLbl>
              <c:idx val="4"/>
              <c:layout>
                <c:manualLayout>
                  <c:x val="3.0581039755351682E-3"/>
                  <c:y val="-1.11111062506096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545-4C0F-A969-63A5FDCD438A}"/>
                </c:ext>
              </c:extLst>
            </c:dLbl>
            <c:dLbl>
              <c:idx val="5"/>
              <c:layout>
                <c:manualLayout>
                  <c:x val="0"/>
                  <c:y val="1.66666593759145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545-4C0F-A969-63A5FDCD438A}"/>
                </c:ext>
              </c:extLst>
            </c:dLbl>
            <c:dLbl>
              <c:idx val="6"/>
              <c:layout>
                <c:manualLayout>
                  <c:x val="1.5290519877675841E-3"/>
                  <c:y val="2.22222125012195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545-4C0F-A969-63A5FDCD438A}"/>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c:v>
                </c:pt>
                <c:pt idx="4">
                  <c:v>MBS</c:v>
                </c:pt>
                <c:pt idx="5">
                  <c:v>CMBS/ABS</c:v>
                </c:pt>
                <c:pt idx="6">
                  <c:v>Cash</c:v>
                </c:pt>
              </c:strCache>
            </c:strRef>
          </c:cat>
          <c:val>
            <c:numRef>
              <c:f>Sheet1!$B$3:$H$3</c:f>
              <c:numCache>
                <c:formatCode>0%</c:formatCode>
                <c:ptCount val="7"/>
                <c:pt idx="0">
                  <c:v>0.25800000000000001</c:v>
                </c:pt>
                <c:pt idx="1">
                  <c:v>3.0299999999999997E-2</c:v>
                </c:pt>
                <c:pt idx="2">
                  <c:v>4.3999999999999994E-3</c:v>
                </c:pt>
                <c:pt idx="3">
                  <c:v>0.2823</c:v>
                </c:pt>
                <c:pt idx="4">
                  <c:v>0.27439999999999998</c:v>
                </c:pt>
                <c:pt idx="5">
                  <c:v>0.13999999999999999</c:v>
                </c:pt>
                <c:pt idx="6">
                  <c:v>1.0599999999999998E-2</c:v>
                </c:pt>
              </c:numCache>
            </c:numRef>
          </c:val>
          <c:extLst>
            <c:ext xmlns:c16="http://schemas.microsoft.com/office/drawing/2014/chart" uri="{C3380CC4-5D6E-409C-BE32-E72D297353CC}">
              <c16:uniqueId val="{00000007-2545-4C0F-A969-63A5FDCD438A}"/>
            </c:ext>
          </c:extLst>
        </c:ser>
        <c:ser>
          <c:idx val="1"/>
          <c:order val="2"/>
          <c:tx>
            <c:strRef>
              <c:f>Sheet1!$A$4</c:f>
              <c:strCache>
                <c:ptCount val="1"/>
                <c:pt idx="0">
                  <c:v>9/30/2024</c:v>
                </c:pt>
              </c:strCache>
            </c:strRef>
          </c:tx>
          <c:spPr>
            <a:solidFill>
              <a:schemeClr val="accent1">
                <a:lumMod val="40000"/>
                <a:lumOff val="60000"/>
              </a:schemeClr>
            </a:solidFill>
            <a:ln>
              <a:noFill/>
            </a:ln>
            <a:effectLst/>
          </c:spPr>
          <c:invertIfNegative val="0"/>
          <c:dLbls>
            <c:dLbl>
              <c:idx val="0"/>
              <c:layout>
                <c:manualLayout>
                  <c:x val="1.529051987767584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545-4C0F-A969-63A5FDCD438A}"/>
                </c:ext>
              </c:extLst>
            </c:dLbl>
            <c:dLbl>
              <c:idx val="1"/>
              <c:layout>
                <c:manualLayout>
                  <c:x val="-5.2855721770744559E-17"/>
                  <c:y val="-1.550701845213093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959-4B2E-9E73-E3E708B2184B}"/>
                </c:ext>
              </c:extLst>
            </c:dLbl>
            <c:dLbl>
              <c:idx val="3"/>
              <c:layout>
                <c:manualLayout>
                  <c:x val="-1.5290519877675841E-3"/>
                  <c:y val="1.111110625060969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545-4C0F-A969-63A5FDCD438A}"/>
                </c:ext>
              </c:extLst>
            </c:dLbl>
            <c:dLbl>
              <c:idx val="4"/>
              <c:layout>
                <c:manualLayout>
                  <c:x val="1.5290519877675841E-3"/>
                  <c:y val="-5.55555312530484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545-4C0F-A969-63A5FDCD438A}"/>
                </c:ext>
              </c:extLst>
            </c:dLbl>
            <c:dLbl>
              <c:idx val="5"/>
              <c:layout>
                <c:manualLayout>
                  <c:x val="6.1162079510702324E-3"/>
                  <c:y val="2.777776562652482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545-4C0F-A969-63A5FDCD438A}"/>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c:v>
                </c:pt>
                <c:pt idx="4">
                  <c:v>MBS</c:v>
                </c:pt>
                <c:pt idx="5">
                  <c:v>CMBS/ABS</c:v>
                </c:pt>
                <c:pt idx="6">
                  <c:v>Cash</c:v>
                </c:pt>
              </c:strCache>
            </c:strRef>
          </c:cat>
          <c:val>
            <c:numRef>
              <c:f>Sheet1!$B$4:$H$4</c:f>
              <c:numCache>
                <c:formatCode>0%</c:formatCode>
                <c:ptCount val="7"/>
                <c:pt idx="0">
                  <c:v>0.2676</c:v>
                </c:pt>
                <c:pt idx="1">
                  <c:v>2.6599999999999999E-2</c:v>
                </c:pt>
                <c:pt idx="2">
                  <c:v>4.5999999999999999E-3</c:v>
                </c:pt>
                <c:pt idx="3">
                  <c:v>0.27829999999999999</c:v>
                </c:pt>
                <c:pt idx="4">
                  <c:v>0.27300000000000002</c:v>
                </c:pt>
                <c:pt idx="5">
                  <c:v>0.13970000000000002</c:v>
                </c:pt>
                <c:pt idx="6">
                  <c:v>1.0200000000000001E-2</c:v>
                </c:pt>
              </c:numCache>
            </c:numRef>
          </c:val>
          <c:extLst>
            <c:ext xmlns:c16="http://schemas.microsoft.com/office/drawing/2014/chart" uri="{C3380CC4-5D6E-409C-BE32-E72D297353CC}">
              <c16:uniqueId val="{0000000C-2545-4C0F-A969-63A5FDCD438A}"/>
            </c:ext>
          </c:extLst>
        </c:ser>
        <c:ser>
          <c:idx val="2"/>
          <c:order val="3"/>
          <c:tx>
            <c:strRef>
              <c:f>Sheet1!$A$5</c:f>
              <c:strCache>
                <c:ptCount val="1"/>
                <c:pt idx="0">
                  <c:v>Bloomberg US Agg Index 9/30/24</c:v>
                </c:pt>
              </c:strCache>
            </c:strRef>
          </c:tx>
          <c:spPr>
            <a:solidFill>
              <a:schemeClr val="accent5">
                <a:tint val="86000"/>
              </a:schemeClr>
            </a:solidFill>
            <a:ln>
              <a:noFill/>
            </a:ln>
            <a:effectLst/>
          </c:spPr>
          <c:invertIfNegative val="0"/>
          <c:dLbls>
            <c:dLbl>
              <c:idx val="0"/>
              <c:layout>
                <c:manualLayout>
                  <c:x val="-1.5290519877675841E-3"/>
                  <c:y val="2.77777656265247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545-4C0F-A969-63A5FDCD438A}"/>
                </c:ext>
              </c:extLst>
            </c:dLbl>
            <c:dLbl>
              <c:idx val="1"/>
              <c:layout>
                <c:manualLayout>
                  <c:x val="0"/>
                  <c:y val="-8.79178754814908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545-4C0F-A969-63A5FDCD438A}"/>
                </c:ext>
              </c:extLst>
            </c:dLbl>
            <c:dLbl>
              <c:idx val="2"/>
              <c:layout>
                <c:manualLayout>
                  <c:x val="-3.0581039755351682E-3"/>
                  <c:y val="1.66666593759145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545-4C0F-A969-63A5FDCD438A}"/>
                </c:ext>
              </c:extLst>
            </c:dLbl>
            <c:dLbl>
              <c:idx val="3"/>
              <c:layout>
                <c:manualLayout>
                  <c:x val="4.5871559633027525E-3"/>
                  <c:y val="-2.22222125012193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545-4C0F-A969-63A5FDCD438A}"/>
                </c:ext>
              </c:extLst>
            </c:dLbl>
            <c:dLbl>
              <c:idx val="4"/>
              <c:layout>
                <c:manualLayout>
                  <c:x val="0"/>
                  <c:y val="-5.55555312530488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545-4C0F-A969-63A5FDCD438A}"/>
                </c:ext>
              </c:extLst>
            </c:dLbl>
            <c:dLbl>
              <c:idx val="5"/>
              <c:layout>
                <c:manualLayout>
                  <c:x val="-3.0581039755351682E-3"/>
                  <c:y val="1.111110625060969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545-4C0F-A969-63A5FDCD438A}"/>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c:v>
                </c:pt>
                <c:pt idx="4">
                  <c:v>MBS</c:v>
                </c:pt>
                <c:pt idx="5">
                  <c:v>CMBS/ABS</c:v>
                </c:pt>
                <c:pt idx="6">
                  <c:v>Cash</c:v>
                </c:pt>
              </c:strCache>
            </c:strRef>
          </c:cat>
          <c:val>
            <c:numRef>
              <c:f>Sheet1!$B$5:$H$5</c:f>
              <c:numCache>
                <c:formatCode>0%</c:formatCode>
                <c:ptCount val="7"/>
                <c:pt idx="0">
                  <c:v>0.43630000000000002</c:v>
                </c:pt>
                <c:pt idx="1">
                  <c:v>2.1699999999999997E-2</c:v>
                </c:pt>
                <c:pt idx="2">
                  <c:v>2.3E-2</c:v>
                </c:pt>
                <c:pt idx="3">
                  <c:v>0.2455</c:v>
                </c:pt>
                <c:pt idx="4">
                  <c:v>0.25380000000000003</c:v>
                </c:pt>
                <c:pt idx="5">
                  <c:v>1.9599999999999999E-2</c:v>
                </c:pt>
                <c:pt idx="6">
                  <c:v>0</c:v>
                </c:pt>
              </c:numCache>
            </c:numRef>
          </c:val>
          <c:extLst>
            <c:ext xmlns:c16="http://schemas.microsoft.com/office/drawing/2014/chart" uri="{C3380CC4-5D6E-409C-BE32-E72D297353CC}">
              <c16:uniqueId val="{00000013-2545-4C0F-A969-63A5FDCD438A}"/>
            </c:ext>
          </c:extLst>
        </c:ser>
        <c:dLbls>
          <c:showLegendKey val="0"/>
          <c:showVal val="1"/>
          <c:showCatName val="0"/>
          <c:showSerName val="0"/>
          <c:showPercent val="0"/>
          <c:showBubbleSize val="0"/>
        </c:dLbls>
        <c:gapWidth val="75"/>
        <c:overlap val="-25"/>
        <c:axId val="57320192"/>
        <c:axId val="57321728"/>
      </c:barChart>
      <c:catAx>
        <c:axId val="57320192"/>
        <c:scaling>
          <c:orientation val="minMax"/>
        </c:scaling>
        <c:delete val="0"/>
        <c:axPos val="b"/>
        <c:numFmt formatCode="General" sourceLinked="1"/>
        <c:majorTickMark val="none"/>
        <c:minorTickMark val="none"/>
        <c:tickLblPos val="nextTo"/>
        <c:spPr>
          <a:noFill/>
          <a:ln w="3171" cap="flat" cmpd="sng" algn="ctr">
            <a:solidFill>
              <a:schemeClr val="tx1"/>
            </a:solid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57321728"/>
        <c:crosses val="autoZero"/>
        <c:auto val="1"/>
        <c:lblAlgn val="ctr"/>
        <c:lblOffset val="100"/>
        <c:tickLblSkip val="1"/>
        <c:tickMarkSkip val="1"/>
        <c:noMultiLvlLbl val="0"/>
      </c:catAx>
      <c:valAx>
        <c:axId val="57321728"/>
        <c:scaling>
          <c:orientation val="minMax"/>
        </c:scaling>
        <c:delete val="0"/>
        <c:axPos val="l"/>
        <c:majorGridlines>
          <c:spPr>
            <a:ln w="3171" cap="flat" cmpd="sng" algn="ctr">
              <a:solidFill>
                <a:schemeClr val="tx1"/>
              </a:solidFill>
              <a:prstDash val="solid"/>
              <a:round/>
            </a:ln>
            <a:effectLst/>
          </c:spPr>
        </c:majorGridlines>
        <c:numFmt formatCode="0%" sourceLinked="0"/>
        <c:majorTickMark val="none"/>
        <c:minorTickMark val="none"/>
        <c:tickLblPos val="nextTo"/>
        <c:spPr>
          <a:noFill/>
          <a:ln w="25400" cap="flat" cmpd="sng" algn="ctr">
            <a:no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57320192"/>
        <c:crosses val="autoZero"/>
        <c:crossBetween val="between"/>
      </c:valAx>
      <c:spPr>
        <a:noFill/>
        <a:ln w="9525">
          <a:noFill/>
        </a:ln>
        <a:effectLst/>
      </c:spPr>
    </c:plotArea>
    <c:legend>
      <c:legendPos val="b"/>
      <c:overlay val="0"/>
      <c:spPr>
        <a:noFill/>
        <a:ln w="3171">
          <a:solidFill>
            <a:schemeClr val="tx1"/>
          </a:solidFill>
          <a:prstDash val="solid"/>
        </a:ln>
        <a:effectLst/>
      </c:spPr>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
    <c:plotVisOnly val="1"/>
    <c:dispBlanksAs val="gap"/>
    <c:showDLblsOverMax val="0"/>
  </c:chart>
  <c:spPr>
    <a:noFill/>
    <a:ln w="6350" cap="flat" cmpd="sng" algn="ctr">
      <a:noFill/>
      <a:prstDash val="solid"/>
      <a:miter lim="800000"/>
    </a:ln>
    <a:effectLst/>
  </c:spPr>
  <c:txPr>
    <a:bodyPr/>
    <a:lstStyle/>
    <a:p>
      <a:pPr>
        <a:defRPr sz="1797" b="1" i="0" u="none" strike="noStrike" baseline="0">
          <a:solidFill>
            <a:schemeClr val="tx1"/>
          </a:solidFill>
          <a:latin typeface="Arial"/>
          <a:ea typeface="Arial"/>
          <a:cs typeface="Arial"/>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49" b="1" i="0" u="none" strike="noStrike" kern="1200" baseline="0">
                <a:solidFill>
                  <a:schemeClr val="tx1"/>
                </a:solidFill>
                <a:latin typeface="Arial"/>
                <a:ea typeface="Arial"/>
                <a:cs typeface="Arial"/>
              </a:defRPr>
            </a:pPr>
            <a:r>
              <a:rPr lang="en-US" sz="1400" i="1" u="sng" dirty="0"/>
              <a:t>Intermediate Duration</a:t>
            </a:r>
          </a:p>
        </c:rich>
      </c:tx>
      <c:layout>
        <c:manualLayout>
          <c:xMode val="edge"/>
          <c:yMode val="edge"/>
          <c:x val="0.39332940859028537"/>
          <c:y val="3.2258064516129406E-2"/>
        </c:manualLayout>
      </c:layout>
      <c:overlay val="0"/>
      <c:spPr>
        <a:noFill/>
        <a:ln>
          <a:noFill/>
        </a:ln>
        <a:effectLst/>
      </c:spPr>
      <c:txPr>
        <a:bodyPr rot="0" spcFirstLastPara="1" vertOverflow="ellipsis" vert="horz" wrap="square" anchor="ctr" anchorCtr="1"/>
        <a:lstStyle/>
        <a:p>
          <a:pPr>
            <a:defRPr sz="2149" b="1" i="0" u="none" strike="noStrike" kern="1200" baseline="0">
              <a:solidFill>
                <a:schemeClr val="tx1"/>
              </a:solidFill>
              <a:latin typeface="Arial"/>
              <a:ea typeface="Arial"/>
              <a:cs typeface="Arial"/>
            </a:defRPr>
          </a:pPr>
          <a:endParaRPr lang="en-US"/>
        </a:p>
      </c:txPr>
    </c:title>
    <c:autoTitleDeleted val="0"/>
    <c:plotArea>
      <c:layout/>
      <c:barChart>
        <c:barDir val="col"/>
        <c:grouping val="clustered"/>
        <c:varyColors val="0"/>
        <c:ser>
          <c:idx val="3"/>
          <c:order val="0"/>
          <c:tx>
            <c:strRef>
              <c:f>Sheet1!$A$2</c:f>
              <c:strCache>
                <c:ptCount val="1"/>
                <c:pt idx="0">
                  <c:v>9/30/2023</c:v>
                </c:pt>
              </c:strCache>
            </c:strRef>
          </c:tx>
          <c:spPr>
            <a:solidFill>
              <a:schemeClr val="bg2">
                <a:lumMod val="25000"/>
              </a:schemeClr>
            </a:solidFill>
            <a:ln>
              <a:noFill/>
            </a:ln>
            <a:effectLst/>
          </c:spPr>
          <c:invertIfNegative val="0"/>
          <c:dLbls>
            <c:dLbl>
              <c:idx val="0"/>
              <c:layout>
                <c:manualLayout>
                  <c:x val="1.5290519877675841E-3"/>
                  <c:y val="5.55555555555555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2F4-40C8-968F-3F2EBA0F4C58}"/>
                </c:ext>
              </c:extLst>
            </c:dLbl>
            <c:dLbl>
              <c:idx val="1"/>
              <c:layout>
                <c:manualLayout>
                  <c:x val="0"/>
                  <c:y val="2.222222222222225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2F4-40C8-968F-3F2EBA0F4C58}"/>
                </c:ext>
              </c:extLst>
            </c:dLbl>
            <c:dLbl>
              <c:idx val="2"/>
              <c:layout>
                <c:manualLayout>
                  <c:x val="4.5871559633027525E-3"/>
                  <c:y val="1.11111111111111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2F4-40C8-968F-3F2EBA0F4C58}"/>
                </c:ext>
              </c:extLst>
            </c:dLbl>
            <c:dLbl>
              <c:idx val="3"/>
              <c:layout>
                <c:manualLayout>
                  <c:x val="1.5290519877675841E-3"/>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2F4-40C8-968F-3F2EBA0F4C58}"/>
                </c:ext>
              </c:extLst>
            </c:dLbl>
            <c:dLbl>
              <c:idx val="4"/>
              <c:layout>
                <c:manualLayout>
                  <c:x val="-1.5290519877675841E-3"/>
                  <c:y val="3.3333333333333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2F4-40C8-968F-3F2EBA0F4C58}"/>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Other</c:v>
                </c:pt>
              </c:strCache>
            </c:strRef>
          </c:cat>
          <c:val>
            <c:numRef>
              <c:f>Sheet1!$B$2:$F$2</c:f>
              <c:numCache>
                <c:formatCode>0.0%</c:formatCode>
                <c:ptCount val="5"/>
                <c:pt idx="0">
                  <c:v>0.68969999999999998</c:v>
                </c:pt>
                <c:pt idx="1">
                  <c:v>3.6999999999999998E-2</c:v>
                </c:pt>
                <c:pt idx="2">
                  <c:v>0.13900000000000001</c:v>
                </c:pt>
                <c:pt idx="3">
                  <c:v>7.6399999999999996E-2</c:v>
                </c:pt>
                <c:pt idx="4">
                  <c:v>5.79E-2</c:v>
                </c:pt>
              </c:numCache>
            </c:numRef>
          </c:val>
          <c:extLst>
            <c:ext xmlns:c16="http://schemas.microsoft.com/office/drawing/2014/chart" uri="{C3380CC4-5D6E-409C-BE32-E72D297353CC}">
              <c16:uniqueId val="{00000004-4CCD-4F21-AFD7-12CF099DD4A5}"/>
            </c:ext>
          </c:extLst>
        </c:ser>
        <c:ser>
          <c:idx val="0"/>
          <c:order val="1"/>
          <c:tx>
            <c:strRef>
              <c:f>Sheet1!$A$3</c:f>
              <c:strCache>
                <c:ptCount val="1"/>
                <c:pt idx="0">
                  <c:v>3/31/2024</c:v>
                </c:pt>
              </c:strCache>
            </c:strRef>
          </c:tx>
          <c:spPr>
            <a:solidFill>
              <a:schemeClr val="bg2"/>
            </a:solidFill>
            <a:ln>
              <a:noFill/>
            </a:ln>
            <a:effectLst/>
          </c:spPr>
          <c:invertIfNegative val="0"/>
          <c:dLbls>
            <c:dLbl>
              <c:idx val="0"/>
              <c:layout>
                <c:manualLayout>
                  <c:x val="-1.5291723855618965E-3"/>
                  <c:y val="5.555555555555504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CCD-4F21-AFD7-12CF099DD4A5}"/>
                </c:ext>
              </c:extLst>
            </c:dLbl>
            <c:dLbl>
              <c:idx val="1"/>
              <c:layout>
                <c:manualLayout>
                  <c:x val="3.0581039755351682E-3"/>
                  <c:y val="2.77777777777782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CCD-4F21-AFD7-12CF099DD4A5}"/>
                </c:ext>
              </c:extLst>
            </c:dLbl>
            <c:dLbl>
              <c:idx val="3"/>
              <c:layout>
                <c:manualLayout>
                  <c:x val="0"/>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CCD-4F21-AFD7-12CF099DD4A5}"/>
                </c:ext>
              </c:extLst>
            </c:dLbl>
            <c:dLbl>
              <c:idx val="4"/>
              <c:layout>
                <c:manualLayout>
                  <c:x val="1.5290519877675841E-3"/>
                  <c:y val="3.88888888888888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CCD-4F21-AFD7-12CF099DD4A5}"/>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Other</c:v>
                </c:pt>
              </c:strCache>
            </c:strRef>
          </c:cat>
          <c:val>
            <c:numRef>
              <c:f>Sheet1!$B$3:$F$3</c:f>
              <c:numCache>
                <c:formatCode>0.0%</c:formatCode>
                <c:ptCount val="5"/>
                <c:pt idx="0">
                  <c:v>0.70850000000000002</c:v>
                </c:pt>
                <c:pt idx="1">
                  <c:v>3.5999999999999997E-2</c:v>
                </c:pt>
                <c:pt idx="2">
                  <c:v>0.128</c:v>
                </c:pt>
                <c:pt idx="3">
                  <c:v>7.3700000000000002E-2</c:v>
                </c:pt>
                <c:pt idx="4">
                  <c:v>5.3800000000000001E-2</c:v>
                </c:pt>
              </c:numCache>
            </c:numRef>
          </c:val>
          <c:extLst>
            <c:ext xmlns:c16="http://schemas.microsoft.com/office/drawing/2014/chart" uri="{C3380CC4-5D6E-409C-BE32-E72D297353CC}">
              <c16:uniqueId val="{00000009-4CCD-4F21-AFD7-12CF099DD4A5}"/>
            </c:ext>
          </c:extLst>
        </c:ser>
        <c:ser>
          <c:idx val="2"/>
          <c:order val="2"/>
          <c:tx>
            <c:strRef>
              <c:f>Sheet1!$A$4</c:f>
              <c:strCache>
                <c:ptCount val="1"/>
                <c:pt idx="0">
                  <c:v>9/30/2024</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Other</c:v>
                </c:pt>
              </c:strCache>
            </c:strRef>
          </c:cat>
          <c:val>
            <c:numRef>
              <c:f>Sheet1!$B$4:$F$4</c:f>
              <c:numCache>
                <c:formatCode>0.0%</c:formatCode>
                <c:ptCount val="5"/>
                <c:pt idx="0">
                  <c:v>0.70109999999999995</c:v>
                </c:pt>
                <c:pt idx="1">
                  <c:v>3.1399999999999997E-2</c:v>
                </c:pt>
                <c:pt idx="2">
                  <c:v>0.1211</c:v>
                </c:pt>
                <c:pt idx="3">
                  <c:v>7.6499999999999999E-2</c:v>
                </c:pt>
                <c:pt idx="4">
                  <c:v>6.9900000000000004E-2</c:v>
                </c:pt>
              </c:numCache>
            </c:numRef>
          </c:val>
          <c:extLst>
            <c:ext xmlns:c16="http://schemas.microsoft.com/office/drawing/2014/chart" uri="{C3380CC4-5D6E-409C-BE32-E72D297353CC}">
              <c16:uniqueId val="{0000000E-4CCD-4F21-AFD7-12CF099DD4A5}"/>
            </c:ext>
          </c:extLst>
        </c:ser>
        <c:ser>
          <c:idx val="4"/>
          <c:order val="3"/>
          <c:tx>
            <c:strRef>
              <c:f>Sheet1!$A$5</c:f>
              <c:strCache>
                <c:ptCount val="1"/>
                <c:pt idx="0">
                  <c:v>Bloomberg Int Agg Index 9/30/24</c:v>
                </c:pt>
              </c:strCache>
            </c:strRef>
          </c:tx>
          <c:spPr>
            <a:solidFill>
              <a:schemeClr val="accent2">
                <a:lumMod val="40000"/>
                <a:lumOff val="60000"/>
              </a:schemeClr>
            </a:solidFill>
            <a:ln>
              <a:noFill/>
            </a:ln>
            <a:effectLst/>
          </c:spPr>
          <c:invertIfNegative val="0"/>
          <c:dLbls>
            <c:dLbl>
              <c:idx val="0"/>
              <c:layout>
                <c:manualLayout>
                  <c:x val="3.05810397553514E-3"/>
                  <c:y val="2.77777777777778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CCD-4F21-AFD7-12CF099DD4A5}"/>
                </c:ext>
              </c:extLst>
            </c:dLbl>
            <c:dLbl>
              <c:idx val="1"/>
              <c:layout>
                <c:manualLayout>
                  <c:x val="0"/>
                  <c:y val="2.222222222222225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CCD-4F21-AFD7-12CF099DD4A5}"/>
                </c:ext>
              </c:extLst>
            </c:dLbl>
            <c:dLbl>
              <c:idx val="2"/>
              <c:layout>
                <c:manualLayout>
                  <c:x val="0"/>
                  <c:y val="2.222222222222225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CCD-4F21-AFD7-12CF099DD4A5}"/>
                </c:ext>
              </c:extLst>
            </c:dLbl>
            <c:dLbl>
              <c:idx val="3"/>
              <c:layout>
                <c:manualLayout>
                  <c:x val="-1.529051987767584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CCD-4F21-AFD7-12CF099DD4A5}"/>
                </c:ext>
              </c:extLst>
            </c:dLbl>
            <c:dLbl>
              <c:idx val="4"/>
              <c:layout>
                <c:manualLayout>
                  <c:x val="0"/>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CCD-4F21-AFD7-12CF099DD4A5}"/>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Other</c:v>
                </c:pt>
              </c:strCache>
            </c:strRef>
          </c:cat>
          <c:val>
            <c:numRef>
              <c:f>Sheet1!$B$5:$F$5</c:f>
              <c:numCache>
                <c:formatCode>0.0%</c:formatCode>
                <c:ptCount val="5"/>
                <c:pt idx="0">
                  <c:v>0.78169999999999995</c:v>
                </c:pt>
                <c:pt idx="1">
                  <c:v>1.77E-2</c:v>
                </c:pt>
                <c:pt idx="2">
                  <c:v>9.0300000000000005E-2</c:v>
                </c:pt>
                <c:pt idx="3">
                  <c:v>9.5500000000000002E-2</c:v>
                </c:pt>
                <c:pt idx="4">
                  <c:v>1.4800000000000001E-2</c:v>
                </c:pt>
              </c:numCache>
            </c:numRef>
          </c:val>
          <c:extLst>
            <c:ext xmlns:c16="http://schemas.microsoft.com/office/drawing/2014/chart" uri="{C3380CC4-5D6E-409C-BE32-E72D297353CC}">
              <c16:uniqueId val="{00000014-4CCD-4F21-AFD7-12CF099DD4A5}"/>
            </c:ext>
          </c:extLst>
        </c:ser>
        <c:dLbls>
          <c:showLegendKey val="0"/>
          <c:showVal val="1"/>
          <c:showCatName val="0"/>
          <c:showSerName val="0"/>
          <c:showPercent val="0"/>
          <c:showBubbleSize val="0"/>
        </c:dLbls>
        <c:gapWidth val="75"/>
        <c:overlap val="-25"/>
        <c:axId val="56893440"/>
        <c:axId val="56894976"/>
      </c:barChart>
      <c:catAx>
        <c:axId val="56893440"/>
        <c:scaling>
          <c:orientation val="minMax"/>
        </c:scaling>
        <c:delete val="0"/>
        <c:axPos val="b"/>
        <c:numFmt formatCode="General" sourceLinked="1"/>
        <c:majorTickMark val="none"/>
        <c:minorTickMark val="none"/>
        <c:tickLblPos val="low"/>
        <c:spPr>
          <a:noFill/>
          <a:ln w="3159" cap="flat" cmpd="sng" algn="ctr">
            <a:solidFill>
              <a:schemeClr val="tx1"/>
            </a:solid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56894976"/>
        <c:crosses val="autoZero"/>
        <c:auto val="1"/>
        <c:lblAlgn val="ctr"/>
        <c:lblOffset val="100"/>
        <c:tickLblSkip val="1"/>
        <c:tickMarkSkip val="1"/>
        <c:noMultiLvlLbl val="0"/>
      </c:catAx>
      <c:valAx>
        <c:axId val="56894976"/>
        <c:scaling>
          <c:orientation val="minMax"/>
        </c:scaling>
        <c:delete val="0"/>
        <c:axPos val="l"/>
        <c:majorGridlines>
          <c:spPr>
            <a:ln w="6350" cap="flat" cmpd="sng" algn="ctr">
              <a:solidFill>
                <a:schemeClr val="tx1">
                  <a:tint val="75000"/>
                </a:schemeClr>
              </a:solidFill>
              <a:prstDash val="solid"/>
              <a:round/>
            </a:ln>
            <a:effectLst/>
          </c:spPr>
        </c:majorGridlines>
        <c:numFmt formatCode="0%" sourceLinked="0"/>
        <c:majorTickMark val="none"/>
        <c:minorTickMark val="none"/>
        <c:tickLblPos val="nextTo"/>
        <c:spPr>
          <a:noFill/>
          <a:ln w="25400" cap="flat" cmpd="sng" algn="ctr">
            <a:no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5689344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legendEntry>
        <c:idx val="1"/>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legendEntry>
        <c:idx val="2"/>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legendEntry>
        <c:idx val="3"/>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overlay val="0"/>
      <c:spPr>
        <a:noFill/>
        <a:ln w="3159">
          <a:solidFill>
            <a:schemeClr val="tx1"/>
          </a:solidFill>
          <a:prstDash val="solid"/>
        </a:ln>
        <a:effectLst/>
      </c:spPr>
      <c:txPr>
        <a:bodyPr rot="0" spcFirstLastPara="1" vertOverflow="ellipsis" vert="horz" wrap="square" anchor="ctr" anchorCtr="1"/>
        <a:lstStyle/>
        <a:p>
          <a:pPr>
            <a:defRPr sz="1200" b="1" i="0" u="none" strike="noStrike" kern="1200" baseline="0">
              <a:solidFill>
                <a:schemeClr val="tx1"/>
              </a:solidFill>
              <a:latin typeface="Arial"/>
              <a:ea typeface="Arial"/>
              <a:cs typeface="Arial"/>
            </a:defRPr>
          </a:pPr>
          <a:endParaRPr lang="en-US"/>
        </a:p>
      </c:txPr>
    </c:legend>
    <c:plotVisOnly val="1"/>
    <c:dispBlanksAs val="gap"/>
    <c:showDLblsOverMax val="0"/>
  </c:chart>
  <c:spPr>
    <a:noFill/>
    <a:ln w="6350" cap="flat" cmpd="sng" algn="ctr">
      <a:noFill/>
      <a:prstDash val="solid"/>
      <a:miter lim="800000"/>
    </a:ln>
    <a:effectLst/>
  </c:spPr>
  <c:txPr>
    <a:bodyPr/>
    <a:lstStyle/>
    <a:p>
      <a:pPr>
        <a:defRPr sz="1791" b="1" i="0" u="none" strike="noStrike" baseline="0">
          <a:solidFill>
            <a:schemeClr val="tx1"/>
          </a:solidFill>
          <a:latin typeface="Arial"/>
          <a:ea typeface="Arial"/>
          <a:cs typeface="Arial"/>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49" b="1" i="0" u="none" strike="noStrike" kern="1200" baseline="0">
                <a:solidFill>
                  <a:schemeClr val="tx1"/>
                </a:solidFill>
                <a:latin typeface="Arial"/>
                <a:ea typeface="Arial"/>
                <a:cs typeface="Arial"/>
              </a:defRPr>
            </a:pPr>
            <a:r>
              <a:rPr lang="en-US" sz="1400" i="1" u="sng" dirty="0"/>
              <a:t>Long Duration</a:t>
            </a:r>
          </a:p>
        </c:rich>
      </c:tx>
      <c:overlay val="0"/>
      <c:spPr>
        <a:noFill/>
        <a:ln>
          <a:noFill/>
        </a:ln>
        <a:effectLst/>
      </c:spPr>
      <c:txPr>
        <a:bodyPr rot="0" spcFirstLastPara="1" vertOverflow="ellipsis" vert="horz" wrap="square" anchor="ctr" anchorCtr="1"/>
        <a:lstStyle/>
        <a:p>
          <a:pPr>
            <a:defRPr sz="2149" b="1" i="0" u="none" strike="noStrike" kern="1200" baseline="0">
              <a:solidFill>
                <a:schemeClr val="tx1"/>
              </a:solidFill>
              <a:latin typeface="Arial"/>
              <a:ea typeface="Arial"/>
              <a:cs typeface="Arial"/>
            </a:defRPr>
          </a:pPr>
          <a:endParaRPr lang="en-US"/>
        </a:p>
      </c:txPr>
    </c:title>
    <c:autoTitleDeleted val="0"/>
    <c:plotArea>
      <c:layout/>
      <c:barChart>
        <c:barDir val="col"/>
        <c:grouping val="clustered"/>
        <c:varyColors val="0"/>
        <c:ser>
          <c:idx val="3"/>
          <c:order val="0"/>
          <c:tx>
            <c:strRef>
              <c:f>Sheet1!$A$2</c:f>
              <c:strCache>
                <c:ptCount val="1"/>
                <c:pt idx="0">
                  <c:v>9/30/2023</c:v>
                </c:pt>
              </c:strCache>
            </c:strRef>
          </c:tx>
          <c:spPr>
            <a:solidFill>
              <a:schemeClr val="bg2">
                <a:lumMod val="25000"/>
              </a:schemeClr>
            </a:solidFill>
            <a:ln>
              <a:noFill/>
            </a:ln>
            <a:effectLst/>
          </c:spPr>
          <c:invertIfNegative val="0"/>
          <c:dLbls>
            <c:dLbl>
              <c:idx val="0"/>
              <c:layout>
                <c:manualLayout>
                  <c:x val="-1.5151515151515277E-3"/>
                  <c:y val="2.38095126502099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883-4649-902C-FA6B6450BAFA}"/>
                </c:ext>
              </c:extLst>
            </c:dLbl>
            <c:dLbl>
              <c:idx val="1"/>
              <c:layout>
                <c:manualLayout>
                  <c:x val="3.0303030303030312E-3"/>
                  <c:y val="2.380951265020976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83-4649-902C-FA6B6450BAFA}"/>
                </c:ext>
              </c:extLst>
            </c:dLbl>
            <c:dLbl>
              <c:idx val="2"/>
              <c:layout>
                <c:manualLayout>
                  <c:x val="-1.1930326890956903E-7"/>
                  <c:y val="-5.9523781625523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883-4649-902C-FA6B6450BAFA}"/>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Other</c:v>
                </c:pt>
              </c:strCache>
            </c:strRef>
          </c:cat>
          <c:val>
            <c:numRef>
              <c:f>Sheet1!$B$2:$F$2</c:f>
              <c:numCache>
                <c:formatCode>0.0%</c:formatCode>
                <c:ptCount val="5"/>
                <c:pt idx="0">
                  <c:v>0.66679999999999995</c:v>
                </c:pt>
                <c:pt idx="1">
                  <c:v>2.86E-2</c:v>
                </c:pt>
                <c:pt idx="2">
                  <c:v>0.14119999999999999</c:v>
                </c:pt>
                <c:pt idx="3">
                  <c:v>0.1157</c:v>
                </c:pt>
                <c:pt idx="4">
                  <c:v>4.7700000000000006E-2</c:v>
                </c:pt>
              </c:numCache>
            </c:numRef>
          </c:val>
          <c:extLst>
            <c:ext xmlns:c16="http://schemas.microsoft.com/office/drawing/2014/chart" uri="{C3380CC4-5D6E-409C-BE32-E72D297353CC}">
              <c16:uniqueId val="{00000003-2883-4649-902C-FA6B6450BAFA}"/>
            </c:ext>
          </c:extLst>
        </c:ser>
        <c:ser>
          <c:idx val="0"/>
          <c:order val="1"/>
          <c:tx>
            <c:strRef>
              <c:f>Sheet1!$A$3</c:f>
              <c:strCache>
                <c:ptCount val="1"/>
                <c:pt idx="0">
                  <c:v>3/31/2024</c:v>
                </c:pt>
              </c:strCache>
            </c:strRef>
          </c:tx>
          <c:spPr>
            <a:solidFill>
              <a:schemeClr val="bg2">
                <a:lumMod val="90000"/>
              </a:schemeClr>
            </a:solidFill>
            <a:ln>
              <a:noFill/>
            </a:ln>
            <a:effectLst/>
          </c:spPr>
          <c:invertIfNegative val="0"/>
          <c:dLbls>
            <c:dLbl>
              <c:idx val="0"/>
              <c:layout>
                <c:manualLayout>
                  <c:x val="0"/>
                  <c:y val="1.19047563251048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883-4649-902C-FA6B6450BAFA}"/>
                </c:ext>
              </c:extLst>
            </c:dLbl>
            <c:dLbl>
              <c:idx val="1"/>
              <c:layout>
                <c:manualLayout>
                  <c:x val="-1.5151515151515212E-3"/>
                  <c:y val="2.38095126502098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883-4649-902C-FA6B6450BAFA}"/>
                </c:ext>
              </c:extLst>
            </c:dLbl>
            <c:dLbl>
              <c:idx val="2"/>
              <c:layout>
                <c:manualLayout>
                  <c:x val="3.030303030303031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883-4649-902C-FA6B6450BAFA}"/>
                </c:ext>
              </c:extLst>
            </c:dLbl>
            <c:dLbl>
              <c:idx val="3"/>
              <c:layout>
                <c:manualLayout>
                  <c:x val="0"/>
                  <c:y val="2.97618908127620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883-4649-902C-FA6B6450BAFA}"/>
                </c:ext>
              </c:extLst>
            </c:dLbl>
            <c:dLbl>
              <c:idx val="4"/>
              <c:layout>
                <c:manualLayout>
                  <c:x val="-1.1110982756090176E-16"/>
                  <c:y val="3.101403690426186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28-4282-8138-2A37F6B6356F}"/>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Other</c:v>
                </c:pt>
              </c:strCache>
            </c:strRef>
          </c:cat>
          <c:val>
            <c:numRef>
              <c:f>Sheet1!$B$3:$F$3</c:f>
              <c:numCache>
                <c:formatCode>0.0%</c:formatCode>
                <c:ptCount val="5"/>
                <c:pt idx="0">
                  <c:v>0.65569999999999995</c:v>
                </c:pt>
                <c:pt idx="1">
                  <c:v>3.5700000000000003E-2</c:v>
                </c:pt>
                <c:pt idx="2">
                  <c:v>0.14169999999999999</c:v>
                </c:pt>
                <c:pt idx="3">
                  <c:v>0.1173</c:v>
                </c:pt>
                <c:pt idx="4">
                  <c:v>4.9599999999999998E-2</c:v>
                </c:pt>
              </c:numCache>
            </c:numRef>
          </c:val>
          <c:extLst>
            <c:ext xmlns:c16="http://schemas.microsoft.com/office/drawing/2014/chart" uri="{C3380CC4-5D6E-409C-BE32-E72D297353CC}">
              <c16:uniqueId val="{00000008-2883-4649-902C-FA6B6450BAFA}"/>
            </c:ext>
          </c:extLst>
        </c:ser>
        <c:ser>
          <c:idx val="2"/>
          <c:order val="2"/>
          <c:tx>
            <c:strRef>
              <c:f>Sheet1!$A$4</c:f>
              <c:strCache>
                <c:ptCount val="1"/>
                <c:pt idx="0">
                  <c:v>9/30/2024</c:v>
                </c:pt>
              </c:strCache>
            </c:strRef>
          </c:tx>
          <c:spPr>
            <a:solidFill>
              <a:schemeClr val="bg2">
                <a:lumMod val="50000"/>
              </a:schemeClr>
            </a:solidFill>
            <a:ln>
              <a:noFill/>
            </a:ln>
            <a:effectLst/>
          </c:spPr>
          <c:invertIfNegative val="0"/>
          <c:dLbls>
            <c:dLbl>
              <c:idx val="0"/>
              <c:layout>
                <c:manualLayout>
                  <c:x val="3.0303030303030312E-3"/>
                  <c:y val="1.19047563251048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883-4649-902C-FA6B6450BAFA}"/>
                </c:ext>
              </c:extLst>
            </c:dLbl>
            <c:dLbl>
              <c:idx val="1"/>
              <c:layout>
                <c:manualLayout>
                  <c:x val="0"/>
                  <c:y val="2.380904395901584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883-4649-902C-FA6B6450BAFA}"/>
                </c:ext>
              </c:extLst>
            </c:dLbl>
            <c:dLbl>
              <c:idx val="2"/>
              <c:layout>
                <c:manualLayout>
                  <c:x val="6.0606060606060623E-3"/>
                  <c:y val="-1.19047563251048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883-4649-902C-FA6B6450BAFA}"/>
                </c:ext>
              </c:extLst>
            </c:dLbl>
            <c:dLbl>
              <c:idx val="3"/>
              <c:layout>
                <c:manualLayout>
                  <c:x val="3.0303030303030312E-3"/>
                  <c:y val="2.38095126502097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883-4649-902C-FA6B6450BAFA}"/>
                </c:ext>
              </c:extLst>
            </c:dLbl>
            <c:dLbl>
              <c:idx val="4"/>
              <c:layout>
                <c:manualLayout>
                  <c:x val="-1.5151515151514041E-3"/>
                  <c:y val="2.584503075355155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28-4282-8138-2A37F6B6356F}"/>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Other</c:v>
                </c:pt>
              </c:strCache>
            </c:strRef>
          </c:cat>
          <c:val>
            <c:numRef>
              <c:f>Sheet1!$B$4:$F$4</c:f>
              <c:numCache>
                <c:formatCode>0.0%</c:formatCode>
                <c:ptCount val="5"/>
                <c:pt idx="0">
                  <c:v>0.65890000000000004</c:v>
                </c:pt>
                <c:pt idx="1">
                  <c:v>2.7E-2</c:v>
                </c:pt>
                <c:pt idx="2">
                  <c:v>0.128</c:v>
                </c:pt>
                <c:pt idx="3">
                  <c:v>0.12570000000000001</c:v>
                </c:pt>
                <c:pt idx="4">
                  <c:v>6.0400000000000002E-2</c:v>
                </c:pt>
              </c:numCache>
            </c:numRef>
          </c:val>
          <c:extLst>
            <c:ext xmlns:c16="http://schemas.microsoft.com/office/drawing/2014/chart" uri="{C3380CC4-5D6E-409C-BE32-E72D297353CC}">
              <c16:uniqueId val="{0000000D-2883-4649-902C-FA6B6450BAFA}"/>
            </c:ext>
          </c:extLst>
        </c:ser>
        <c:ser>
          <c:idx val="4"/>
          <c:order val="3"/>
          <c:tx>
            <c:strRef>
              <c:f>Sheet1!$A$5</c:f>
              <c:strCache>
                <c:ptCount val="1"/>
                <c:pt idx="0">
                  <c:v>Bloomberg US Agg Index 9/30/24</c:v>
                </c:pt>
              </c:strCache>
            </c:strRef>
          </c:tx>
          <c:spPr>
            <a:solidFill>
              <a:schemeClr val="accent2">
                <a:lumMod val="40000"/>
                <a:lumOff val="60000"/>
              </a:schemeClr>
            </a:solidFill>
            <a:ln>
              <a:noFill/>
            </a:ln>
            <a:effectLst/>
          </c:spPr>
          <c:invertIfNegative val="0"/>
          <c:dLbls>
            <c:dLbl>
              <c:idx val="0"/>
              <c:layout>
                <c:manualLayout>
                  <c:x val="0"/>
                  <c:y val="2.97618908127620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883-4649-902C-FA6B6450BAFA}"/>
                </c:ext>
              </c:extLst>
            </c:dLbl>
            <c:dLbl>
              <c:idx val="1"/>
              <c:layout>
                <c:manualLayout>
                  <c:x val="0"/>
                  <c:y val="2.38095126502099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883-4649-902C-FA6B6450BAFA}"/>
                </c:ext>
              </c:extLst>
            </c:dLbl>
            <c:dLbl>
              <c:idx val="2"/>
              <c:layout>
                <c:manualLayout>
                  <c:x val="-1.5151515151515277E-3"/>
                  <c:y val="2.38095126502099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883-4649-902C-FA6B6450BAFA}"/>
                </c:ext>
              </c:extLst>
            </c:dLbl>
            <c:dLbl>
              <c:idx val="3"/>
              <c:layout>
                <c:manualLayout>
                  <c:x val="6.0606060606060623E-3"/>
                  <c:y val="2.97618908127620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883-4649-902C-FA6B6450BAFA}"/>
                </c:ext>
              </c:extLst>
            </c:dLbl>
            <c:dLbl>
              <c:idx val="4"/>
              <c:layout>
                <c:manualLayout>
                  <c:x val="1.1110982756090514E-16"/>
                  <c:y val="1.19047563251048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883-4649-902C-FA6B6450BAFA}"/>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Other</c:v>
                </c:pt>
              </c:strCache>
            </c:strRef>
          </c:cat>
          <c:val>
            <c:numRef>
              <c:f>Sheet1!$B$5:$F$5</c:f>
              <c:numCache>
                <c:formatCode>0.0%</c:formatCode>
                <c:ptCount val="5"/>
                <c:pt idx="0">
                  <c:v>0.73250000000000004</c:v>
                </c:pt>
                <c:pt idx="1">
                  <c:v>2.41E-2</c:v>
                </c:pt>
                <c:pt idx="2">
                  <c:v>0.11169999999999999</c:v>
                </c:pt>
                <c:pt idx="3">
                  <c:v>0.1172</c:v>
                </c:pt>
                <c:pt idx="4">
                  <c:v>1.4499999999999999E-2</c:v>
                </c:pt>
              </c:numCache>
            </c:numRef>
          </c:val>
          <c:extLst>
            <c:ext xmlns:c16="http://schemas.microsoft.com/office/drawing/2014/chart" uri="{C3380CC4-5D6E-409C-BE32-E72D297353CC}">
              <c16:uniqueId val="{00000013-2883-4649-902C-FA6B6450BAFA}"/>
            </c:ext>
          </c:extLst>
        </c:ser>
        <c:dLbls>
          <c:showLegendKey val="0"/>
          <c:showVal val="1"/>
          <c:showCatName val="0"/>
          <c:showSerName val="0"/>
          <c:showPercent val="0"/>
          <c:showBubbleSize val="0"/>
        </c:dLbls>
        <c:gapWidth val="75"/>
        <c:overlap val="-25"/>
        <c:axId val="57059968"/>
        <c:axId val="47915392"/>
      </c:barChart>
      <c:catAx>
        <c:axId val="57059968"/>
        <c:scaling>
          <c:orientation val="minMax"/>
        </c:scaling>
        <c:delete val="0"/>
        <c:axPos val="b"/>
        <c:numFmt formatCode="General" sourceLinked="1"/>
        <c:majorTickMark val="none"/>
        <c:minorTickMark val="none"/>
        <c:tickLblPos val="low"/>
        <c:spPr>
          <a:noFill/>
          <a:ln w="3159" cap="flat" cmpd="sng" algn="ctr">
            <a:solidFill>
              <a:schemeClr val="tx1"/>
            </a:solid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47915392"/>
        <c:crosses val="autoZero"/>
        <c:auto val="1"/>
        <c:lblAlgn val="ctr"/>
        <c:lblOffset val="100"/>
        <c:tickLblSkip val="1"/>
        <c:tickMarkSkip val="1"/>
        <c:noMultiLvlLbl val="0"/>
      </c:catAx>
      <c:valAx>
        <c:axId val="47915392"/>
        <c:scaling>
          <c:orientation val="minMax"/>
        </c:scaling>
        <c:delete val="0"/>
        <c:axPos val="l"/>
        <c:majorGridlines>
          <c:spPr>
            <a:ln w="3159" cap="flat" cmpd="sng" algn="ctr">
              <a:solidFill>
                <a:schemeClr val="tx1"/>
              </a:solidFill>
              <a:prstDash val="solid"/>
              <a:round/>
            </a:ln>
            <a:effectLst/>
          </c:spPr>
        </c:majorGridlines>
        <c:numFmt formatCode="0%" sourceLinked="0"/>
        <c:majorTickMark val="none"/>
        <c:minorTickMark val="none"/>
        <c:tickLblPos val="nextTo"/>
        <c:spPr>
          <a:noFill/>
          <a:ln w="25400" cap="flat" cmpd="sng" algn="ctr">
            <a:no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57059968"/>
        <c:crosses val="autoZero"/>
        <c:crossBetween val="between"/>
      </c:valAx>
      <c:spPr>
        <a:noFill/>
        <a:ln w="12638">
          <a:noFill/>
          <a:prstDash val="solid"/>
        </a:ln>
        <a:effectLst/>
      </c:spPr>
    </c:plotArea>
    <c:legend>
      <c:legendPos val="b"/>
      <c:legendEntry>
        <c:idx val="0"/>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legendEntry>
        <c:idx val="1"/>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legendEntry>
        <c:idx val="2"/>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legendEntry>
        <c:idx val="3"/>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layout>
        <c:manualLayout>
          <c:xMode val="edge"/>
          <c:yMode val="edge"/>
          <c:x val="0.20722739203054191"/>
          <c:y val="0.8627189432325969"/>
          <c:w val="0.58403006442376526"/>
          <c:h val="0.10156678779209422"/>
        </c:manualLayout>
      </c:layout>
      <c:overlay val="0"/>
      <c:spPr>
        <a:noFill/>
        <a:ln w="3159">
          <a:solidFill>
            <a:schemeClr val="tx1"/>
          </a:solidFill>
          <a:prstDash val="solid"/>
        </a:ln>
        <a:effectLst/>
      </c:spPr>
      <c:txPr>
        <a:bodyPr rot="0" spcFirstLastPara="1" vertOverflow="ellipsis" vert="horz" wrap="square" anchor="ctr" anchorCtr="1"/>
        <a:lstStyle/>
        <a:p>
          <a:pPr>
            <a:defRPr sz="1200" b="1" i="0" u="none" strike="noStrike" kern="1200" baseline="0">
              <a:solidFill>
                <a:schemeClr val="tx1"/>
              </a:solidFill>
              <a:latin typeface="Arial"/>
              <a:ea typeface="Arial"/>
              <a:cs typeface="Arial"/>
            </a:defRPr>
          </a:pPr>
          <a:endParaRPr lang="en-US"/>
        </a:p>
      </c:txPr>
    </c:legend>
    <c:plotVisOnly val="1"/>
    <c:dispBlanksAs val="gap"/>
    <c:showDLblsOverMax val="0"/>
  </c:chart>
  <c:spPr>
    <a:noFill/>
    <a:ln w="6350" cap="flat" cmpd="sng" algn="ctr">
      <a:noFill/>
      <a:prstDash val="solid"/>
      <a:miter lim="800000"/>
    </a:ln>
    <a:effectLst/>
  </c:spPr>
  <c:txPr>
    <a:bodyPr/>
    <a:lstStyle/>
    <a:p>
      <a:pPr>
        <a:defRPr sz="1791" b="1" i="0" u="none" strike="noStrike" baseline="0">
          <a:solidFill>
            <a:schemeClr val="tx1"/>
          </a:solidFill>
          <a:latin typeface="Arial"/>
          <a:ea typeface="Arial"/>
          <a:cs typeface="Aria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503744"/>
        <c:axId val="169509632"/>
      </c:barChart>
      <c:catAx>
        <c:axId val="169503744"/>
        <c:scaling>
          <c:orientation val="minMax"/>
        </c:scaling>
        <c:delete val="0"/>
        <c:axPos val="b"/>
        <c:numFmt formatCode="[$-409]mmm\-yy;@" sourceLinked="0"/>
        <c:majorTickMark val="out"/>
        <c:minorTickMark val="none"/>
        <c:tickLblPos val="nextTo"/>
        <c:crossAx val="169509632"/>
        <c:crosses val="autoZero"/>
        <c:auto val="1"/>
        <c:lblAlgn val="ctr"/>
        <c:lblOffset val="100"/>
        <c:noMultiLvlLbl val="0"/>
      </c:catAx>
      <c:valAx>
        <c:axId val="169509632"/>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503744"/>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areaChart>
        <c:grouping val="stacked"/>
        <c:varyColors val="0"/>
        <c:ser>
          <c:idx val="0"/>
          <c:order val="0"/>
          <c:tx>
            <c:strRef>
              <c:f>'Monthly Balances'!$C$1</c:f>
              <c:strCache>
                <c:ptCount val="1"/>
                <c:pt idx="0">
                  <c:v> Trust Funds $ </c:v>
                </c:pt>
              </c:strCache>
            </c:strRef>
          </c:tx>
          <c:spPr>
            <a:solidFill>
              <a:schemeClr val="accent1">
                <a:shade val="58000"/>
              </a:schemeClr>
            </a:solidFill>
            <a:ln>
              <a:noFill/>
            </a:ln>
            <a:effectLst/>
          </c:spPr>
          <c:cat>
            <c:numRef>
              <c:f>'Monthly Balances'!$A$154:$A$214</c:f>
              <c:numCache>
                <c:formatCode>m/d/yyyy</c:formatCode>
                <c:ptCount val="61"/>
                <c:pt idx="0">
                  <c:v>43738</c:v>
                </c:pt>
                <c:pt idx="1">
                  <c:v>43769</c:v>
                </c:pt>
                <c:pt idx="2">
                  <c:v>43799</c:v>
                </c:pt>
                <c:pt idx="3">
                  <c:v>43830</c:v>
                </c:pt>
                <c:pt idx="4">
                  <c:v>43861</c:v>
                </c:pt>
                <c:pt idx="5">
                  <c:v>43890</c:v>
                </c:pt>
                <c:pt idx="6">
                  <c:v>43921</c:v>
                </c:pt>
                <c:pt idx="7">
                  <c:v>43951</c:v>
                </c:pt>
                <c:pt idx="8">
                  <c:v>43982</c:v>
                </c:pt>
                <c:pt idx="9">
                  <c:v>44012</c:v>
                </c:pt>
                <c:pt idx="10">
                  <c:v>44043</c:v>
                </c:pt>
                <c:pt idx="11">
                  <c:v>44074</c:v>
                </c:pt>
                <c:pt idx="12">
                  <c:v>44104</c:v>
                </c:pt>
                <c:pt idx="13">
                  <c:v>44135</c:v>
                </c:pt>
                <c:pt idx="14">
                  <c:v>44165</c:v>
                </c:pt>
                <c:pt idx="15">
                  <c:v>44196</c:v>
                </c:pt>
                <c:pt idx="16">
                  <c:v>44227</c:v>
                </c:pt>
                <c:pt idx="17">
                  <c:v>44255</c:v>
                </c:pt>
                <c:pt idx="18">
                  <c:v>44286</c:v>
                </c:pt>
                <c:pt idx="19">
                  <c:v>44316</c:v>
                </c:pt>
                <c:pt idx="20">
                  <c:v>44347</c:v>
                </c:pt>
                <c:pt idx="21">
                  <c:v>44377</c:v>
                </c:pt>
                <c:pt idx="22">
                  <c:v>44408</c:v>
                </c:pt>
                <c:pt idx="23">
                  <c:v>44439</c:v>
                </c:pt>
                <c:pt idx="24">
                  <c:v>44469</c:v>
                </c:pt>
                <c:pt idx="25">
                  <c:v>44500</c:v>
                </c:pt>
                <c:pt idx="26">
                  <c:v>44530</c:v>
                </c:pt>
                <c:pt idx="27">
                  <c:v>44561</c:v>
                </c:pt>
                <c:pt idx="28">
                  <c:v>44592</c:v>
                </c:pt>
                <c:pt idx="29">
                  <c:v>44620</c:v>
                </c:pt>
                <c:pt idx="30">
                  <c:v>44651</c:v>
                </c:pt>
                <c:pt idx="31">
                  <c:v>44681</c:v>
                </c:pt>
                <c:pt idx="32">
                  <c:v>44712</c:v>
                </c:pt>
                <c:pt idx="33">
                  <c:v>44742</c:v>
                </c:pt>
                <c:pt idx="34">
                  <c:v>44773</c:v>
                </c:pt>
                <c:pt idx="35">
                  <c:v>44804</c:v>
                </c:pt>
                <c:pt idx="36">
                  <c:v>44834</c:v>
                </c:pt>
                <c:pt idx="37">
                  <c:v>44865</c:v>
                </c:pt>
                <c:pt idx="38">
                  <c:v>44895</c:v>
                </c:pt>
                <c:pt idx="39">
                  <c:v>44926</c:v>
                </c:pt>
                <c:pt idx="40">
                  <c:v>44957</c:v>
                </c:pt>
                <c:pt idx="41">
                  <c:v>44985</c:v>
                </c:pt>
                <c:pt idx="42">
                  <c:v>45016</c:v>
                </c:pt>
                <c:pt idx="43">
                  <c:v>45046</c:v>
                </c:pt>
                <c:pt idx="44">
                  <c:v>45077</c:v>
                </c:pt>
                <c:pt idx="45">
                  <c:v>45107</c:v>
                </c:pt>
                <c:pt idx="46">
                  <c:v>45138</c:v>
                </c:pt>
                <c:pt idx="47">
                  <c:v>45169</c:v>
                </c:pt>
                <c:pt idx="48">
                  <c:v>45199</c:v>
                </c:pt>
                <c:pt idx="49">
                  <c:v>45230</c:v>
                </c:pt>
                <c:pt idx="50">
                  <c:v>45260</c:v>
                </c:pt>
                <c:pt idx="51">
                  <c:v>45291</c:v>
                </c:pt>
                <c:pt idx="52">
                  <c:v>45322</c:v>
                </c:pt>
                <c:pt idx="53">
                  <c:v>45351</c:v>
                </c:pt>
                <c:pt idx="54">
                  <c:v>45382</c:v>
                </c:pt>
                <c:pt idx="55">
                  <c:v>45412</c:v>
                </c:pt>
                <c:pt idx="56">
                  <c:v>45443</c:v>
                </c:pt>
                <c:pt idx="57">
                  <c:v>45473</c:v>
                </c:pt>
                <c:pt idx="58">
                  <c:v>45504</c:v>
                </c:pt>
                <c:pt idx="59">
                  <c:v>45535</c:v>
                </c:pt>
                <c:pt idx="60">
                  <c:v>45565</c:v>
                </c:pt>
              </c:numCache>
            </c:numRef>
          </c:cat>
          <c:val>
            <c:numRef>
              <c:f>'Monthly Balances'!$C$154:$C$214</c:f>
              <c:numCache>
                <c:formatCode>_("$"* #,##0.00_);_("$"* \(#,##0.00\);_("$"* "-"??_);_(@_)</c:formatCode>
                <c:ptCount val="61"/>
                <c:pt idx="0">
                  <c:v>12922392849.509998</c:v>
                </c:pt>
                <c:pt idx="1">
                  <c:v>12961687739.58</c:v>
                </c:pt>
                <c:pt idx="2">
                  <c:v>12645658091.09</c:v>
                </c:pt>
                <c:pt idx="3">
                  <c:v>13500665369.770002</c:v>
                </c:pt>
                <c:pt idx="4">
                  <c:v>14028141525.380001</c:v>
                </c:pt>
                <c:pt idx="5">
                  <c:v>13499626169.669998</c:v>
                </c:pt>
                <c:pt idx="6">
                  <c:v>14056171426.780001</c:v>
                </c:pt>
                <c:pt idx="7">
                  <c:v>14669253700.670002</c:v>
                </c:pt>
                <c:pt idx="8">
                  <c:v>13469540309.619999</c:v>
                </c:pt>
                <c:pt idx="9">
                  <c:v>13222359058.170002</c:v>
                </c:pt>
                <c:pt idx="10">
                  <c:v>13428145685.200001</c:v>
                </c:pt>
                <c:pt idx="11">
                  <c:v>13523182358.02</c:v>
                </c:pt>
                <c:pt idx="12">
                  <c:v>13694178421.41</c:v>
                </c:pt>
                <c:pt idx="13">
                  <c:v>14146056926.129999</c:v>
                </c:pt>
                <c:pt idx="14">
                  <c:v>13920705971.970001</c:v>
                </c:pt>
                <c:pt idx="15">
                  <c:v>14719712922.83</c:v>
                </c:pt>
                <c:pt idx="16">
                  <c:v>15507474527.24</c:v>
                </c:pt>
                <c:pt idx="17">
                  <c:v>15432037019.809999</c:v>
                </c:pt>
                <c:pt idx="18">
                  <c:v>16136685485.550001</c:v>
                </c:pt>
                <c:pt idx="19">
                  <c:v>16310135484.93</c:v>
                </c:pt>
                <c:pt idx="20">
                  <c:v>15793744355.09</c:v>
                </c:pt>
                <c:pt idx="21">
                  <c:v>16572724296.51</c:v>
                </c:pt>
                <c:pt idx="22">
                  <c:v>16203093451.700001</c:v>
                </c:pt>
                <c:pt idx="23">
                  <c:v>18822225755.890003</c:v>
                </c:pt>
                <c:pt idx="24">
                  <c:v>19275913581.130001</c:v>
                </c:pt>
                <c:pt idx="25">
                  <c:v>19950916444.670002</c:v>
                </c:pt>
                <c:pt idx="26">
                  <c:v>19952162039.459999</c:v>
                </c:pt>
                <c:pt idx="27">
                  <c:v>20945124098.370003</c:v>
                </c:pt>
                <c:pt idx="28">
                  <c:v>19441800271.200001</c:v>
                </c:pt>
                <c:pt idx="29">
                  <c:v>20142319645.440002</c:v>
                </c:pt>
                <c:pt idx="30">
                  <c:v>21081496434.82</c:v>
                </c:pt>
                <c:pt idx="31">
                  <c:v>21856621666.670002</c:v>
                </c:pt>
                <c:pt idx="32">
                  <c:v>21002619339.730003</c:v>
                </c:pt>
                <c:pt idx="33">
                  <c:v>22378184710.150002</c:v>
                </c:pt>
                <c:pt idx="34">
                  <c:v>22503204725.259998</c:v>
                </c:pt>
                <c:pt idx="35">
                  <c:v>22388859689.549999</c:v>
                </c:pt>
                <c:pt idx="36">
                  <c:v>22557660763.09</c:v>
                </c:pt>
                <c:pt idx="37">
                  <c:v>23077529353</c:v>
                </c:pt>
                <c:pt idx="38">
                  <c:v>22678035807.32</c:v>
                </c:pt>
                <c:pt idx="39">
                  <c:v>23376874956.690002</c:v>
                </c:pt>
                <c:pt idx="40">
                  <c:v>24307935692.5</c:v>
                </c:pt>
                <c:pt idx="41">
                  <c:v>24657100534.310001</c:v>
                </c:pt>
                <c:pt idx="42">
                  <c:v>25015633283.52</c:v>
                </c:pt>
                <c:pt idx="43">
                  <c:v>24999552518.23</c:v>
                </c:pt>
                <c:pt idx="44">
                  <c:v>23261627371.099998</c:v>
                </c:pt>
                <c:pt idx="45">
                  <c:v>25248677718.420002</c:v>
                </c:pt>
                <c:pt idx="46">
                  <c:v>24396829324.220001</c:v>
                </c:pt>
                <c:pt idx="47">
                  <c:v>22163150687.470001</c:v>
                </c:pt>
                <c:pt idx="48">
                  <c:v>25413741676.149998</c:v>
                </c:pt>
                <c:pt idx="49">
                  <c:v>25037759739.799999</c:v>
                </c:pt>
                <c:pt idx="50">
                  <c:v>23671281205.369999</c:v>
                </c:pt>
                <c:pt idx="51">
                  <c:v>23644395961.149998</c:v>
                </c:pt>
                <c:pt idx="52">
                  <c:v>27273658552.740002</c:v>
                </c:pt>
                <c:pt idx="53">
                  <c:v>24401391242.990002</c:v>
                </c:pt>
                <c:pt idx="54">
                  <c:v>25141779693.050003</c:v>
                </c:pt>
                <c:pt idx="55">
                  <c:v>28073327706.260002</c:v>
                </c:pt>
                <c:pt idx="56">
                  <c:v>27171162237.200001</c:v>
                </c:pt>
                <c:pt idx="57">
                  <c:v>29082532224.66</c:v>
                </c:pt>
                <c:pt idx="58">
                  <c:v>28438175211.490002</c:v>
                </c:pt>
                <c:pt idx="59">
                  <c:v>28646840462.720001</c:v>
                </c:pt>
                <c:pt idx="60">
                  <c:v>27664547313.59</c:v>
                </c:pt>
              </c:numCache>
            </c:numRef>
          </c:val>
          <c:extLst>
            <c:ext xmlns:c16="http://schemas.microsoft.com/office/drawing/2014/chart" uri="{C3380CC4-5D6E-409C-BE32-E72D297353CC}">
              <c16:uniqueId val="{00000000-89B5-458A-B4D5-1D0E128275FD}"/>
            </c:ext>
          </c:extLst>
        </c:ser>
        <c:ser>
          <c:idx val="1"/>
          <c:order val="1"/>
          <c:tx>
            <c:strRef>
              <c:f>'Monthly Balances'!$F$1</c:f>
              <c:strCache>
                <c:ptCount val="1"/>
                <c:pt idx="0">
                  <c:v> General Revenue $ </c:v>
                </c:pt>
              </c:strCache>
            </c:strRef>
          </c:tx>
          <c:spPr>
            <a:solidFill>
              <a:schemeClr val="accent1">
                <a:shade val="86000"/>
              </a:schemeClr>
            </a:solidFill>
            <a:ln>
              <a:noFill/>
            </a:ln>
            <a:effectLst/>
          </c:spPr>
          <c:cat>
            <c:numRef>
              <c:f>'Monthly Balances'!$A$154:$A$214</c:f>
              <c:numCache>
                <c:formatCode>m/d/yyyy</c:formatCode>
                <c:ptCount val="61"/>
                <c:pt idx="0">
                  <c:v>43738</c:v>
                </c:pt>
                <c:pt idx="1">
                  <c:v>43769</c:v>
                </c:pt>
                <c:pt idx="2">
                  <c:v>43799</c:v>
                </c:pt>
                <c:pt idx="3">
                  <c:v>43830</c:v>
                </c:pt>
                <c:pt idx="4">
                  <c:v>43861</c:v>
                </c:pt>
                <c:pt idx="5">
                  <c:v>43890</c:v>
                </c:pt>
                <c:pt idx="6">
                  <c:v>43921</c:v>
                </c:pt>
                <c:pt idx="7">
                  <c:v>43951</c:v>
                </c:pt>
                <c:pt idx="8">
                  <c:v>43982</c:v>
                </c:pt>
                <c:pt idx="9">
                  <c:v>44012</c:v>
                </c:pt>
                <c:pt idx="10">
                  <c:v>44043</c:v>
                </c:pt>
                <c:pt idx="11">
                  <c:v>44074</c:v>
                </c:pt>
                <c:pt idx="12">
                  <c:v>44104</c:v>
                </c:pt>
                <c:pt idx="13">
                  <c:v>44135</c:v>
                </c:pt>
                <c:pt idx="14">
                  <c:v>44165</c:v>
                </c:pt>
                <c:pt idx="15">
                  <c:v>44196</c:v>
                </c:pt>
                <c:pt idx="16">
                  <c:v>44227</c:v>
                </c:pt>
                <c:pt idx="17">
                  <c:v>44255</c:v>
                </c:pt>
                <c:pt idx="18">
                  <c:v>44286</c:v>
                </c:pt>
                <c:pt idx="19">
                  <c:v>44316</c:v>
                </c:pt>
                <c:pt idx="20">
                  <c:v>44347</c:v>
                </c:pt>
                <c:pt idx="21">
                  <c:v>44377</c:v>
                </c:pt>
                <c:pt idx="22">
                  <c:v>44408</c:v>
                </c:pt>
                <c:pt idx="23">
                  <c:v>44439</c:v>
                </c:pt>
                <c:pt idx="24">
                  <c:v>44469</c:v>
                </c:pt>
                <c:pt idx="25">
                  <c:v>44500</c:v>
                </c:pt>
                <c:pt idx="26">
                  <c:v>44530</c:v>
                </c:pt>
                <c:pt idx="27">
                  <c:v>44561</c:v>
                </c:pt>
                <c:pt idx="28">
                  <c:v>44592</c:v>
                </c:pt>
                <c:pt idx="29">
                  <c:v>44620</c:v>
                </c:pt>
                <c:pt idx="30">
                  <c:v>44651</c:v>
                </c:pt>
                <c:pt idx="31">
                  <c:v>44681</c:v>
                </c:pt>
                <c:pt idx="32">
                  <c:v>44712</c:v>
                </c:pt>
                <c:pt idx="33">
                  <c:v>44742</c:v>
                </c:pt>
                <c:pt idx="34">
                  <c:v>44773</c:v>
                </c:pt>
                <c:pt idx="35">
                  <c:v>44804</c:v>
                </c:pt>
                <c:pt idx="36">
                  <c:v>44834</c:v>
                </c:pt>
                <c:pt idx="37">
                  <c:v>44865</c:v>
                </c:pt>
                <c:pt idx="38">
                  <c:v>44895</c:v>
                </c:pt>
                <c:pt idx="39">
                  <c:v>44926</c:v>
                </c:pt>
                <c:pt idx="40">
                  <c:v>44957</c:v>
                </c:pt>
                <c:pt idx="41">
                  <c:v>44985</c:v>
                </c:pt>
                <c:pt idx="42">
                  <c:v>45016</c:v>
                </c:pt>
                <c:pt idx="43">
                  <c:v>45046</c:v>
                </c:pt>
                <c:pt idx="44">
                  <c:v>45077</c:v>
                </c:pt>
                <c:pt idx="45">
                  <c:v>45107</c:v>
                </c:pt>
                <c:pt idx="46">
                  <c:v>45138</c:v>
                </c:pt>
                <c:pt idx="47">
                  <c:v>45169</c:v>
                </c:pt>
                <c:pt idx="48">
                  <c:v>45199</c:v>
                </c:pt>
                <c:pt idx="49">
                  <c:v>45230</c:v>
                </c:pt>
                <c:pt idx="50">
                  <c:v>45260</c:v>
                </c:pt>
                <c:pt idx="51">
                  <c:v>45291</c:v>
                </c:pt>
                <c:pt idx="52">
                  <c:v>45322</c:v>
                </c:pt>
                <c:pt idx="53">
                  <c:v>45351</c:v>
                </c:pt>
                <c:pt idx="54">
                  <c:v>45382</c:v>
                </c:pt>
                <c:pt idx="55">
                  <c:v>45412</c:v>
                </c:pt>
                <c:pt idx="56">
                  <c:v>45443</c:v>
                </c:pt>
                <c:pt idx="57">
                  <c:v>45473</c:v>
                </c:pt>
                <c:pt idx="58">
                  <c:v>45504</c:v>
                </c:pt>
                <c:pt idx="59">
                  <c:v>45535</c:v>
                </c:pt>
                <c:pt idx="60">
                  <c:v>45565</c:v>
                </c:pt>
              </c:numCache>
            </c:numRef>
          </c:cat>
          <c:val>
            <c:numRef>
              <c:f>'Monthly Balances'!$F$154:$F$214</c:f>
              <c:numCache>
                <c:formatCode>_("$"* #,##0.00_);_("$"* \(#,##0.00\);_("$"* "-"??_);_(@_)</c:formatCode>
                <c:ptCount val="61"/>
                <c:pt idx="0">
                  <c:v>5775465555.5900002</c:v>
                </c:pt>
                <c:pt idx="1">
                  <c:v>5562057177.6300001</c:v>
                </c:pt>
                <c:pt idx="2">
                  <c:v>5734994598.5300007</c:v>
                </c:pt>
                <c:pt idx="3">
                  <c:v>5579014809.0599995</c:v>
                </c:pt>
                <c:pt idx="4">
                  <c:v>6019701131.4899998</c:v>
                </c:pt>
                <c:pt idx="5">
                  <c:v>5997393693.96</c:v>
                </c:pt>
                <c:pt idx="6">
                  <c:v>5632841310.2399998</c:v>
                </c:pt>
                <c:pt idx="7">
                  <c:v>10791015594.129999</c:v>
                </c:pt>
                <c:pt idx="8">
                  <c:v>10665141961.059999</c:v>
                </c:pt>
                <c:pt idx="9">
                  <c:v>10720179721.469999</c:v>
                </c:pt>
                <c:pt idx="10">
                  <c:v>9913793725.4200001</c:v>
                </c:pt>
                <c:pt idx="11">
                  <c:v>9441104075.8100014</c:v>
                </c:pt>
                <c:pt idx="12">
                  <c:v>9184623435.7000008</c:v>
                </c:pt>
                <c:pt idx="13">
                  <c:v>8736008839.6500015</c:v>
                </c:pt>
                <c:pt idx="14">
                  <c:v>8642825061.6499996</c:v>
                </c:pt>
                <c:pt idx="15">
                  <c:v>8341368411.0699997</c:v>
                </c:pt>
                <c:pt idx="16">
                  <c:v>9388621932.5299988</c:v>
                </c:pt>
                <c:pt idx="17">
                  <c:v>9381196527.2900009</c:v>
                </c:pt>
                <c:pt idx="18">
                  <c:v>9162581775.5400009</c:v>
                </c:pt>
                <c:pt idx="19">
                  <c:v>10594603383.59</c:v>
                </c:pt>
                <c:pt idx="20">
                  <c:v>16405144430.01</c:v>
                </c:pt>
                <c:pt idx="21">
                  <c:v>18029893791.080002</c:v>
                </c:pt>
                <c:pt idx="22">
                  <c:v>19548716712.52</c:v>
                </c:pt>
                <c:pt idx="23">
                  <c:v>18242994651.760002</c:v>
                </c:pt>
                <c:pt idx="24">
                  <c:v>17774667559.139999</c:v>
                </c:pt>
                <c:pt idx="25">
                  <c:v>18449004049.309998</c:v>
                </c:pt>
                <c:pt idx="26">
                  <c:v>19596152086.759998</c:v>
                </c:pt>
                <c:pt idx="27">
                  <c:v>20494279275.43</c:v>
                </c:pt>
                <c:pt idx="28">
                  <c:v>20881416208.739998</c:v>
                </c:pt>
                <c:pt idx="29">
                  <c:v>21682951241.329998</c:v>
                </c:pt>
                <c:pt idx="30">
                  <c:v>20976094956.004002</c:v>
                </c:pt>
                <c:pt idx="31">
                  <c:v>22561928907.240002</c:v>
                </c:pt>
                <c:pt idx="32">
                  <c:v>28613509468.800003</c:v>
                </c:pt>
                <c:pt idx="33">
                  <c:v>29471248446.98</c:v>
                </c:pt>
                <c:pt idx="34">
                  <c:v>30140133393.390003</c:v>
                </c:pt>
                <c:pt idx="35">
                  <c:v>30079987267.640003</c:v>
                </c:pt>
                <c:pt idx="36">
                  <c:v>30781474176.090004</c:v>
                </c:pt>
                <c:pt idx="37">
                  <c:v>29411082839.73</c:v>
                </c:pt>
                <c:pt idx="38">
                  <c:v>30375118369.830002</c:v>
                </c:pt>
                <c:pt idx="39">
                  <c:v>31633700087.490002</c:v>
                </c:pt>
                <c:pt idx="40">
                  <c:v>31065056712.080002</c:v>
                </c:pt>
                <c:pt idx="41">
                  <c:v>31257239912.410004</c:v>
                </c:pt>
                <c:pt idx="42">
                  <c:v>30604784932.490002</c:v>
                </c:pt>
                <c:pt idx="43">
                  <c:v>33034950153.82</c:v>
                </c:pt>
                <c:pt idx="44">
                  <c:v>34633534213.529999</c:v>
                </c:pt>
                <c:pt idx="45">
                  <c:v>34638242756.530006</c:v>
                </c:pt>
                <c:pt idx="46">
                  <c:v>34431441221.489998</c:v>
                </c:pt>
                <c:pt idx="47">
                  <c:v>34458673129.93</c:v>
                </c:pt>
                <c:pt idx="48">
                  <c:v>32736518393.760002</c:v>
                </c:pt>
                <c:pt idx="49">
                  <c:v>32739728347.540001</c:v>
                </c:pt>
                <c:pt idx="50">
                  <c:v>33717633674.350002</c:v>
                </c:pt>
                <c:pt idx="51">
                  <c:v>33345894555.040001</c:v>
                </c:pt>
                <c:pt idx="52">
                  <c:v>33947451509.870003</c:v>
                </c:pt>
                <c:pt idx="53">
                  <c:v>33473867185.640003</c:v>
                </c:pt>
                <c:pt idx="54">
                  <c:v>32238076594.669998</c:v>
                </c:pt>
                <c:pt idx="55">
                  <c:v>33156664675.840004</c:v>
                </c:pt>
                <c:pt idx="56">
                  <c:v>33073259116.080002</c:v>
                </c:pt>
                <c:pt idx="57">
                  <c:v>33247812885.510002</c:v>
                </c:pt>
                <c:pt idx="58">
                  <c:v>30645841866.43</c:v>
                </c:pt>
                <c:pt idx="59">
                  <c:v>30124819621.859997</c:v>
                </c:pt>
                <c:pt idx="60">
                  <c:v>31649254732.439999</c:v>
                </c:pt>
              </c:numCache>
            </c:numRef>
          </c:val>
          <c:extLst>
            <c:ext xmlns:c16="http://schemas.microsoft.com/office/drawing/2014/chart" uri="{C3380CC4-5D6E-409C-BE32-E72D297353CC}">
              <c16:uniqueId val="{00000001-89B5-458A-B4D5-1D0E128275FD}"/>
            </c:ext>
          </c:extLst>
        </c:ser>
        <c:ser>
          <c:idx val="2"/>
          <c:order val="2"/>
          <c:tx>
            <c:strRef>
              <c:f>'Monthly Balances'!$L$1</c:f>
              <c:strCache>
                <c:ptCount val="1"/>
                <c:pt idx="0">
                  <c:v> SPIA State Agencies Operating $ </c:v>
                </c:pt>
              </c:strCache>
            </c:strRef>
          </c:tx>
          <c:spPr>
            <a:solidFill>
              <a:schemeClr val="accent1">
                <a:tint val="86000"/>
              </a:schemeClr>
            </a:solidFill>
            <a:ln>
              <a:noFill/>
            </a:ln>
            <a:effectLst/>
          </c:spPr>
          <c:cat>
            <c:numRef>
              <c:f>'Monthly Balances'!$A$154:$A$214</c:f>
              <c:numCache>
                <c:formatCode>m/d/yyyy</c:formatCode>
                <c:ptCount val="61"/>
                <c:pt idx="0">
                  <c:v>43738</c:v>
                </c:pt>
                <c:pt idx="1">
                  <c:v>43769</c:v>
                </c:pt>
                <c:pt idx="2">
                  <c:v>43799</c:v>
                </c:pt>
                <c:pt idx="3">
                  <c:v>43830</c:v>
                </c:pt>
                <c:pt idx="4">
                  <c:v>43861</c:v>
                </c:pt>
                <c:pt idx="5">
                  <c:v>43890</c:v>
                </c:pt>
                <c:pt idx="6">
                  <c:v>43921</c:v>
                </c:pt>
                <c:pt idx="7">
                  <c:v>43951</c:v>
                </c:pt>
                <c:pt idx="8">
                  <c:v>43982</c:v>
                </c:pt>
                <c:pt idx="9">
                  <c:v>44012</c:v>
                </c:pt>
                <c:pt idx="10">
                  <c:v>44043</c:v>
                </c:pt>
                <c:pt idx="11">
                  <c:v>44074</c:v>
                </c:pt>
                <c:pt idx="12">
                  <c:v>44104</c:v>
                </c:pt>
                <c:pt idx="13">
                  <c:v>44135</c:v>
                </c:pt>
                <c:pt idx="14">
                  <c:v>44165</c:v>
                </c:pt>
                <c:pt idx="15">
                  <c:v>44196</c:v>
                </c:pt>
                <c:pt idx="16">
                  <c:v>44227</c:v>
                </c:pt>
                <c:pt idx="17">
                  <c:v>44255</c:v>
                </c:pt>
                <c:pt idx="18">
                  <c:v>44286</c:v>
                </c:pt>
                <c:pt idx="19">
                  <c:v>44316</c:v>
                </c:pt>
                <c:pt idx="20">
                  <c:v>44347</c:v>
                </c:pt>
                <c:pt idx="21">
                  <c:v>44377</c:v>
                </c:pt>
                <c:pt idx="22">
                  <c:v>44408</c:v>
                </c:pt>
                <c:pt idx="23">
                  <c:v>44439</c:v>
                </c:pt>
                <c:pt idx="24">
                  <c:v>44469</c:v>
                </c:pt>
                <c:pt idx="25">
                  <c:v>44500</c:v>
                </c:pt>
                <c:pt idx="26">
                  <c:v>44530</c:v>
                </c:pt>
                <c:pt idx="27">
                  <c:v>44561</c:v>
                </c:pt>
                <c:pt idx="28">
                  <c:v>44592</c:v>
                </c:pt>
                <c:pt idx="29">
                  <c:v>44620</c:v>
                </c:pt>
                <c:pt idx="30">
                  <c:v>44651</c:v>
                </c:pt>
                <c:pt idx="31">
                  <c:v>44681</c:v>
                </c:pt>
                <c:pt idx="32">
                  <c:v>44712</c:v>
                </c:pt>
                <c:pt idx="33">
                  <c:v>44742</c:v>
                </c:pt>
                <c:pt idx="34">
                  <c:v>44773</c:v>
                </c:pt>
                <c:pt idx="35">
                  <c:v>44804</c:v>
                </c:pt>
                <c:pt idx="36">
                  <c:v>44834</c:v>
                </c:pt>
                <c:pt idx="37">
                  <c:v>44865</c:v>
                </c:pt>
                <c:pt idx="38">
                  <c:v>44895</c:v>
                </c:pt>
                <c:pt idx="39">
                  <c:v>44926</c:v>
                </c:pt>
                <c:pt idx="40">
                  <c:v>44957</c:v>
                </c:pt>
                <c:pt idx="41">
                  <c:v>44985</c:v>
                </c:pt>
                <c:pt idx="42">
                  <c:v>45016</c:v>
                </c:pt>
                <c:pt idx="43">
                  <c:v>45046</c:v>
                </c:pt>
                <c:pt idx="44">
                  <c:v>45077</c:v>
                </c:pt>
                <c:pt idx="45">
                  <c:v>45107</c:v>
                </c:pt>
                <c:pt idx="46">
                  <c:v>45138</c:v>
                </c:pt>
                <c:pt idx="47">
                  <c:v>45169</c:v>
                </c:pt>
                <c:pt idx="48">
                  <c:v>45199</c:v>
                </c:pt>
                <c:pt idx="49">
                  <c:v>45230</c:v>
                </c:pt>
                <c:pt idx="50">
                  <c:v>45260</c:v>
                </c:pt>
                <c:pt idx="51">
                  <c:v>45291</c:v>
                </c:pt>
                <c:pt idx="52">
                  <c:v>45322</c:v>
                </c:pt>
                <c:pt idx="53">
                  <c:v>45351</c:v>
                </c:pt>
                <c:pt idx="54">
                  <c:v>45382</c:v>
                </c:pt>
                <c:pt idx="55">
                  <c:v>45412</c:v>
                </c:pt>
                <c:pt idx="56">
                  <c:v>45443</c:v>
                </c:pt>
                <c:pt idx="57">
                  <c:v>45473</c:v>
                </c:pt>
                <c:pt idx="58">
                  <c:v>45504</c:v>
                </c:pt>
                <c:pt idx="59">
                  <c:v>45535</c:v>
                </c:pt>
                <c:pt idx="60">
                  <c:v>45565</c:v>
                </c:pt>
              </c:numCache>
            </c:numRef>
          </c:cat>
          <c:val>
            <c:numRef>
              <c:f>'Monthly Balances'!$L$154:$L$214</c:f>
              <c:numCache>
                <c:formatCode>_("$"* #,##0.00_);_("$"* \(#,##0.00\);_("$"* "-"??_);_(@_)</c:formatCode>
                <c:ptCount val="61"/>
                <c:pt idx="0">
                  <c:v>735025823.12</c:v>
                </c:pt>
                <c:pt idx="1">
                  <c:v>728297683.55999994</c:v>
                </c:pt>
                <c:pt idx="2">
                  <c:v>751816094.5</c:v>
                </c:pt>
                <c:pt idx="3">
                  <c:v>790365465.04999995</c:v>
                </c:pt>
                <c:pt idx="4">
                  <c:v>790909121.38999999</c:v>
                </c:pt>
                <c:pt idx="5">
                  <c:v>783667892.34000003</c:v>
                </c:pt>
                <c:pt idx="6">
                  <c:v>829082448.11000001</c:v>
                </c:pt>
                <c:pt idx="7">
                  <c:v>896764605.14999998</c:v>
                </c:pt>
                <c:pt idx="8">
                  <c:v>938854810.75999999</c:v>
                </c:pt>
                <c:pt idx="9">
                  <c:v>925436343.73000002</c:v>
                </c:pt>
                <c:pt idx="10">
                  <c:v>881828495.37</c:v>
                </c:pt>
                <c:pt idx="11">
                  <c:v>1024163431.0700001</c:v>
                </c:pt>
                <c:pt idx="12">
                  <c:v>898156677.00999999</c:v>
                </c:pt>
                <c:pt idx="13">
                  <c:v>903957714.23000002</c:v>
                </c:pt>
                <c:pt idx="14">
                  <c:v>896299713.11000001</c:v>
                </c:pt>
                <c:pt idx="15">
                  <c:v>991622263.02999997</c:v>
                </c:pt>
                <c:pt idx="16">
                  <c:v>1139934873.4100001</c:v>
                </c:pt>
                <c:pt idx="17">
                  <c:v>1026311981.73</c:v>
                </c:pt>
                <c:pt idx="18">
                  <c:v>943443389.07000005</c:v>
                </c:pt>
                <c:pt idx="19">
                  <c:v>995170692.36000001</c:v>
                </c:pt>
                <c:pt idx="20">
                  <c:v>1005650562.28</c:v>
                </c:pt>
                <c:pt idx="21">
                  <c:v>1056230762.95</c:v>
                </c:pt>
                <c:pt idx="22">
                  <c:v>1316601262.4000001</c:v>
                </c:pt>
                <c:pt idx="23">
                  <c:v>1076190240.5899999</c:v>
                </c:pt>
                <c:pt idx="24">
                  <c:v>1037869330.5599999</c:v>
                </c:pt>
                <c:pt idx="25">
                  <c:v>1161623543.6700001</c:v>
                </c:pt>
                <c:pt idx="26">
                  <c:v>1050907181.58</c:v>
                </c:pt>
                <c:pt idx="27">
                  <c:v>1086991435.9300001</c:v>
                </c:pt>
                <c:pt idx="28">
                  <c:v>1058763797.46</c:v>
                </c:pt>
                <c:pt idx="29">
                  <c:v>1050530259.33</c:v>
                </c:pt>
                <c:pt idx="30">
                  <c:v>961743618.75</c:v>
                </c:pt>
                <c:pt idx="31">
                  <c:v>996544704.88999999</c:v>
                </c:pt>
                <c:pt idx="32">
                  <c:v>966924848.35000002</c:v>
                </c:pt>
                <c:pt idx="33">
                  <c:v>993818078.12</c:v>
                </c:pt>
                <c:pt idx="34">
                  <c:v>985030952.27999997</c:v>
                </c:pt>
                <c:pt idx="35">
                  <c:v>1065751195.58</c:v>
                </c:pt>
                <c:pt idx="36">
                  <c:v>1219683688.22</c:v>
                </c:pt>
                <c:pt idx="37">
                  <c:v>1261889569.3099999</c:v>
                </c:pt>
                <c:pt idx="38">
                  <c:v>1324285991.71</c:v>
                </c:pt>
                <c:pt idx="39">
                  <c:v>1461560026.27</c:v>
                </c:pt>
                <c:pt idx="40">
                  <c:v>1381927048.8199999</c:v>
                </c:pt>
                <c:pt idx="41">
                  <c:v>1356253066.8299999</c:v>
                </c:pt>
                <c:pt idx="42">
                  <c:v>1438842898.55</c:v>
                </c:pt>
                <c:pt idx="43">
                  <c:v>1561407567.22</c:v>
                </c:pt>
                <c:pt idx="44">
                  <c:v>1551469765.8</c:v>
                </c:pt>
                <c:pt idx="45">
                  <c:v>1561048648.2</c:v>
                </c:pt>
                <c:pt idx="46">
                  <c:v>1492318569.5899999</c:v>
                </c:pt>
                <c:pt idx="47">
                  <c:v>1591675760.6800001</c:v>
                </c:pt>
                <c:pt idx="48">
                  <c:v>1673662104.21</c:v>
                </c:pt>
                <c:pt idx="49">
                  <c:v>1629217715.29</c:v>
                </c:pt>
                <c:pt idx="50">
                  <c:v>1745775136.3</c:v>
                </c:pt>
                <c:pt idx="51">
                  <c:v>1682798993.51</c:v>
                </c:pt>
                <c:pt idx="52">
                  <c:v>1795638548.0899999</c:v>
                </c:pt>
                <c:pt idx="53">
                  <c:v>1814434064.8699999</c:v>
                </c:pt>
                <c:pt idx="54">
                  <c:v>1817748511.4300001</c:v>
                </c:pt>
                <c:pt idx="55">
                  <c:v>1743361379.4200001</c:v>
                </c:pt>
                <c:pt idx="56">
                  <c:v>1687204978.05</c:v>
                </c:pt>
                <c:pt idx="57">
                  <c:v>1751279311.74</c:v>
                </c:pt>
                <c:pt idx="58">
                  <c:v>1545898370.1300001</c:v>
                </c:pt>
                <c:pt idx="59">
                  <c:v>1668752801.9200001</c:v>
                </c:pt>
                <c:pt idx="60">
                  <c:v>1714642713.3099999</c:v>
                </c:pt>
              </c:numCache>
            </c:numRef>
          </c:val>
          <c:extLst>
            <c:ext xmlns:c16="http://schemas.microsoft.com/office/drawing/2014/chart" uri="{C3380CC4-5D6E-409C-BE32-E72D297353CC}">
              <c16:uniqueId val="{00000002-89B5-458A-B4D5-1D0E128275FD}"/>
            </c:ext>
          </c:extLst>
        </c:ser>
        <c:dLbls>
          <c:showLegendKey val="0"/>
          <c:showVal val="0"/>
          <c:showCatName val="0"/>
          <c:showSerName val="0"/>
          <c:showPercent val="0"/>
          <c:showBubbleSize val="0"/>
        </c:dLbls>
        <c:axId val="166191872"/>
        <c:axId val="166193408"/>
      </c:areaChart>
      <c:lineChart>
        <c:grouping val="standard"/>
        <c:varyColors val="0"/>
        <c:ser>
          <c:idx val="3"/>
          <c:order val="3"/>
          <c:tx>
            <c:strRef>
              <c:f>'Monthly Balances'!$AI$1</c:f>
              <c:strCache>
                <c:ptCount val="1"/>
                <c:pt idx="0">
                  <c:v> Total Operating State % </c:v>
                </c:pt>
              </c:strCache>
            </c:strRef>
          </c:tx>
          <c:spPr>
            <a:ln w="28575" cap="rnd" cmpd="sng" algn="ctr">
              <a:solidFill>
                <a:schemeClr val="tx2"/>
              </a:solidFill>
              <a:prstDash val="solid"/>
              <a:round/>
            </a:ln>
            <a:effectLst/>
          </c:spPr>
          <c:marker>
            <c:symbol val="none"/>
          </c:marker>
          <c:val>
            <c:numRef>
              <c:f>'Monthly Balances'!$AI$154:$AI$214</c:f>
              <c:numCache>
                <c:formatCode>0.0%</c:formatCode>
                <c:ptCount val="61"/>
                <c:pt idx="0">
                  <c:v>0.79343631021444616</c:v>
                </c:pt>
                <c:pt idx="1">
                  <c:v>0.79542607025215639</c:v>
                </c:pt>
                <c:pt idx="2">
                  <c:v>0.79768707901523539</c:v>
                </c:pt>
                <c:pt idx="3">
                  <c:v>0.80565158193635877</c:v>
                </c:pt>
                <c:pt idx="4">
                  <c:v>0.80382157454483161</c:v>
                </c:pt>
                <c:pt idx="5">
                  <c:v>0.80124437897300815</c:v>
                </c:pt>
                <c:pt idx="6">
                  <c:v>0.79845948332245575</c:v>
                </c:pt>
                <c:pt idx="7">
                  <c:v>0.82572408998786995</c:v>
                </c:pt>
                <c:pt idx="8">
                  <c:v>0.82879805185834132</c:v>
                </c:pt>
                <c:pt idx="9">
                  <c:v>0.83578442723357915</c:v>
                </c:pt>
                <c:pt idx="10">
                  <c:v>0.81738588769951581</c:v>
                </c:pt>
                <c:pt idx="11">
                  <c:v>0.80982169033313478</c:v>
                </c:pt>
                <c:pt idx="12">
                  <c:v>0.8049553011935765</c:v>
                </c:pt>
                <c:pt idx="13">
                  <c:v>0.79265583654148375</c:v>
                </c:pt>
                <c:pt idx="14">
                  <c:v>0.79263938639980114</c:v>
                </c:pt>
                <c:pt idx="15">
                  <c:v>0.79692047666292154</c:v>
                </c:pt>
                <c:pt idx="16">
                  <c:v>0.79967561376338647</c:v>
                </c:pt>
                <c:pt idx="17">
                  <c:v>0.79939302079337038</c:v>
                </c:pt>
                <c:pt idx="18">
                  <c:v>0.78674539278481548</c:v>
                </c:pt>
                <c:pt idx="19">
                  <c:v>0.78623429053317695</c:v>
                </c:pt>
                <c:pt idx="20">
                  <c:v>0.83196193998175438</c:v>
                </c:pt>
                <c:pt idx="21">
                  <c:v>0.84959223857332844</c:v>
                </c:pt>
                <c:pt idx="22">
                  <c:v>0.8550856425323714</c:v>
                </c:pt>
                <c:pt idx="23">
                  <c:v>0.84916381463506752</c:v>
                </c:pt>
                <c:pt idx="24">
                  <c:v>0.84298890396740755</c:v>
                </c:pt>
                <c:pt idx="25">
                  <c:v>0.85430080363866101</c:v>
                </c:pt>
                <c:pt idx="26">
                  <c:v>0.86032288363762222</c:v>
                </c:pt>
                <c:pt idx="27">
                  <c:v>0.86744215740220187</c:v>
                </c:pt>
                <c:pt idx="28">
                  <c:v>0.85538786318174698</c:v>
                </c:pt>
                <c:pt idx="29">
                  <c:v>0.85935192733419519</c:v>
                </c:pt>
                <c:pt idx="30">
                  <c:v>0.8511316935751212</c:v>
                </c:pt>
                <c:pt idx="31">
                  <c:v>0.8530315513726151</c:v>
                </c:pt>
                <c:pt idx="32">
                  <c:v>0.87674997390650755</c:v>
                </c:pt>
                <c:pt idx="33">
                  <c:v>0.89236618829430836</c:v>
                </c:pt>
                <c:pt idx="34">
                  <c:v>0.89316808838264761</c:v>
                </c:pt>
                <c:pt idx="35">
                  <c:v>0.8934869047983095</c:v>
                </c:pt>
                <c:pt idx="36">
                  <c:v>0.89117885474549774</c:v>
                </c:pt>
                <c:pt idx="37">
                  <c:v>0.89190187413714861</c:v>
                </c:pt>
                <c:pt idx="38">
                  <c:v>0.89831267958560179</c:v>
                </c:pt>
                <c:pt idx="39">
                  <c:v>0.90114085083435569</c:v>
                </c:pt>
                <c:pt idx="40">
                  <c:v>0.90134639229774338</c:v>
                </c:pt>
                <c:pt idx="41">
                  <c:v>0.90408174607584602</c:v>
                </c:pt>
                <c:pt idx="42">
                  <c:v>0.90290718983416729</c:v>
                </c:pt>
                <c:pt idx="43">
                  <c:v>0.91215964789010984</c:v>
                </c:pt>
                <c:pt idx="44">
                  <c:v>0.91609218610074594</c:v>
                </c:pt>
                <c:pt idx="45">
                  <c:v>0.93024913944518628</c:v>
                </c:pt>
                <c:pt idx="46">
                  <c:v>0.93041864065160285</c:v>
                </c:pt>
                <c:pt idx="47">
                  <c:v>0.92781277448310007</c:v>
                </c:pt>
                <c:pt idx="48">
                  <c:v>0.93124298769711245</c:v>
                </c:pt>
                <c:pt idx="49">
                  <c:v>0.93242362671975676</c:v>
                </c:pt>
                <c:pt idx="50">
                  <c:v>0.93683820780409044</c:v>
                </c:pt>
                <c:pt idx="51">
                  <c:v>0.94550532331363257</c:v>
                </c:pt>
                <c:pt idx="52">
                  <c:v>0.94992225489210325</c:v>
                </c:pt>
                <c:pt idx="53">
                  <c:v>0.94924525404353022</c:v>
                </c:pt>
                <c:pt idx="54">
                  <c:v>0.94977271595467749</c:v>
                </c:pt>
                <c:pt idx="55">
                  <c:v>0.95373127504505562</c:v>
                </c:pt>
                <c:pt idx="56">
                  <c:v>0.95412850802415472</c:v>
                </c:pt>
                <c:pt idx="57">
                  <c:v>0.96269038985334154</c:v>
                </c:pt>
                <c:pt idx="58">
                  <c:v>0.95916730221204494</c:v>
                </c:pt>
                <c:pt idx="59">
                  <c:v>0.9593783478525707</c:v>
                </c:pt>
                <c:pt idx="60">
                  <c:v>0.95736089891131715</c:v>
                </c:pt>
              </c:numCache>
            </c:numRef>
          </c:val>
          <c:smooth val="0"/>
          <c:extLst>
            <c:ext xmlns:c16="http://schemas.microsoft.com/office/drawing/2014/chart" uri="{C3380CC4-5D6E-409C-BE32-E72D297353CC}">
              <c16:uniqueId val="{00000003-89B5-458A-B4D5-1D0E128275FD}"/>
            </c:ext>
          </c:extLst>
        </c:ser>
        <c:dLbls>
          <c:showLegendKey val="0"/>
          <c:showVal val="0"/>
          <c:showCatName val="0"/>
          <c:showSerName val="0"/>
          <c:showPercent val="0"/>
          <c:showBubbleSize val="0"/>
        </c:dLbls>
        <c:marker val="1"/>
        <c:smooth val="0"/>
        <c:axId val="166200832"/>
        <c:axId val="166199296"/>
      </c:lineChart>
      <c:dateAx>
        <c:axId val="166191872"/>
        <c:scaling>
          <c:orientation val="minMax"/>
        </c:scaling>
        <c:delete val="0"/>
        <c:axPos val="b"/>
        <c:numFmt formatCode="[$-409]mmm\-yy;@"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193408"/>
        <c:crosses val="autoZero"/>
        <c:auto val="1"/>
        <c:lblOffset val="100"/>
        <c:baseTimeUnit val="months"/>
      </c:dateAx>
      <c:valAx>
        <c:axId val="166193408"/>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quot;$&quot;#,##0,,&quot;M&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191872"/>
        <c:crosses val="autoZero"/>
        <c:crossBetween val="between"/>
      </c:valAx>
      <c:valAx>
        <c:axId val="166199296"/>
        <c:scaling>
          <c:orientation val="minMax"/>
          <c:max val="1"/>
        </c:scaling>
        <c:delete val="0"/>
        <c:axPos val="r"/>
        <c:numFmt formatCode="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200832"/>
        <c:crosses val="max"/>
        <c:crossBetween val="between"/>
      </c:valAx>
      <c:catAx>
        <c:axId val="166200832"/>
        <c:scaling>
          <c:orientation val="minMax"/>
        </c:scaling>
        <c:delete val="1"/>
        <c:axPos val="b"/>
        <c:majorTickMark val="out"/>
        <c:minorTickMark val="none"/>
        <c:tickLblPos val="none"/>
        <c:crossAx val="16619929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w="9525" cap="flat" cmpd="sng" algn="ctr">
      <a:noFill/>
      <a:prstDash val="soli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581952"/>
        <c:axId val="169596032"/>
      </c:barChart>
      <c:catAx>
        <c:axId val="169581952"/>
        <c:scaling>
          <c:orientation val="minMax"/>
        </c:scaling>
        <c:delete val="0"/>
        <c:axPos val="b"/>
        <c:numFmt formatCode="[$-409]mmm\-yy;@" sourceLinked="0"/>
        <c:majorTickMark val="out"/>
        <c:minorTickMark val="none"/>
        <c:tickLblPos val="nextTo"/>
        <c:crossAx val="169596032"/>
        <c:crosses val="autoZero"/>
        <c:auto val="1"/>
        <c:lblAlgn val="ctr"/>
        <c:lblOffset val="100"/>
        <c:noMultiLvlLbl val="0"/>
      </c:catAx>
      <c:valAx>
        <c:axId val="169596032"/>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581952"/>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600128"/>
        <c:axId val="169747584"/>
      </c:barChart>
      <c:catAx>
        <c:axId val="169600128"/>
        <c:scaling>
          <c:orientation val="minMax"/>
        </c:scaling>
        <c:delete val="0"/>
        <c:axPos val="b"/>
        <c:numFmt formatCode="[$-409]mmm\-yy;@" sourceLinked="0"/>
        <c:majorTickMark val="out"/>
        <c:minorTickMark val="none"/>
        <c:tickLblPos val="nextTo"/>
        <c:crossAx val="169747584"/>
        <c:crosses val="autoZero"/>
        <c:auto val="1"/>
        <c:lblAlgn val="ctr"/>
        <c:lblOffset val="100"/>
        <c:noMultiLvlLbl val="0"/>
      </c:catAx>
      <c:valAx>
        <c:axId val="169747584"/>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600128"/>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areaChart>
        <c:grouping val="stacked"/>
        <c:varyColors val="0"/>
        <c:ser>
          <c:idx val="0"/>
          <c:order val="0"/>
          <c:tx>
            <c:strRef>
              <c:f>'Monthly Balances'!$I$1</c:f>
              <c:strCache>
                <c:ptCount val="1"/>
                <c:pt idx="0">
                  <c:v> SPIA Non-State Operating $ </c:v>
                </c:pt>
              </c:strCache>
            </c:strRef>
          </c:tx>
          <c:spPr>
            <a:solidFill>
              <a:schemeClr val="accent1">
                <a:shade val="76000"/>
              </a:schemeClr>
            </a:solidFill>
            <a:ln>
              <a:noFill/>
            </a:ln>
            <a:effectLst/>
          </c:spPr>
          <c:cat>
            <c:numRef>
              <c:f>'Monthly Balances'!$A$154:$A$214</c:f>
              <c:numCache>
                <c:formatCode>m/d/yyyy</c:formatCode>
                <c:ptCount val="61"/>
                <c:pt idx="0">
                  <c:v>43738</c:v>
                </c:pt>
                <c:pt idx="1">
                  <c:v>43769</c:v>
                </c:pt>
                <c:pt idx="2">
                  <c:v>43799</c:v>
                </c:pt>
                <c:pt idx="3">
                  <c:v>43830</c:v>
                </c:pt>
                <c:pt idx="4">
                  <c:v>43861</c:v>
                </c:pt>
                <c:pt idx="5">
                  <c:v>43890</c:v>
                </c:pt>
                <c:pt idx="6">
                  <c:v>43921</c:v>
                </c:pt>
                <c:pt idx="7">
                  <c:v>43951</c:v>
                </c:pt>
                <c:pt idx="8">
                  <c:v>43982</c:v>
                </c:pt>
                <c:pt idx="9">
                  <c:v>44012</c:v>
                </c:pt>
                <c:pt idx="10">
                  <c:v>44043</c:v>
                </c:pt>
                <c:pt idx="11">
                  <c:v>44074</c:v>
                </c:pt>
                <c:pt idx="12">
                  <c:v>44104</c:v>
                </c:pt>
                <c:pt idx="13">
                  <c:v>44135</c:v>
                </c:pt>
                <c:pt idx="14">
                  <c:v>44165</c:v>
                </c:pt>
                <c:pt idx="15">
                  <c:v>44196</c:v>
                </c:pt>
                <c:pt idx="16">
                  <c:v>44227</c:v>
                </c:pt>
                <c:pt idx="17">
                  <c:v>44255</c:v>
                </c:pt>
                <c:pt idx="18">
                  <c:v>44286</c:v>
                </c:pt>
                <c:pt idx="19">
                  <c:v>44316</c:v>
                </c:pt>
                <c:pt idx="20">
                  <c:v>44347</c:v>
                </c:pt>
                <c:pt idx="21">
                  <c:v>44377</c:v>
                </c:pt>
                <c:pt idx="22">
                  <c:v>44408</c:v>
                </c:pt>
                <c:pt idx="23">
                  <c:v>44439</c:v>
                </c:pt>
                <c:pt idx="24">
                  <c:v>44469</c:v>
                </c:pt>
                <c:pt idx="25">
                  <c:v>44500</c:v>
                </c:pt>
                <c:pt idx="26">
                  <c:v>44530</c:v>
                </c:pt>
                <c:pt idx="27">
                  <c:v>44561</c:v>
                </c:pt>
                <c:pt idx="28">
                  <c:v>44592</c:v>
                </c:pt>
                <c:pt idx="29">
                  <c:v>44620</c:v>
                </c:pt>
                <c:pt idx="30">
                  <c:v>44651</c:v>
                </c:pt>
                <c:pt idx="31">
                  <c:v>44681</c:v>
                </c:pt>
                <c:pt idx="32">
                  <c:v>44712</c:v>
                </c:pt>
                <c:pt idx="33">
                  <c:v>44742</c:v>
                </c:pt>
                <c:pt idx="34">
                  <c:v>44773</c:v>
                </c:pt>
                <c:pt idx="35">
                  <c:v>44804</c:v>
                </c:pt>
                <c:pt idx="36">
                  <c:v>44834</c:v>
                </c:pt>
                <c:pt idx="37">
                  <c:v>44865</c:v>
                </c:pt>
                <c:pt idx="38">
                  <c:v>44895</c:v>
                </c:pt>
                <c:pt idx="39">
                  <c:v>44926</c:v>
                </c:pt>
                <c:pt idx="40">
                  <c:v>44957</c:v>
                </c:pt>
                <c:pt idx="41">
                  <c:v>44985</c:v>
                </c:pt>
                <c:pt idx="42">
                  <c:v>45016</c:v>
                </c:pt>
                <c:pt idx="43">
                  <c:v>45046</c:v>
                </c:pt>
                <c:pt idx="44">
                  <c:v>45077</c:v>
                </c:pt>
                <c:pt idx="45">
                  <c:v>45107</c:v>
                </c:pt>
                <c:pt idx="46">
                  <c:v>45138</c:v>
                </c:pt>
                <c:pt idx="47">
                  <c:v>45169</c:v>
                </c:pt>
                <c:pt idx="48">
                  <c:v>45199</c:v>
                </c:pt>
                <c:pt idx="49">
                  <c:v>45230</c:v>
                </c:pt>
                <c:pt idx="50">
                  <c:v>45260</c:v>
                </c:pt>
                <c:pt idx="51">
                  <c:v>45291</c:v>
                </c:pt>
                <c:pt idx="52">
                  <c:v>45322</c:v>
                </c:pt>
                <c:pt idx="53">
                  <c:v>45351</c:v>
                </c:pt>
                <c:pt idx="54">
                  <c:v>45382</c:v>
                </c:pt>
                <c:pt idx="55">
                  <c:v>45412</c:v>
                </c:pt>
                <c:pt idx="56">
                  <c:v>45443</c:v>
                </c:pt>
                <c:pt idx="57">
                  <c:v>45473</c:v>
                </c:pt>
                <c:pt idx="58">
                  <c:v>45504</c:v>
                </c:pt>
                <c:pt idx="59">
                  <c:v>45535</c:v>
                </c:pt>
                <c:pt idx="60">
                  <c:v>45565</c:v>
                </c:pt>
              </c:numCache>
            </c:numRef>
          </c:cat>
          <c:val>
            <c:numRef>
              <c:f>'Monthly Balances'!$I$154:$I$214</c:f>
              <c:numCache>
                <c:formatCode>_("$"* #,##0.00_);_("$"* \(#,##0.00\);_("$"* "-"??_);_(@_)</c:formatCode>
                <c:ptCount val="61"/>
                <c:pt idx="0">
                  <c:v>3851346701.3599997</c:v>
                </c:pt>
                <c:pt idx="1">
                  <c:v>3760713546.1900001</c:v>
                </c:pt>
                <c:pt idx="2">
                  <c:v>3555112798.8099999</c:v>
                </c:pt>
                <c:pt idx="3">
                  <c:v>3598539043.5499997</c:v>
                </c:pt>
                <c:pt idx="4">
                  <c:v>3893454456.2400002</c:v>
                </c:pt>
                <c:pt idx="5">
                  <c:v>3838200840.3400002</c:v>
                </c:pt>
                <c:pt idx="6">
                  <c:v>3586678871.5499997</c:v>
                </c:pt>
                <c:pt idx="7">
                  <c:v>3779648181.0100002</c:v>
                </c:pt>
                <c:pt idx="8">
                  <c:v>3838283886.4000001</c:v>
                </c:pt>
                <c:pt idx="9">
                  <c:v>3833512237.8099999</c:v>
                </c:pt>
                <c:pt idx="10">
                  <c:v>3932905107.5200005</c:v>
                </c:pt>
                <c:pt idx="11">
                  <c:v>4208783057.8799996</c:v>
                </c:pt>
                <c:pt idx="12">
                  <c:v>4427841742.9400005</c:v>
                </c:pt>
                <c:pt idx="13">
                  <c:v>4376993002.7700005</c:v>
                </c:pt>
                <c:pt idx="14">
                  <c:v>4309764571.3299999</c:v>
                </c:pt>
                <c:pt idx="15">
                  <c:v>4393935223.5799999</c:v>
                </c:pt>
                <c:pt idx="16">
                  <c:v>4812317173.4499998</c:v>
                </c:pt>
                <c:pt idx="17">
                  <c:v>4797587811</c:v>
                </c:pt>
                <c:pt idx="18">
                  <c:v>4800815792.4699993</c:v>
                </c:pt>
                <c:pt idx="19">
                  <c:v>4716906336.8999996</c:v>
                </c:pt>
                <c:pt idx="20">
                  <c:v>4766799143.1700001</c:v>
                </c:pt>
                <c:pt idx="21">
                  <c:v>4792782494.7799997</c:v>
                </c:pt>
                <c:pt idx="22">
                  <c:v>4807728072.1300001</c:v>
                </c:pt>
                <c:pt idx="23">
                  <c:v>5130535165.4399996</c:v>
                </c:pt>
                <c:pt idx="24">
                  <c:v>5409309463.3400002</c:v>
                </c:pt>
                <c:pt idx="25">
                  <c:v>5237459704.7200003</c:v>
                </c:pt>
                <c:pt idx="26">
                  <c:v>5117568811.8699999</c:v>
                </c:pt>
                <c:pt idx="27">
                  <c:v>5092372703.0900002</c:v>
                </c:pt>
                <c:pt idx="28">
                  <c:v>5621610076.5799999</c:v>
                </c:pt>
                <c:pt idx="29">
                  <c:v>5650454175.96</c:v>
                </c:pt>
                <c:pt idx="30">
                  <c:v>5555475179.4899998</c:v>
                </c:pt>
                <c:pt idx="31">
                  <c:v>5468919564.4700003</c:v>
                </c:pt>
                <c:pt idx="32">
                  <c:v>5324257654.25</c:v>
                </c:pt>
                <c:pt idx="33">
                  <c:v>5007152517</c:v>
                </c:pt>
                <c:pt idx="34">
                  <c:v>4943865722.4799995</c:v>
                </c:pt>
                <c:pt idx="35">
                  <c:v>4903114875.2699995</c:v>
                </c:pt>
                <c:pt idx="36">
                  <c:v>5217518708.4099998</c:v>
                </c:pt>
                <c:pt idx="37">
                  <c:v>5012073206.6999998</c:v>
                </c:pt>
                <c:pt idx="38">
                  <c:v>4668067243.21</c:v>
                </c:pt>
                <c:pt idx="39">
                  <c:v>4635491996.8999996</c:v>
                </c:pt>
                <c:pt idx="40">
                  <c:v>4715786273.1199999</c:v>
                </c:pt>
                <c:pt idx="41">
                  <c:v>4646115236.0500002</c:v>
                </c:pt>
                <c:pt idx="42">
                  <c:v>4606383333.5799999</c:v>
                </c:pt>
                <c:pt idx="43">
                  <c:v>4185671618.7200003</c:v>
                </c:pt>
                <c:pt idx="44">
                  <c:v>3983452094.9499998</c:v>
                </c:pt>
                <c:pt idx="45">
                  <c:v>3172003678.7200003</c:v>
                </c:pt>
                <c:pt idx="46">
                  <c:v>2979368154.46</c:v>
                </c:pt>
                <c:pt idx="47">
                  <c:v>2874901594.5799999</c:v>
                </c:pt>
                <c:pt idx="48">
                  <c:v>2823070053.5900002</c:v>
                </c:pt>
                <c:pt idx="49">
                  <c:v>2629432756.0999999</c:v>
                </c:pt>
                <c:pt idx="50">
                  <c:v>2465697955.4200001</c:v>
                </c:pt>
                <c:pt idx="51">
                  <c:v>1934591443.5300002</c:v>
                </c:pt>
                <c:pt idx="52">
                  <c:v>1906651744.6100001</c:v>
                </c:pt>
                <c:pt idx="53">
                  <c:v>1768822891.3899999</c:v>
                </c:pt>
                <c:pt idx="54">
                  <c:v>1681095907.6800001</c:v>
                </c:pt>
                <c:pt idx="55">
                  <c:v>1633010041.27</c:v>
                </c:pt>
                <c:pt idx="56">
                  <c:v>1593569616.1799998</c:v>
                </c:pt>
                <c:pt idx="57">
                  <c:v>1293825528.73</c:v>
                </c:pt>
                <c:pt idx="58">
                  <c:v>1307497578.54</c:v>
                </c:pt>
                <c:pt idx="59">
                  <c:v>1250468178.4300001</c:v>
                </c:pt>
                <c:pt idx="60">
                  <c:v>1382458791.8200002</c:v>
                </c:pt>
              </c:numCache>
            </c:numRef>
          </c:val>
          <c:extLst>
            <c:ext xmlns:c16="http://schemas.microsoft.com/office/drawing/2014/chart" uri="{C3380CC4-5D6E-409C-BE32-E72D297353CC}">
              <c16:uniqueId val="{00000000-EE78-422D-9314-BABEBA51BE8F}"/>
            </c:ext>
          </c:extLst>
        </c:ser>
        <c:dLbls>
          <c:showLegendKey val="0"/>
          <c:showVal val="0"/>
          <c:showCatName val="0"/>
          <c:showSerName val="0"/>
          <c:showPercent val="0"/>
          <c:showBubbleSize val="0"/>
        </c:dLbls>
        <c:axId val="168050048"/>
        <c:axId val="168055936"/>
      </c:areaChart>
      <c:lineChart>
        <c:grouping val="standard"/>
        <c:varyColors val="0"/>
        <c:ser>
          <c:idx val="1"/>
          <c:order val="1"/>
          <c:tx>
            <c:strRef>
              <c:f>'Monthly Balances'!$J$1</c:f>
              <c:strCache>
                <c:ptCount val="1"/>
                <c:pt idx="0">
                  <c:v> SPIA Non-State Operating % </c:v>
                </c:pt>
              </c:strCache>
            </c:strRef>
          </c:tx>
          <c:spPr>
            <a:ln w="28575" cap="rnd" cmpd="sng" algn="ctr">
              <a:solidFill>
                <a:srgbClr val="15234A"/>
              </a:solidFill>
              <a:prstDash val="solid"/>
              <a:round/>
            </a:ln>
            <a:effectLst/>
          </c:spPr>
          <c:marker>
            <c:symbol val="none"/>
          </c:marker>
          <c:val>
            <c:numRef>
              <c:f>'Monthly Balances'!$J$154:$J$214</c:f>
              <c:numCache>
                <c:formatCode>0.0%</c:formatCode>
                <c:ptCount val="61"/>
                <c:pt idx="0">
                  <c:v>0.15724883039472312</c:v>
                </c:pt>
                <c:pt idx="1">
                  <c:v>0.15537933607472493</c:v>
                </c:pt>
                <c:pt idx="2">
                  <c:v>0.14822277125083849</c:v>
                </c:pt>
                <c:pt idx="3">
                  <c:v>0.14590649287153279</c:v>
                </c:pt>
                <c:pt idx="4">
                  <c:v>0.15018378858461298</c:v>
                </c:pt>
                <c:pt idx="5">
                  <c:v>0.15163868630572547</c:v>
                </c:pt>
                <c:pt idx="6">
                  <c:v>0.13957522532095792</c:v>
                </c:pt>
                <c:pt idx="7">
                  <c:v>0.11841038587975221</c:v>
                </c:pt>
                <c:pt idx="8">
                  <c:v>0.12687329263498096</c:v>
                </c:pt>
                <c:pt idx="9">
                  <c:v>0.12883999658500367</c:v>
                </c:pt>
                <c:pt idx="10">
                  <c:v>0.13270855075164714</c:v>
                </c:pt>
                <c:pt idx="11">
                  <c:v>0.1420835372595281</c:v>
                </c:pt>
                <c:pt idx="12">
                  <c:v>0.14990204397720178</c:v>
                </c:pt>
                <c:pt idx="13">
                  <c:v>0.14586082676083431</c:v>
                </c:pt>
                <c:pt idx="14">
                  <c:v>0.14561439859589659</c:v>
                </c:pt>
                <c:pt idx="15">
                  <c:v>0.14558101290735184</c:v>
                </c:pt>
                <c:pt idx="16">
                  <c:v>0.14780642410729078</c:v>
                </c:pt>
                <c:pt idx="17">
                  <c:v>0.1484220459093499</c:v>
                </c:pt>
                <c:pt idx="18">
                  <c:v>0.14392643186466433</c:v>
                </c:pt>
                <c:pt idx="19">
                  <c:v>0.13292492935188724</c:v>
                </c:pt>
                <c:pt idx="20">
                  <c:v>0.11943534048660123</c:v>
                </c:pt>
                <c:pt idx="21">
                  <c:v>0.11419075320692913</c:v>
                </c:pt>
                <c:pt idx="22">
                  <c:v>0.11090357232643498</c:v>
                </c:pt>
                <c:pt idx="23">
                  <c:v>0.11422400845065286</c:v>
                </c:pt>
                <c:pt idx="24">
                  <c:v>0.11972101252094185</c:v>
                </c:pt>
                <c:pt idx="25">
                  <c:v>0.11309887274645369</c:v>
                </c:pt>
                <c:pt idx="26">
                  <c:v>0.10844448281563694</c:v>
                </c:pt>
                <c:pt idx="27">
                  <c:v>0.10387287198052793</c:v>
                </c:pt>
                <c:pt idx="28">
                  <c:v>0.11620171385739367</c:v>
                </c:pt>
                <c:pt idx="29">
                  <c:v>0.11325103103913561</c:v>
                </c:pt>
                <c:pt idx="30">
                  <c:v>0.10991432101592351</c:v>
                </c:pt>
                <c:pt idx="31">
                  <c:v>0.1027226941124488</c:v>
                </c:pt>
                <c:pt idx="32">
                  <c:v>9.2284716361727429E-2</c:v>
                </c:pt>
                <c:pt idx="33">
                  <c:v>8.4555993459065268E-2</c:v>
                </c:pt>
                <c:pt idx="34">
                  <c:v>8.2338940621663456E-2</c:v>
                </c:pt>
                <c:pt idx="35">
                  <c:v>8.1832480021125642E-2</c:v>
                </c:pt>
                <c:pt idx="36">
                  <c:v>8.522439569171468E-2</c:v>
                </c:pt>
                <c:pt idx="37">
                  <c:v>8.3167176860204584E-2</c:v>
                </c:pt>
                <c:pt idx="38">
                  <c:v>7.711624491171154E-2</c:v>
                </c:pt>
                <c:pt idx="39">
                  <c:v>7.3969776366895668E-2</c:v>
                </c:pt>
                <c:pt idx="40">
                  <c:v>7.4893189613526895E-2</c:v>
                </c:pt>
                <c:pt idx="41">
                  <c:v>7.3344236847901034E-2</c:v>
                </c:pt>
                <c:pt idx="42">
                  <c:v>7.2891526279515034E-2</c:v>
                </c:pt>
                <c:pt idx="43">
                  <c:v>6.4064811403777108E-2</c:v>
                </c:pt>
                <c:pt idx="44">
                  <c:v>6.138630995554209E-2</c:v>
                </c:pt>
                <c:pt idx="45">
                  <c:v>4.8020361527856797E-2</c:v>
                </c:pt>
                <c:pt idx="46">
                  <c:v>4.5955447533423212E-2</c:v>
                </c:pt>
                <c:pt idx="47">
                  <c:v>4.5820478826487578E-2</c:v>
                </c:pt>
                <c:pt idx="48">
                  <c:v>4.3945032282097618E-2</c:v>
                </c:pt>
                <c:pt idx="49">
                  <c:v>4.1270513042821269E-2</c:v>
                </c:pt>
                <c:pt idx="50">
                  <c:v>3.9062689817366061E-2</c:v>
                </c:pt>
                <c:pt idx="51">
                  <c:v>3.1175561464037393E-2</c:v>
                </c:pt>
                <c:pt idx="52">
                  <c:v>2.8741103983685446E-2</c:v>
                </c:pt>
                <c:pt idx="53">
                  <c:v>2.812959264412954E-2</c:v>
                </c:pt>
                <c:pt idx="54">
                  <c:v>2.6971682915800224E-2</c:v>
                </c:pt>
                <c:pt idx="55">
                  <c:v>2.4731932726973493E-2</c:v>
                </c:pt>
                <c:pt idx="56">
                  <c:v>2.455078754405763E-2</c:v>
                </c:pt>
                <c:pt idx="57">
                  <c:v>1.9436982346992836E-2</c:v>
                </c:pt>
                <c:pt idx="58">
                  <c:v>2.0684655681757647E-2</c:v>
                </c:pt>
                <c:pt idx="59">
                  <c:v>1.9848840167872951E-2</c:v>
                </c:pt>
                <c:pt idx="60">
                  <c:v>2.1686805175255498E-2</c:v>
                </c:pt>
              </c:numCache>
            </c:numRef>
          </c:val>
          <c:smooth val="0"/>
          <c:extLst>
            <c:ext xmlns:c16="http://schemas.microsoft.com/office/drawing/2014/chart" uri="{C3380CC4-5D6E-409C-BE32-E72D297353CC}">
              <c16:uniqueId val="{00000001-EE78-422D-9314-BABEBA51BE8F}"/>
            </c:ext>
          </c:extLst>
        </c:ser>
        <c:dLbls>
          <c:showLegendKey val="0"/>
          <c:showVal val="0"/>
          <c:showCatName val="0"/>
          <c:showSerName val="0"/>
          <c:showPercent val="0"/>
          <c:showBubbleSize val="0"/>
        </c:dLbls>
        <c:marker val="1"/>
        <c:smooth val="0"/>
        <c:axId val="168063360"/>
        <c:axId val="168057472"/>
      </c:lineChart>
      <c:dateAx>
        <c:axId val="168050048"/>
        <c:scaling>
          <c:orientation val="minMax"/>
        </c:scaling>
        <c:delete val="0"/>
        <c:axPos val="b"/>
        <c:numFmt formatCode="[$-409]mmm\-yy;@"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8055936"/>
        <c:crosses val="autoZero"/>
        <c:auto val="1"/>
        <c:lblOffset val="100"/>
        <c:baseTimeUnit val="months"/>
      </c:dateAx>
      <c:valAx>
        <c:axId val="168055936"/>
        <c:scaling>
          <c:orientation val="minMax"/>
          <c:max val="60000000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quot;$&quot;#,##0,,&quot;M&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8050048"/>
        <c:crosses val="autoZero"/>
        <c:crossBetween val="between"/>
      </c:valAx>
      <c:valAx>
        <c:axId val="168057472"/>
        <c:scaling>
          <c:orientation val="minMax"/>
          <c:max val="0.30000000000000004"/>
        </c:scaling>
        <c:delete val="0"/>
        <c:axPos val="r"/>
        <c:numFmt formatCode="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8063360"/>
        <c:crosses val="max"/>
        <c:crossBetween val="between"/>
      </c:valAx>
      <c:catAx>
        <c:axId val="168063360"/>
        <c:scaling>
          <c:orientation val="minMax"/>
        </c:scaling>
        <c:delete val="1"/>
        <c:axPos val="b"/>
        <c:majorTickMark val="out"/>
        <c:minorTickMark val="none"/>
        <c:tickLblPos val="none"/>
        <c:crossAx val="1680574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w="9525" cap="flat" cmpd="sng" algn="ctr">
      <a:noFill/>
      <a:prstDash val="solid"/>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578880"/>
        <c:axId val="169840640"/>
      </c:barChart>
      <c:catAx>
        <c:axId val="169578880"/>
        <c:scaling>
          <c:orientation val="minMax"/>
        </c:scaling>
        <c:delete val="0"/>
        <c:axPos val="b"/>
        <c:numFmt formatCode="[$-409]mmm\-yy;@" sourceLinked="0"/>
        <c:majorTickMark val="out"/>
        <c:minorTickMark val="none"/>
        <c:tickLblPos val="nextTo"/>
        <c:crossAx val="169840640"/>
        <c:crosses val="autoZero"/>
        <c:auto val="1"/>
        <c:lblAlgn val="ctr"/>
        <c:lblOffset val="100"/>
        <c:noMultiLvlLbl val="0"/>
      </c:catAx>
      <c:valAx>
        <c:axId val="169840640"/>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578880"/>
        <c:crosses val="autoZero"/>
        <c:crossBetween val="between"/>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8">
  <a:schemeClr val="accent5"/>
</cs:colorStyle>
</file>

<file path=ppt/charts/colors11.xml><?xml version="1.0" encoding="utf-8"?>
<cs:colorStyle xmlns:cs="http://schemas.microsoft.com/office/drawing/2012/chartStyle" xmlns:a="http://schemas.openxmlformats.org/drawingml/2006/main" meth="withinLinear" id="18">
  <a:schemeClr val="accent5"/>
</cs:colorStyle>
</file>

<file path=ppt/charts/colors12.xml><?xml version="1.0" encoding="utf-8"?>
<cs:colorStyle xmlns:cs="http://schemas.microsoft.com/office/drawing/2012/chartStyle" xmlns:a="http://schemas.openxmlformats.org/drawingml/2006/main" meth="withinLinear" id="18">
  <a:schemeClr val="accent5"/>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withinLinear" id="18">
  <a:schemeClr val="accent5"/>
</cs:colorStyle>
</file>

<file path=ppt/charts/colors19.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withinLinear" id="18">
  <a:schemeClr val="accent5"/>
</cs:colorStyle>
</file>

<file path=ppt/charts/colors21.xml><?xml version="1.0" encoding="utf-8"?>
<cs:colorStyle xmlns:cs="http://schemas.microsoft.com/office/drawing/2012/chartStyle" xmlns:a="http://schemas.openxmlformats.org/drawingml/2006/main" meth="withinLinear" id="18">
  <a:schemeClr val="accent5"/>
</cs:colorStyle>
</file>

<file path=ppt/charts/colors22.xml><?xml version="1.0" encoding="utf-8"?>
<cs:colorStyle xmlns:cs="http://schemas.microsoft.com/office/drawing/2012/chartStyle" xmlns:a="http://schemas.openxmlformats.org/drawingml/2006/main" meth="withinLinear" id="18">
  <a:schemeClr val="accent5"/>
</cs:colorStyle>
</file>

<file path=ppt/charts/colors23.xml><?xml version="1.0" encoding="utf-8"?>
<cs:colorStyle xmlns:cs="http://schemas.microsoft.com/office/drawing/2012/chartStyle" xmlns:a="http://schemas.openxmlformats.org/drawingml/2006/main" meth="withinLinear" id="18">
  <a:schemeClr val="accent5"/>
</cs:colorStyle>
</file>

<file path=ppt/charts/colors24.xml><?xml version="1.0" encoding="utf-8"?>
<cs:colorStyle xmlns:cs="http://schemas.microsoft.com/office/drawing/2012/chartStyle" xmlns:a="http://schemas.openxmlformats.org/drawingml/2006/main" meth="withinLinear" id="18">
  <a:schemeClr val="accent5"/>
</cs:colorStyle>
</file>

<file path=ppt/charts/colors25.xml><?xml version="1.0" encoding="utf-8"?>
<cs:colorStyle xmlns:cs="http://schemas.microsoft.com/office/drawing/2012/chartStyle" xmlns:a="http://schemas.openxmlformats.org/drawingml/2006/main" meth="withinLinear" id="18">
  <a:schemeClr val="accent5"/>
</cs:colorStyle>
</file>

<file path=ppt/charts/colors26.xml><?xml version="1.0" encoding="utf-8"?>
<cs:colorStyle xmlns:cs="http://schemas.microsoft.com/office/drawing/2012/chartStyle" xmlns:a="http://schemas.openxmlformats.org/drawingml/2006/main" meth="withinLinear" id="18">
  <a:schemeClr val="accent5"/>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30.xml><?xml version="1.0" encoding="utf-8"?>
<cs:colorStyle xmlns:cs="http://schemas.microsoft.com/office/drawing/2012/chartStyle" xmlns:a="http://schemas.openxmlformats.org/drawingml/2006/main" meth="withinLinear" id="18">
  <a:schemeClr val="accent5"/>
</cs:colorStyle>
</file>

<file path=ppt/charts/colors31.xml><?xml version="1.0" encoding="utf-8"?>
<cs:colorStyle xmlns:cs="http://schemas.microsoft.com/office/drawing/2012/chartStyle" xmlns:a="http://schemas.openxmlformats.org/drawingml/2006/main" meth="withinLinear" id="18">
  <a:schemeClr val="accent5"/>
</cs:colorStyle>
</file>

<file path=ppt/charts/colors32.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withinLinear" id="18">
  <a:schemeClr val="accent5"/>
</cs:colorStyle>
</file>

<file path=ppt/charts/colors7.xml><?xml version="1.0" encoding="utf-8"?>
<cs:colorStyle xmlns:cs="http://schemas.microsoft.com/office/drawing/2012/chartStyle" xmlns:a="http://schemas.openxmlformats.org/drawingml/2006/main" meth="withinLinear" id="18">
  <a:schemeClr val="accent5"/>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136">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21.xml><?xml version="1.0" encoding="utf-8"?>
<cs:chartStyle xmlns:cs="http://schemas.microsoft.com/office/drawing/2012/chartStyle" xmlns:a="http://schemas.openxmlformats.org/drawingml/2006/main" id="136">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22.xml><?xml version="1.0" encoding="utf-8"?>
<cs:chartStyle xmlns:cs="http://schemas.microsoft.com/office/drawing/2012/chartStyle" xmlns:a="http://schemas.openxmlformats.org/drawingml/2006/main" id="136">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23.xml><?xml version="1.0" encoding="utf-8"?>
<cs:chartStyle xmlns:cs="http://schemas.microsoft.com/office/drawing/2012/chartStyle" xmlns:a="http://schemas.openxmlformats.org/drawingml/2006/main" id="136">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24.xml><?xml version="1.0" encoding="utf-8"?>
<cs:chartStyle xmlns:cs="http://schemas.microsoft.com/office/drawing/2012/chartStyle" xmlns:a="http://schemas.openxmlformats.org/drawingml/2006/main" id="136">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25.xml><?xml version="1.0" encoding="utf-8"?>
<cs:chartStyle xmlns:cs="http://schemas.microsoft.com/office/drawing/2012/chartStyle" xmlns:a="http://schemas.openxmlformats.org/drawingml/2006/main" id="136">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26.xml><?xml version="1.0" encoding="utf-8"?>
<cs:chartStyle xmlns:cs="http://schemas.microsoft.com/office/drawing/2012/chartStyle" xmlns:a="http://schemas.openxmlformats.org/drawingml/2006/main" id="136">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0.09345</cdr:x>
      <cdr:y>0.22468</cdr:y>
    </cdr:from>
    <cdr:to>
      <cdr:x>0.15201</cdr:x>
      <cdr:y>0.29025</cdr:y>
    </cdr:to>
    <cdr:sp macro="" textlink="">
      <cdr:nvSpPr>
        <cdr:cNvPr id="2" name="TextBox 1">
          <a:extLst xmlns:a="http://schemas.openxmlformats.org/drawingml/2006/main">
            <a:ext uri="{FF2B5EF4-FFF2-40B4-BE49-F238E27FC236}">
              <a16:creationId xmlns:a16="http://schemas.microsoft.com/office/drawing/2014/main" id="{6C058A1D-A19B-440B-BCA5-3CE4C67692F3}"/>
            </a:ext>
          </a:extLst>
        </cdr:cNvPr>
        <cdr:cNvSpPr txBox="1"/>
      </cdr:nvSpPr>
      <cdr:spPr>
        <a:xfrm xmlns:a="http://schemas.openxmlformats.org/drawingml/2006/main">
          <a:off x="982676" y="1006763"/>
          <a:ext cx="615794" cy="2938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0.28145</cdr:x>
      <cdr:y>0.29826</cdr:y>
    </cdr:from>
    <cdr:to>
      <cdr:x>0.34445</cdr:x>
      <cdr:y>0.3587</cdr:y>
    </cdr:to>
    <cdr:sp macro="" textlink="">
      <cdr:nvSpPr>
        <cdr:cNvPr id="4" name="TextBox 3">
          <a:extLst xmlns:a="http://schemas.openxmlformats.org/drawingml/2006/main">
            <a:ext uri="{FF2B5EF4-FFF2-40B4-BE49-F238E27FC236}">
              <a16:creationId xmlns:a16="http://schemas.microsoft.com/office/drawing/2014/main" id="{6BAFA796-ACAC-4F9C-9517-008B47C9A30F}"/>
            </a:ext>
          </a:extLst>
        </cdr:cNvPr>
        <cdr:cNvSpPr txBox="1"/>
      </cdr:nvSpPr>
      <cdr:spPr>
        <a:xfrm xmlns:a="http://schemas.openxmlformats.org/drawingml/2006/main">
          <a:off x="2959612" y="1336461"/>
          <a:ext cx="662483" cy="2708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b="1" dirty="0">
            <a:solidFill>
              <a:schemeClr val="accent1"/>
            </a:solidFill>
          </a:endParaRPr>
        </a:p>
      </cdr:txBody>
    </cdr:sp>
  </cdr:relSizeAnchor>
  <cdr:relSizeAnchor xmlns:cdr="http://schemas.openxmlformats.org/drawingml/2006/chartDrawing">
    <cdr:from>
      <cdr:x>0.37364</cdr:x>
      <cdr:y>0.20431</cdr:y>
    </cdr:from>
    <cdr:to>
      <cdr:x>0.4322</cdr:x>
      <cdr:y>0.272</cdr:y>
    </cdr:to>
    <cdr:sp macro="" textlink="">
      <cdr:nvSpPr>
        <cdr:cNvPr id="5" name="TextBox 4">
          <a:extLst xmlns:a="http://schemas.openxmlformats.org/drawingml/2006/main">
            <a:ext uri="{FF2B5EF4-FFF2-40B4-BE49-F238E27FC236}">
              <a16:creationId xmlns:a16="http://schemas.microsoft.com/office/drawing/2014/main" id="{7D8799D6-001B-4DE3-988F-635D755F787E}"/>
            </a:ext>
          </a:extLst>
        </cdr:cNvPr>
        <cdr:cNvSpPr txBox="1"/>
      </cdr:nvSpPr>
      <cdr:spPr>
        <a:xfrm xmlns:a="http://schemas.openxmlformats.org/drawingml/2006/main">
          <a:off x="3929053" y="915492"/>
          <a:ext cx="615794" cy="3033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b="1" dirty="0">
            <a:solidFill>
              <a:schemeClr val="accent1"/>
            </a:solidFill>
          </a:endParaRPr>
        </a:p>
      </cdr:txBody>
    </cdr:sp>
  </cdr:relSizeAnchor>
  <cdr:relSizeAnchor xmlns:cdr="http://schemas.openxmlformats.org/drawingml/2006/chartDrawing">
    <cdr:from>
      <cdr:x>0.46343</cdr:x>
      <cdr:y>0.28342</cdr:y>
    </cdr:from>
    <cdr:to>
      <cdr:x>0.51845</cdr:x>
      <cdr:y>0.34658</cdr:y>
    </cdr:to>
    <cdr:sp macro="" textlink="">
      <cdr:nvSpPr>
        <cdr:cNvPr id="6" name="TextBox 5">
          <a:extLst xmlns:a="http://schemas.openxmlformats.org/drawingml/2006/main">
            <a:ext uri="{FF2B5EF4-FFF2-40B4-BE49-F238E27FC236}">
              <a16:creationId xmlns:a16="http://schemas.microsoft.com/office/drawing/2014/main" id="{20D96156-FA52-4EF9-8618-24F2789EE4B4}"/>
            </a:ext>
          </a:extLst>
        </cdr:cNvPr>
        <cdr:cNvSpPr txBox="1"/>
      </cdr:nvSpPr>
      <cdr:spPr>
        <a:xfrm xmlns:a="http://schemas.openxmlformats.org/drawingml/2006/main">
          <a:off x="4873195" y="1269982"/>
          <a:ext cx="578568" cy="2830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b="1" dirty="0">
            <a:solidFill>
              <a:schemeClr val="accent1"/>
            </a:solidFill>
          </a:endParaRPr>
        </a:p>
      </cdr:txBody>
    </cdr:sp>
  </cdr:relSizeAnchor>
  <cdr:relSizeAnchor xmlns:cdr="http://schemas.openxmlformats.org/drawingml/2006/chartDrawing">
    <cdr:from>
      <cdr:x>0.55649</cdr:x>
      <cdr:y>0.22714</cdr:y>
    </cdr:from>
    <cdr:to>
      <cdr:x>0.61505</cdr:x>
      <cdr:y>0.28999</cdr:y>
    </cdr:to>
    <cdr:sp macro="" textlink="">
      <cdr:nvSpPr>
        <cdr:cNvPr id="7" name="TextBox 6">
          <a:extLst xmlns:a="http://schemas.openxmlformats.org/drawingml/2006/main">
            <a:ext uri="{FF2B5EF4-FFF2-40B4-BE49-F238E27FC236}">
              <a16:creationId xmlns:a16="http://schemas.microsoft.com/office/drawing/2014/main" id="{D5CC5843-7F35-4F06-BD41-775FB3F0CBCC}"/>
            </a:ext>
          </a:extLst>
        </cdr:cNvPr>
        <cdr:cNvSpPr txBox="1"/>
      </cdr:nvSpPr>
      <cdr:spPr>
        <a:xfrm xmlns:a="http://schemas.openxmlformats.org/drawingml/2006/main">
          <a:off x="5851848" y="876684"/>
          <a:ext cx="615821" cy="2425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b="1" dirty="0">
            <a:solidFill>
              <a:schemeClr val="accent1"/>
            </a:solidFill>
          </a:endParaRPr>
        </a:p>
      </cdr:txBody>
    </cdr:sp>
  </cdr:relSizeAnchor>
  <cdr:relSizeAnchor xmlns:cdr="http://schemas.openxmlformats.org/drawingml/2006/chartDrawing">
    <cdr:from>
      <cdr:x>0.64983</cdr:x>
      <cdr:y>0.26424</cdr:y>
    </cdr:from>
    <cdr:to>
      <cdr:x>0.70396</cdr:x>
      <cdr:y>0.315</cdr:y>
    </cdr:to>
    <cdr:sp macro="" textlink="">
      <cdr:nvSpPr>
        <cdr:cNvPr id="8" name="TextBox 7">
          <a:extLst xmlns:a="http://schemas.openxmlformats.org/drawingml/2006/main">
            <a:ext uri="{FF2B5EF4-FFF2-40B4-BE49-F238E27FC236}">
              <a16:creationId xmlns:a16="http://schemas.microsoft.com/office/drawing/2014/main" id="{0770EA23-62B3-42C3-A580-2D5691F8B9EA}"/>
            </a:ext>
          </a:extLst>
        </cdr:cNvPr>
        <cdr:cNvSpPr txBox="1"/>
      </cdr:nvSpPr>
      <cdr:spPr>
        <a:xfrm xmlns:a="http://schemas.openxmlformats.org/drawingml/2006/main">
          <a:off x="6833346" y="1184038"/>
          <a:ext cx="569209" cy="2274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b="1" dirty="0">
            <a:solidFill>
              <a:schemeClr val="accent1"/>
            </a:solidFill>
          </a:endParaRPr>
        </a:p>
      </cdr:txBody>
    </cdr:sp>
  </cdr:relSizeAnchor>
  <cdr:relSizeAnchor xmlns:cdr="http://schemas.openxmlformats.org/drawingml/2006/chartDrawing">
    <cdr:from>
      <cdr:x>0.74545</cdr:x>
      <cdr:y>0.18785</cdr:y>
    </cdr:from>
    <cdr:to>
      <cdr:x>0.80933</cdr:x>
      <cdr:y>0.2507</cdr:y>
    </cdr:to>
    <cdr:sp macro="" textlink="">
      <cdr:nvSpPr>
        <cdr:cNvPr id="9" name="TextBox 8">
          <a:extLst xmlns:a="http://schemas.openxmlformats.org/drawingml/2006/main">
            <a:ext uri="{FF2B5EF4-FFF2-40B4-BE49-F238E27FC236}">
              <a16:creationId xmlns:a16="http://schemas.microsoft.com/office/drawing/2014/main" id="{63CD52D8-7C6A-4193-927F-CAF0AA8DC73B}"/>
            </a:ext>
          </a:extLst>
        </cdr:cNvPr>
        <cdr:cNvSpPr txBox="1"/>
      </cdr:nvSpPr>
      <cdr:spPr>
        <a:xfrm xmlns:a="http://schemas.openxmlformats.org/drawingml/2006/main">
          <a:off x="7838833" y="725049"/>
          <a:ext cx="671805" cy="2425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b="1" dirty="0">
            <a:solidFill>
              <a:schemeClr val="accent1"/>
            </a:solidFill>
          </a:endParaRPr>
        </a:p>
      </cdr:txBody>
    </cdr:sp>
  </cdr:relSizeAnchor>
  <cdr:relSizeAnchor xmlns:cdr="http://schemas.openxmlformats.org/drawingml/2006/chartDrawing">
    <cdr:from>
      <cdr:x>0.83292</cdr:x>
      <cdr:y>0.24781</cdr:y>
    </cdr:from>
    <cdr:to>
      <cdr:x>0.89503</cdr:x>
      <cdr:y>0.29858</cdr:y>
    </cdr:to>
    <cdr:sp macro="" textlink="">
      <cdr:nvSpPr>
        <cdr:cNvPr id="10" name="TextBox 9">
          <a:extLst xmlns:a="http://schemas.openxmlformats.org/drawingml/2006/main">
            <a:ext uri="{FF2B5EF4-FFF2-40B4-BE49-F238E27FC236}">
              <a16:creationId xmlns:a16="http://schemas.microsoft.com/office/drawing/2014/main" id="{B7C72851-3739-41B8-8C54-4AAD86251A79}"/>
            </a:ext>
          </a:extLst>
        </cdr:cNvPr>
        <cdr:cNvSpPr txBox="1"/>
      </cdr:nvSpPr>
      <cdr:spPr>
        <a:xfrm xmlns:a="http://schemas.openxmlformats.org/drawingml/2006/main">
          <a:off x="8758628" y="1110394"/>
          <a:ext cx="653124" cy="2274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b="1" dirty="0">
            <a:solidFill>
              <a:schemeClr val="accent1"/>
            </a:solidFill>
          </a:endParaRPr>
        </a:p>
      </cdr:txBody>
    </cdr:sp>
  </cdr:relSizeAnchor>
  <cdr:relSizeAnchor xmlns:cdr="http://schemas.openxmlformats.org/drawingml/2006/chartDrawing">
    <cdr:from>
      <cdr:x>0.92404</cdr:x>
      <cdr:y>0.18255</cdr:y>
    </cdr:from>
    <cdr:to>
      <cdr:x>0.98083</cdr:x>
      <cdr:y>0.23815</cdr:y>
    </cdr:to>
    <cdr:sp macro="" textlink="">
      <cdr:nvSpPr>
        <cdr:cNvPr id="11" name="TextBox 10">
          <a:extLst xmlns:a="http://schemas.openxmlformats.org/drawingml/2006/main">
            <a:ext uri="{FF2B5EF4-FFF2-40B4-BE49-F238E27FC236}">
              <a16:creationId xmlns:a16="http://schemas.microsoft.com/office/drawing/2014/main" id="{C16702BD-E35A-4DD0-AC8D-7FD6B067CE64}"/>
            </a:ext>
          </a:extLst>
        </cdr:cNvPr>
        <cdr:cNvSpPr txBox="1"/>
      </cdr:nvSpPr>
      <cdr:spPr>
        <a:xfrm xmlns:a="http://schemas.openxmlformats.org/drawingml/2006/main">
          <a:off x="9716810" y="818010"/>
          <a:ext cx="597181" cy="2491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b="1" dirty="0">
            <a:solidFill>
              <a:schemeClr val="accent1"/>
            </a:solidFill>
          </a:endParaRPr>
        </a:p>
        <a:p xmlns:a="http://schemas.openxmlformats.org/drawingml/2006/main">
          <a:endParaRPr lang="en-US" sz="1100"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0.18943</cdr:x>
      <cdr:y>0.24943</cdr:y>
    </cdr:from>
    <cdr:to>
      <cdr:x>0.24799</cdr:x>
      <cdr:y>0.315</cdr:y>
    </cdr:to>
    <cdr:sp macro="" textlink="">
      <cdr:nvSpPr>
        <cdr:cNvPr id="2" name="TextBox 1">
          <a:extLst xmlns:a="http://schemas.openxmlformats.org/drawingml/2006/main">
            <a:ext uri="{FF2B5EF4-FFF2-40B4-BE49-F238E27FC236}">
              <a16:creationId xmlns:a16="http://schemas.microsoft.com/office/drawing/2014/main" id="{6C058A1D-A19B-440B-BCA5-3CE4C67692F3}"/>
            </a:ext>
          </a:extLst>
        </cdr:cNvPr>
        <cdr:cNvSpPr txBox="1"/>
      </cdr:nvSpPr>
      <cdr:spPr>
        <a:xfrm xmlns:a="http://schemas.openxmlformats.org/drawingml/2006/main">
          <a:off x="1991970" y="1117676"/>
          <a:ext cx="615794" cy="2938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b="1" dirty="0">
              <a:solidFill>
                <a:schemeClr val="accent1"/>
              </a:solidFill>
            </a:rPr>
            <a:t>4.85%</a:t>
          </a:r>
        </a:p>
        <a:p xmlns:a="http://schemas.openxmlformats.org/drawingml/2006/main">
          <a:endParaRPr lang="en-US" sz="1100" b="1" dirty="0">
            <a:solidFill>
              <a:schemeClr val="accent1"/>
            </a:solidFill>
          </a:endParaRPr>
        </a:p>
        <a:p xmlns:a="http://schemas.openxmlformats.org/drawingml/2006/main">
          <a:endParaRPr lang="en-US" sz="1100" dirty="0"/>
        </a:p>
      </cdr:txBody>
    </cdr:sp>
  </cdr:relSizeAnchor>
  <cdr:relSizeAnchor xmlns:cdr="http://schemas.openxmlformats.org/drawingml/2006/chartDrawing">
    <cdr:from>
      <cdr:x>0.09677</cdr:x>
      <cdr:y>0.24799</cdr:y>
    </cdr:from>
    <cdr:to>
      <cdr:x>0.15799</cdr:x>
      <cdr:y>0.29875</cdr:y>
    </cdr:to>
    <cdr:sp macro="" textlink="">
      <cdr:nvSpPr>
        <cdr:cNvPr id="3" name="TextBox 2">
          <a:extLst xmlns:a="http://schemas.openxmlformats.org/drawingml/2006/main">
            <a:ext uri="{FF2B5EF4-FFF2-40B4-BE49-F238E27FC236}">
              <a16:creationId xmlns:a16="http://schemas.microsoft.com/office/drawing/2014/main" id="{E19898A0-268D-4557-ACC8-C446FCC288C8}"/>
            </a:ext>
          </a:extLst>
        </cdr:cNvPr>
        <cdr:cNvSpPr txBox="1"/>
      </cdr:nvSpPr>
      <cdr:spPr>
        <a:xfrm xmlns:a="http://schemas.openxmlformats.org/drawingml/2006/main">
          <a:off x="1017607" y="1111230"/>
          <a:ext cx="643765" cy="227451"/>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accent1"/>
              </a:solidFill>
            </a:rPr>
            <a:t>4.85%</a:t>
          </a:r>
        </a:p>
      </cdr:txBody>
    </cdr:sp>
  </cdr:relSizeAnchor>
  <cdr:relSizeAnchor xmlns:cdr="http://schemas.openxmlformats.org/drawingml/2006/chartDrawing">
    <cdr:from>
      <cdr:x>0.37251</cdr:x>
      <cdr:y>0.23769</cdr:y>
    </cdr:from>
    <cdr:to>
      <cdr:x>0.43551</cdr:x>
      <cdr:y>0.29813</cdr:y>
    </cdr:to>
    <cdr:sp macro="" textlink="">
      <cdr:nvSpPr>
        <cdr:cNvPr id="4" name="TextBox 3">
          <a:extLst xmlns:a="http://schemas.openxmlformats.org/drawingml/2006/main">
            <a:ext uri="{FF2B5EF4-FFF2-40B4-BE49-F238E27FC236}">
              <a16:creationId xmlns:a16="http://schemas.microsoft.com/office/drawing/2014/main" id="{6BAFA796-ACAC-4F9C-9517-008B47C9A30F}"/>
            </a:ext>
          </a:extLst>
        </cdr:cNvPr>
        <cdr:cNvSpPr txBox="1"/>
      </cdr:nvSpPr>
      <cdr:spPr>
        <a:xfrm xmlns:a="http://schemas.openxmlformats.org/drawingml/2006/main">
          <a:off x="3917159" y="1065055"/>
          <a:ext cx="662483" cy="2708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b="1" dirty="0">
              <a:solidFill>
                <a:schemeClr val="accent1"/>
              </a:solidFill>
            </a:rPr>
            <a:t>4.86</a:t>
          </a:r>
          <a:r>
            <a:rPr lang="en-US" sz="1100" b="1" dirty="0">
              <a:solidFill>
                <a:schemeClr val="accent1"/>
              </a:solidFill>
            </a:rPr>
            <a:t>%</a:t>
          </a:r>
        </a:p>
      </cdr:txBody>
    </cdr:sp>
  </cdr:relSizeAnchor>
  <cdr:relSizeAnchor xmlns:cdr="http://schemas.openxmlformats.org/drawingml/2006/chartDrawing">
    <cdr:from>
      <cdr:x>0.28176</cdr:x>
      <cdr:y>0.20816</cdr:y>
    </cdr:from>
    <cdr:to>
      <cdr:x>0.34032</cdr:x>
      <cdr:y>0.27585</cdr:y>
    </cdr:to>
    <cdr:sp macro="" textlink="">
      <cdr:nvSpPr>
        <cdr:cNvPr id="5" name="TextBox 4">
          <a:extLst xmlns:a="http://schemas.openxmlformats.org/drawingml/2006/main">
            <a:ext uri="{FF2B5EF4-FFF2-40B4-BE49-F238E27FC236}">
              <a16:creationId xmlns:a16="http://schemas.microsoft.com/office/drawing/2014/main" id="{7D8799D6-001B-4DE3-988F-635D755F787E}"/>
            </a:ext>
          </a:extLst>
        </cdr:cNvPr>
        <cdr:cNvSpPr txBox="1"/>
      </cdr:nvSpPr>
      <cdr:spPr>
        <a:xfrm xmlns:a="http://schemas.openxmlformats.org/drawingml/2006/main">
          <a:off x="2962894" y="932744"/>
          <a:ext cx="615794" cy="3033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b="1" dirty="0">
              <a:solidFill>
                <a:schemeClr val="accent1"/>
              </a:solidFill>
            </a:rPr>
            <a:t>5.19</a:t>
          </a:r>
          <a:r>
            <a:rPr lang="en-US" sz="1100" b="1" dirty="0">
              <a:solidFill>
                <a:schemeClr val="accent1"/>
              </a:solidFill>
            </a:rPr>
            <a:t>%</a:t>
          </a:r>
        </a:p>
      </cdr:txBody>
    </cdr:sp>
  </cdr:relSizeAnchor>
  <cdr:relSizeAnchor xmlns:cdr="http://schemas.openxmlformats.org/drawingml/2006/chartDrawing">
    <cdr:from>
      <cdr:x>0.55858</cdr:x>
      <cdr:y>0.21026</cdr:y>
    </cdr:from>
    <cdr:to>
      <cdr:x>0.6136</cdr:x>
      <cdr:y>0.27342</cdr:y>
    </cdr:to>
    <cdr:sp macro="" textlink="">
      <cdr:nvSpPr>
        <cdr:cNvPr id="6" name="TextBox 5">
          <a:extLst xmlns:a="http://schemas.openxmlformats.org/drawingml/2006/main">
            <a:ext uri="{FF2B5EF4-FFF2-40B4-BE49-F238E27FC236}">
              <a16:creationId xmlns:a16="http://schemas.microsoft.com/office/drawing/2014/main" id="{20D96156-FA52-4EF9-8618-24F2789EE4B4}"/>
            </a:ext>
          </a:extLst>
        </cdr:cNvPr>
        <cdr:cNvSpPr txBox="1"/>
      </cdr:nvSpPr>
      <cdr:spPr>
        <a:xfrm xmlns:a="http://schemas.openxmlformats.org/drawingml/2006/main">
          <a:off x="5873811" y="942175"/>
          <a:ext cx="578569" cy="2830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b="1" dirty="0">
              <a:solidFill>
                <a:schemeClr val="accent1"/>
              </a:solidFill>
            </a:rPr>
            <a:t>5.16</a:t>
          </a:r>
          <a:r>
            <a:rPr lang="en-US" sz="1100" b="1" dirty="0">
              <a:solidFill>
                <a:schemeClr val="accent1"/>
              </a:solidFill>
            </a:rPr>
            <a:t>%</a:t>
          </a:r>
        </a:p>
      </cdr:txBody>
    </cdr:sp>
  </cdr:relSizeAnchor>
  <cdr:relSizeAnchor xmlns:cdr="http://schemas.openxmlformats.org/drawingml/2006/chartDrawing">
    <cdr:from>
      <cdr:x>0.47072</cdr:x>
      <cdr:y>0.22468</cdr:y>
    </cdr:from>
    <cdr:to>
      <cdr:x>0.52928</cdr:x>
      <cdr:y>0.28753</cdr:y>
    </cdr:to>
    <cdr:sp macro="" textlink="">
      <cdr:nvSpPr>
        <cdr:cNvPr id="7" name="TextBox 6">
          <a:extLst xmlns:a="http://schemas.openxmlformats.org/drawingml/2006/main">
            <a:ext uri="{FF2B5EF4-FFF2-40B4-BE49-F238E27FC236}">
              <a16:creationId xmlns:a16="http://schemas.microsoft.com/office/drawing/2014/main" id="{D5CC5843-7F35-4F06-BD41-775FB3F0CBCC}"/>
            </a:ext>
          </a:extLst>
        </cdr:cNvPr>
        <cdr:cNvSpPr txBox="1"/>
      </cdr:nvSpPr>
      <cdr:spPr>
        <a:xfrm xmlns:a="http://schemas.openxmlformats.org/drawingml/2006/main">
          <a:off x="4949903" y="1006763"/>
          <a:ext cx="615794" cy="281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b="1" dirty="0">
              <a:solidFill>
                <a:schemeClr val="accent1"/>
              </a:solidFill>
            </a:rPr>
            <a:t>5.04</a:t>
          </a:r>
          <a:r>
            <a:rPr lang="en-US" sz="1100" b="1" dirty="0">
              <a:solidFill>
                <a:schemeClr val="accent1"/>
              </a:solidFill>
            </a:rPr>
            <a:t>%</a:t>
          </a:r>
        </a:p>
      </cdr:txBody>
    </cdr:sp>
  </cdr:relSizeAnchor>
  <cdr:relSizeAnchor xmlns:cdr="http://schemas.openxmlformats.org/drawingml/2006/chartDrawing">
    <cdr:from>
      <cdr:x>0.74212</cdr:x>
      <cdr:y>0.19869</cdr:y>
    </cdr:from>
    <cdr:to>
      <cdr:x>0.79625</cdr:x>
      <cdr:y>0.25067</cdr:y>
    </cdr:to>
    <cdr:sp macro="" textlink="">
      <cdr:nvSpPr>
        <cdr:cNvPr id="8" name="TextBox 7">
          <a:extLst xmlns:a="http://schemas.openxmlformats.org/drawingml/2006/main">
            <a:ext uri="{FF2B5EF4-FFF2-40B4-BE49-F238E27FC236}">
              <a16:creationId xmlns:a16="http://schemas.microsoft.com/office/drawing/2014/main" id="{0770EA23-62B3-42C3-A580-2D5691F8B9EA}"/>
            </a:ext>
          </a:extLst>
        </cdr:cNvPr>
        <cdr:cNvSpPr txBox="1"/>
      </cdr:nvSpPr>
      <cdr:spPr>
        <a:xfrm xmlns:a="http://schemas.openxmlformats.org/drawingml/2006/main">
          <a:off x="7803840" y="890304"/>
          <a:ext cx="569210" cy="2329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b="1" dirty="0">
              <a:solidFill>
                <a:schemeClr val="accent1"/>
              </a:solidFill>
            </a:rPr>
            <a:t>5.26</a:t>
          </a:r>
          <a:r>
            <a:rPr lang="en-US" sz="1100" b="1" dirty="0">
              <a:solidFill>
                <a:schemeClr val="accent1"/>
              </a:solidFill>
            </a:rPr>
            <a:t>%</a:t>
          </a:r>
        </a:p>
      </cdr:txBody>
    </cdr:sp>
  </cdr:relSizeAnchor>
  <cdr:relSizeAnchor xmlns:cdr="http://schemas.openxmlformats.org/drawingml/2006/chartDrawing">
    <cdr:from>
      <cdr:x>0.65193</cdr:x>
      <cdr:y>0.19325</cdr:y>
    </cdr:from>
    <cdr:to>
      <cdr:x>0.71581</cdr:x>
      <cdr:y>0.2561</cdr:y>
    </cdr:to>
    <cdr:sp macro="" textlink="">
      <cdr:nvSpPr>
        <cdr:cNvPr id="9" name="TextBox 8">
          <a:extLst xmlns:a="http://schemas.openxmlformats.org/drawingml/2006/main">
            <a:ext uri="{FF2B5EF4-FFF2-40B4-BE49-F238E27FC236}">
              <a16:creationId xmlns:a16="http://schemas.microsoft.com/office/drawing/2014/main" id="{63CD52D8-7C6A-4193-927F-CAF0AA8DC73B}"/>
            </a:ext>
          </a:extLst>
        </cdr:cNvPr>
        <cdr:cNvSpPr txBox="1"/>
      </cdr:nvSpPr>
      <cdr:spPr>
        <a:xfrm xmlns:a="http://schemas.openxmlformats.org/drawingml/2006/main">
          <a:off x="6855455" y="865950"/>
          <a:ext cx="671737" cy="281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accent1"/>
              </a:solidFill>
            </a:rPr>
            <a:t>5.33%</a:t>
          </a:r>
        </a:p>
      </cdr:txBody>
    </cdr:sp>
  </cdr:relSizeAnchor>
  <cdr:relSizeAnchor xmlns:cdr="http://schemas.openxmlformats.org/drawingml/2006/chartDrawing">
    <cdr:from>
      <cdr:x>0.93136</cdr:x>
      <cdr:y>0.19929</cdr:y>
    </cdr:from>
    <cdr:to>
      <cdr:x>0.99347</cdr:x>
      <cdr:y>0.25006</cdr:y>
    </cdr:to>
    <cdr:sp macro="" textlink="">
      <cdr:nvSpPr>
        <cdr:cNvPr id="10" name="TextBox 9">
          <a:extLst xmlns:a="http://schemas.openxmlformats.org/drawingml/2006/main">
            <a:ext uri="{FF2B5EF4-FFF2-40B4-BE49-F238E27FC236}">
              <a16:creationId xmlns:a16="http://schemas.microsoft.com/office/drawing/2014/main" id="{B7C72851-3739-41B8-8C54-4AAD86251A79}"/>
            </a:ext>
          </a:extLst>
        </cdr:cNvPr>
        <cdr:cNvSpPr txBox="1"/>
      </cdr:nvSpPr>
      <cdr:spPr>
        <a:xfrm xmlns:a="http://schemas.openxmlformats.org/drawingml/2006/main">
          <a:off x="9793820" y="893015"/>
          <a:ext cx="653124" cy="2274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b="1" dirty="0">
              <a:solidFill>
                <a:schemeClr val="accent1"/>
              </a:solidFill>
            </a:rPr>
            <a:t>5.26</a:t>
          </a:r>
          <a:r>
            <a:rPr lang="en-US" sz="1100" b="1" dirty="0">
              <a:solidFill>
                <a:schemeClr val="accent1"/>
              </a:solidFill>
            </a:rPr>
            <a:t>%</a:t>
          </a:r>
        </a:p>
      </cdr:txBody>
    </cdr:sp>
  </cdr:relSizeAnchor>
  <cdr:relSizeAnchor xmlns:cdr="http://schemas.openxmlformats.org/drawingml/2006/chartDrawing">
    <cdr:from>
      <cdr:x>0.83462</cdr:x>
      <cdr:y>0.19688</cdr:y>
    </cdr:from>
    <cdr:to>
      <cdr:x>0.89141</cdr:x>
      <cdr:y>0.25248</cdr:y>
    </cdr:to>
    <cdr:sp macro="" textlink="">
      <cdr:nvSpPr>
        <cdr:cNvPr id="11" name="TextBox 10">
          <a:extLst xmlns:a="http://schemas.openxmlformats.org/drawingml/2006/main">
            <a:ext uri="{FF2B5EF4-FFF2-40B4-BE49-F238E27FC236}">
              <a16:creationId xmlns:a16="http://schemas.microsoft.com/office/drawing/2014/main" id="{C16702BD-E35A-4DD0-AC8D-7FD6B067CE64}"/>
            </a:ext>
          </a:extLst>
        </cdr:cNvPr>
        <cdr:cNvSpPr txBox="1"/>
      </cdr:nvSpPr>
      <cdr:spPr>
        <a:xfrm xmlns:a="http://schemas.openxmlformats.org/drawingml/2006/main">
          <a:off x="8776531" y="882194"/>
          <a:ext cx="597181" cy="2491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b="1" dirty="0">
              <a:solidFill>
                <a:schemeClr val="accent1"/>
              </a:solidFill>
            </a:rPr>
            <a:t>5.30</a:t>
          </a:r>
          <a:r>
            <a:rPr lang="en-US" sz="1100" b="1" dirty="0">
              <a:solidFill>
                <a:schemeClr val="accent1"/>
              </a:solidFill>
            </a:rPr>
            <a:t>%</a:t>
          </a:r>
        </a:p>
        <a:p xmlns:a="http://schemas.openxmlformats.org/drawingml/2006/main">
          <a:endParaRPr lang="en-US" sz="1100" dirty="0">
            <a:solidFill>
              <a:schemeClr val="bg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0.1028</cdr:x>
      <cdr:y>0.49057</cdr:y>
    </cdr:from>
    <cdr:to>
      <cdr:x>0.1028</cdr:x>
      <cdr:y>0.49057</cdr:y>
    </cdr:to>
    <cdr:sp macro="" textlink="">
      <cdr:nvSpPr>
        <cdr:cNvPr id="3" name="Straight Connector 2"/>
        <cdr:cNvSpPr/>
      </cdr:nvSpPr>
      <cdr:spPr bwMode="auto">
        <a:xfrm xmlns:a="http://schemas.openxmlformats.org/drawingml/2006/main">
          <a:off x="838200" y="1981200"/>
          <a:ext cx="0" cy="0"/>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non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2BA9741E-A44A-4F89-8A05-C4B84D5FA018}" type="datetimeFigureOut">
              <a:rPr lang="en-US" smtClean="0"/>
              <a:t>11/21/2024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D5FF01F-E0CB-4E09-A0CC-3E4D26FBBAD1}" type="slidenum">
              <a:rPr lang="en-US" smtClean="0"/>
              <a:t>‹#›</a:t>
            </a:fld>
            <a:endParaRPr lang="en-US"/>
          </a:p>
        </p:txBody>
      </p:sp>
    </p:spTree>
    <p:extLst>
      <p:ext uri="{BB962C8B-B14F-4D97-AF65-F5344CB8AC3E}">
        <p14:creationId xmlns:p14="http://schemas.microsoft.com/office/powerpoint/2010/main" val="3770328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885908" fontAlgn="base">
              <a:spcBef>
                <a:spcPct val="0"/>
              </a:spcBef>
              <a:spcAft>
                <a:spcPct val="0"/>
              </a:spcAft>
              <a:defRPr/>
            </a:pPr>
            <a:fld id="{D55FAAD2-EEA8-42C4-80BC-EFCA2374A93F}" type="slidenum">
              <a:rPr lang="en-US" sz="1100">
                <a:solidFill>
                  <a:srgbClr val="000000"/>
                </a:solidFill>
                <a:latin typeface="Times New Roman" pitchFamily="18" charset="0"/>
              </a:rPr>
              <a:pPr defTabSz="885908" fontAlgn="base">
                <a:spcBef>
                  <a:spcPct val="0"/>
                </a:spcBef>
                <a:spcAft>
                  <a:spcPct val="0"/>
                </a:spcAft>
                <a:defRPr/>
              </a:pPr>
              <a:t>1</a:t>
            </a:fld>
            <a:endParaRPr lang="en-US" sz="1100" dirty="0">
              <a:solidFill>
                <a:srgbClr val="000000"/>
              </a:solidFill>
              <a:latin typeface="Times New Roman" pitchFamily="18" charset="0"/>
            </a:endParaRPr>
          </a:p>
        </p:txBody>
      </p:sp>
    </p:spTree>
    <p:extLst>
      <p:ext uri="{BB962C8B-B14F-4D97-AF65-F5344CB8AC3E}">
        <p14:creationId xmlns:p14="http://schemas.microsoft.com/office/powerpoint/2010/main" val="3144845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69390"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69390" rtl="0" eaLnBrk="1" fontAlgn="base" latinLnBrk="0" hangingPunct="1">
                <a:lnSpc>
                  <a:spcPct val="100000"/>
                </a:lnSpc>
                <a:spcBef>
                  <a:spcPct val="0"/>
                </a:spcBef>
                <a:spcAft>
                  <a:spcPct val="0"/>
                </a:spcAft>
                <a:buClrTx/>
                <a:buSzTx/>
                <a:buFontTx/>
                <a:buNone/>
                <a:tabLst/>
                <a:defRPr/>
              </a:pPr>
              <a:t>35</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06400" y="696913"/>
            <a:ext cx="6197600" cy="3486150"/>
          </a:xfrm>
          <a:ln/>
        </p:spPr>
      </p:sp>
      <p:sp>
        <p:nvSpPr>
          <p:cNvPr id="485379" name="Rectangle 3"/>
          <p:cNvSpPr>
            <a:spLocks noGrp="1" noChangeArrowheads="1"/>
          </p:cNvSpPr>
          <p:nvPr>
            <p:ph type="body" idx="1"/>
          </p:nvPr>
        </p:nvSpPr>
        <p:spPr>
          <a:xfrm>
            <a:off x="701682" y="4416437"/>
            <a:ext cx="5607051" cy="4183063"/>
          </a:xfrm>
        </p:spPr>
        <p:txBody>
          <a:bodyPr/>
          <a:lstStyle/>
          <a:p>
            <a:endParaRPr lang="en-US" dirty="0"/>
          </a:p>
        </p:txBody>
      </p:sp>
    </p:spTree>
    <p:extLst>
      <p:ext uri="{BB962C8B-B14F-4D97-AF65-F5344CB8AC3E}">
        <p14:creationId xmlns:p14="http://schemas.microsoft.com/office/powerpoint/2010/main" val="2814479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7F909-5C4E-3C2E-93C4-39B9D2995A38}"/>
            </a:ext>
          </a:extLst>
        </p:cNvPr>
        <p:cNvGrpSpPr/>
        <p:nvPr/>
      </p:nvGrpSpPr>
      <p:grpSpPr>
        <a:xfrm>
          <a:off x="0" y="0"/>
          <a:ext cx="0" cy="0"/>
          <a:chOff x="0" y="0"/>
          <a:chExt cx="0" cy="0"/>
        </a:xfrm>
      </p:grpSpPr>
      <p:sp>
        <p:nvSpPr>
          <p:cNvPr id="16385" name="Rectangle 7">
            <a:extLst>
              <a:ext uri="{FF2B5EF4-FFF2-40B4-BE49-F238E27FC236}">
                <a16:creationId xmlns:a16="http://schemas.microsoft.com/office/drawing/2014/main" id="{84B5D76E-84FD-B91E-E75B-3463B01D7454}"/>
              </a:ext>
            </a:extLst>
          </p:cNvPr>
          <p:cNvSpPr>
            <a:spLocks noGrp="1" noChangeArrowheads="1"/>
          </p:cNvSpPr>
          <p:nvPr>
            <p:ph type="sldNum" sz="quarter" idx="5"/>
          </p:nvPr>
        </p:nvSpPr>
        <p:spPr>
          <a:noFill/>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4F74542E-0920-4D19-AE42-49395B6DB679}" type="slidenum">
              <a:rPr kumimoji="0" lang="en-US" sz="1800" b="0" i="0" u="none" strike="noStrike" kern="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37</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386" name="Rectangle 2">
            <a:extLst>
              <a:ext uri="{FF2B5EF4-FFF2-40B4-BE49-F238E27FC236}">
                <a16:creationId xmlns:a16="http://schemas.microsoft.com/office/drawing/2014/main" id="{1515A3FD-2FF3-97FE-1FF9-56934DE0FF55}"/>
              </a:ext>
            </a:extLst>
          </p:cNvPr>
          <p:cNvSpPr>
            <a:spLocks noGrp="1" noRot="1" noChangeAspect="1" noChangeArrowheads="1" noTextEdit="1"/>
          </p:cNvSpPr>
          <p:nvPr>
            <p:ph type="sldImg"/>
          </p:nvPr>
        </p:nvSpPr>
        <p:spPr>
          <a:xfrm>
            <a:off x="717550" y="1162050"/>
            <a:ext cx="5575300" cy="3136900"/>
          </a:xfrm>
          <a:ln/>
        </p:spPr>
      </p:sp>
      <p:sp>
        <p:nvSpPr>
          <p:cNvPr id="16387" name="Rectangle 3">
            <a:extLst>
              <a:ext uri="{FF2B5EF4-FFF2-40B4-BE49-F238E27FC236}">
                <a16:creationId xmlns:a16="http://schemas.microsoft.com/office/drawing/2014/main" id="{BB02F182-4C6A-A188-E854-B8EA57D2266E}"/>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11117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4F74542E-0920-4D19-AE42-49395B6DB679}"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41</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6386" name="Rectangle 2"/>
          <p:cNvSpPr>
            <a:spLocks noGrp="1" noRot="1" noChangeAspect="1" noChangeArrowheads="1" noTextEdit="1"/>
          </p:cNvSpPr>
          <p:nvPr>
            <p:ph type="sldImg"/>
          </p:nvPr>
        </p:nvSpPr>
        <p:spPr>
          <a:xfrm>
            <a:off x="717550" y="1162050"/>
            <a:ext cx="5575300" cy="3136900"/>
          </a:xfrm>
          <a:ln/>
        </p:spPr>
      </p:sp>
      <p:sp>
        <p:nvSpPr>
          <p:cNvPr id="1638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3327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69390" rtl="0" eaLnBrk="1" fontAlgn="base" latinLnBrk="0" hangingPunct="1">
              <a:lnSpc>
                <a:spcPct val="100000"/>
              </a:lnSpc>
              <a:spcBef>
                <a:spcPct val="0"/>
              </a:spcBef>
              <a:spcAft>
                <a:spcPct val="0"/>
              </a:spcAft>
              <a:buClrTx/>
              <a:buSzTx/>
              <a:buFontTx/>
              <a:buNone/>
              <a:tabLst/>
              <a:defRPr/>
            </a:pPr>
            <a:fld id="{D55FAAD2-EEA8-42C4-80BC-EFCA2374A93F}" type="slidenum">
              <a:rPr kumimoji="0" lang="en-US" sz="11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869390" rtl="0" eaLnBrk="1" fontAlgn="base" latinLnBrk="0" hangingPunct="1">
                <a:lnSpc>
                  <a:spcPct val="100000"/>
                </a:lnSpc>
                <a:spcBef>
                  <a:spcPct val="0"/>
                </a:spcBef>
                <a:spcAft>
                  <a:spcPct val="0"/>
                </a:spcAft>
                <a:buClrTx/>
                <a:buSzTx/>
                <a:buFontTx/>
                <a:buNone/>
                <a:tabLst/>
                <a:defRPr/>
              </a:pPr>
              <a:t>45</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1463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5FAAD2-EEA8-42C4-80BC-EFCA2374A9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7831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5FAAD2-EEA8-42C4-80BC-EFCA2374A9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4408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4F74542E-0920-4D19-AE42-49395B6DB679}" type="slidenum">
              <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2</a:t>
            </a:fld>
            <a:endPar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6386" name="Rectangle 2"/>
          <p:cNvSpPr>
            <a:spLocks noGrp="1" noRot="1" noChangeAspect="1" noChangeArrowheads="1" noTextEdit="1"/>
          </p:cNvSpPr>
          <p:nvPr>
            <p:ph type="sldImg"/>
          </p:nvPr>
        </p:nvSpPr>
        <p:spPr>
          <a:xfrm>
            <a:off x="717550" y="1162050"/>
            <a:ext cx="5575300" cy="3136900"/>
          </a:xfrm>
          <a:ln/>
        </p:spPr>
      </p:sp>
      <p:sp>
        <p:nvSpPr>
          <p:cNvPr id="1638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12682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4F74542E-0920-4D19-AE42-49395B6DB679}"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12</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6386" name="Rectangle 2"/>
          <p:cNvSpPr>
            <a:spLocks noGrp="1" noRot="1" noChangeAspect="1" noChangeArrowheads="1" noTextEdit="1"/>
          </p:cNvSpPr>
          <p:nvPr>
            <p:ph type="sldImg"/>
          </p:nvPr>
        </p:nvSpPr>
        <p:spPr>
          <a:xfrm>
            <a:off x="717550" y="1162050"/>
            <a:ext cx="5575300" cy="3136900"/>
          </a:xfrm>
          <a:ln/>
        </p:spPr>
      </p:sp>
      <p:sp>
        <p:nvSpPr>
          <p:cNvPr id="1638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6689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13</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33388" y="708025"/>
            <a:ext cx="6299200" cy="3544888"/>
          </a:xfrm>
          <a:ln/>
        </p:spPr>
      </p:sp>
      <p:sp>
        <p:nvSpPr>
          <p:cNvPr id="485379" name="Rectangle 3"/>
          <p:cNvSpPr>
            <a:spLocks noGrp="1" noChangeArrowheads="1"/>
          </p:cNvSpPr>
          <p:nvPr>
            <p:ph type="body" idx="1"/>
          </p:nvPr>
        </p:nvSpPr>
        <p:spPr>
          <a:xfrm>
            <a:off x="717275" y="4490045"/>
            <a:ext cx="5731652" cy="4252781"/>
          </a:xfrm>
        </p:spPr>
        <p:txBody>
          <a:bodyPr/>
          <a:lstStyle/>
          <a:p>
            <a:endParaRPr lang="en-US" dirty="0"/>
          </a:p>
        </p:txBody>
      </p:sp>
    </p:spTree>
    <p:extLst>
      <p:ext uri="{BB962C8B-B14F-4D97-AF65-F5344CB8AC3E}">
        <p14:creationId xmlns:p14="http://schemas.microsoft.com/office/powerpoint/2010/main" val="3927540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24F54-CDE5-A0D0-34EE-ACC8B87B5284}"/>
            </a:ext>
          </a:extLst>
        </p:cNvPr>
        <p:cNvGrpSpPr/>
        <p:nvPr/>
      </p:nvGrpSpPr>
      <p:grpSpPr>
        <a:xfrm>
          <a:off x="0" y="0"/>
          <a:ext cx="0" cy="0"/>
          <a:chOff x="0" y="0"/>
          <a:chExt cx="0" cy="0"/>
        </a:xfrm>
      </p:grpSpPr>
      <p:sp>
        <p:nvSpPr>
          <p:cNvPr id="16385" name="Rectangle 7">
            <a:extLst>
              <a:ext uri="{FF2B5EF4-FFF2-40B4-BE49-F238E27FC236}">
                <a16:creationId xmlns:a16="http://schemas.microsoft.com/office/drawing/2014/main" id="{F2093F37-5B3F-A58E-7879-B3018FED9EB8}"/>
              </a:ext>
            </a:extLst>
          </p:cNvPr>
          <p:cNvSpPr>
            <a:spLocks noGrp="1" noChangeArrowheads="1"/>
          </p:cNvSpPr>
          <p:nvPr>
            <p:ph type="sldNum" sz="quarter" idx="5"/>
          </p:nvPr>
        </p:nvSpPr>
        <p:spPr>
          <a:noFill/>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4F74542E-0920-4D19-AE42-49395B6DB679}" type="slidenum">
              <a:rPr kumimoji="0" lang="en-US" sz="1800" b="0" i="0" u="none" strike="noStrike" kern="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386" name="Rectangle 2">
            <a:extLst>
              <a:ext uri="{FF2B5EF4-FFF2-40B4-BE49-F238E27FC236}">
                <a16:creationId xmlns:a16="http://schemas.microsoft.com/office/drawing/2014/main" id="{7C2C1A26-9827-31F1-3DDE-232A7CA3A4EC}"/>
              </a:ext>
            </a:extLst>
          </p:cNvPr>
          <p:cNvSpPr>
            <a:spLocks noGrp="1" noRot="1" noChangeAspect="1" noChangeArrowheads="1" noTextEdit="1"/>
          </p:cNvSpPr>
          <p:nvPr>
            <p:ph type="sldImg"/>
          </p:nvPr>
        </p:nvSpPr>
        <p:spPr>
          <a:xfrm>
            <a:off x="717550" y="1162050"/>
            <a:ext cx="5575300" cy="3136900"/>
          </a:xfrm>
          <a:ln/>
        </p:spPr>
      </p:sp>
      <p:sp>
        <p:nvSpPr>
          <p:cNvPr id="16387" name="Rectangle 3">
            <a:extLst>
              <a:ext uri="{FF2B5EF4-FFF2-40B4-BE49-F238E27FC236}">
                <a16:creationId xmlns:a16="http://schemas.microsoft.com/office/drawing/2014/main" id="{75912B09-2E76-A382-D988-D7FD5F7687D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126069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defTabSz="931774">
              <a:defRPr/>
            </a:pPr>
            <a:fld id="{4F74542E-0920-4D19-AE42-49395B6DB679}" type="slidenum">
              <a:rPr lang="en-US" sz="1800" kern="0">
                <a:solidFill>
                  <a:prstClr val="black"/>
                </a:solidFill>
              </a:rPr>
              <a:pPr defTabSz="931774">
                <a:defRPr/>
              </a:pPr>
              <a:t>29</a:t>
            </a:fld>
            <a:endParaRPr lang="en-US" sz="1800" kern="0" dirty="0">
              <a:solidFill>
                <a:prstClr val="black"/>
              </a:solidFill>
            </a:endParaRPr>
          </a:p>
        </p:txBody>
      </p:sp>
      <p:sp>
        <p:nvSpPr>
          <p:cNvPr id="16386" name="Rectangle 2"/>
          <p:cNvSpPr>
            <a:spLocks noGrp="1" noRot="1" noChangeAspect="1" noChangeArrowheads="1" noTextEdit="1"/>
          </p:cNvSpPr>
          <p:nvPr>
            <p:ph type="sldImg"/>
          </p:nvPr>
        </p:nvSpPr>
        <p:spPr>
          <a:xfrm>
            <a:off x="717550" y="1162050"/>
            <a:ext cx="5575300" cy="3136900"/>
          </a:xfrm>
          <a:ln/>
        </p:spPr>
      </p:sp>
      <p:sp>
        <p:nvSpPr>
          <p:cNvPr id="1638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675709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8FFDB-9B09-225B-D738-C39889D7ABA5}"/>
            </a:ext>
          </a:extLst>
        </p:cNvPr>
        <p:cNvGrpSpPr/>
        <p:nvPr/>
      </p:nvGrpSpPr>
      <p:grpSpPr>
        <a:xfrm>
          <a:off x="0" y="0"/>
          <a:ext cx="0" cy="0"/>
          <a:chOff x="0" y="0"/>
          <a:chExt cx="0" cy="0"/>
        </a:xfrm>
      </p:grpSpPr>
      <p:sp>
        <p:nvSpPr>
          <p:cNvPr id="6" name="Rectangle 7">
            <a:extLst>
              <a:ext uri="{FF2B5EF4-FFF2-40B4-BE49-F238E27FC236}">
                <a16:creationId xmlns:a16="http://schemas.microsoft.com/office/drawing/2014/main" id="{1336A70E-D0C4-47D2-A443-0DB0AE8E35F5}"/>
              </a:ext>
            </a:extLst>
          </p:cNvPr>
          <p:cNvSpPr>
            <a:spLocks noGrp="1" noChangeArrowheads="1"/>
          </p:cNvSpPr>
          <p:nvPr>
            <p:ph type="sldNum" sz="quarter" idx="5"/>
          </p:nvPr>
        </p:nvSpPr>
        <p:spPr>
          <a:ln/>
        </p:spPr>
        <p:txBody>
          <a:bodyPr/>
          <a:lstStyle/>
          <a:p>
            <a:pPr marL="0" marR="0" lvl="0" indent="0" algn="r" defTabSz="869390"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69390" rtl="0" eaLnBrk="1" fontAlgn="base" latinLnBrk="0" hangingPunct="1">
                <a:lnSpc>
                  <a:spcPct val="100000"/>
                </a:lnSpc>
                <a:spcBef>
                  <a:spcPct val="0"/>
                </a:spcBef>
                <a:spcAft>
                  <a:spcPct val="0"/>
                </a:spcAft>
                <a:buClrTx/>
                <a:buSzTx/>
                <a:buFontTx/>
                <a:buNone/>
                <a:tabLst/>
                <a:defRPr/>
              </a:pPr>
              <a:t>30</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a:extLst>
              <a:ext uri="{FF2B5EF4-FFF2-40B4-BE49-F238E27FC236}">
                <a16:creationId xmlns:a16="http://schemas.microsoft.com/office/drawing/2014/main" id="{C09CE5E4-264D-116A-18B6-D15ED37E553B}"/>
              </a:ext>
            </a:extLst>
          </p:cNvPr>
          <p:cNvSpPr>
            <a:spLocks noGrp="1" noRot="1" noChangeAspect="1" noChangeArrowheads="1" noTextEdit="1"/>
          </p:cNvSpPr>
          <p:nvPr>
            <p:ph type="sldImg"/>
          </p:nvPr>
        </p:nvSpPr>
        <p:spPr>
          <a:xfrm>
            <a:off x="406400" y="696913"/>
            <a:ext cx="6197600" cy="3486150"/>
          </a:xfrm>
          <a:ln/>
        </p:spPr>
      </p:sp>
      <p:sp>
        <p:nvSpPr>
          <p:cNvPr id="485379" name="Rectangle 3">
            <a:extLst>
              <a:ext uri="{FF2B5EF4-FFF2-40B4-BE49-F238E27FC236}">
                <a16:creationId xmlns:a16="http://schemas.microsoft.com/office/drawing/2014/main" id="{E69BA880-86AA-9881-91F7-BA8B5A99A252}"/>
              </a:ext>
            </a:extLst>
          </p:cNvPr>
          <p:cNvSpPr>
            <a:spLocks noGrp="1" noChangeArrowheads="1"/>
          </p:cNvSpPr>
          <p:nvPr>
            <p:ph type="body" idx="1"/>
          </p:nvPr>
        </p:nvSpPr>
        <p:spPr>
          <a:xfrm>
            <a:off x="701682" y="4416437"/>
            <a:ext cx="5607051" cy="4183063"/>
          </a:xfrm>
        </p:spPr>
        <p:txBody>
          <a:bodyPr/>
          <a:lstStyle/>
          <a:p>
            <a:endParaRPr lang="en-US" dirty="0"/>
          </a:p>
        </p:txBody>
      </p:sp>
    </p:spTree>
    <p:extLst>
      <p:ext uri="{BB962C8B-B14F-4D97-AF65-F5344CB8AC3E}">
        <p14:creationId xmlns:p14="http://schemas.microsoft.com/office/powerpoint/2010/main" val="2783124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69390"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69390" rtl="0" eaLnBrk="1" fontAlgn="base" latinLnBrk="0" hangingPunct="1">
                <a:lnSpc>
                  <a:spcPct val="100000"/>
                </a:lnSpc>
                <a:spcBef>
                  <a:spcPct val="0"/>
                </a:spcBef>
                <a:spcAft>
                  <a:spcPct val="0"/>
                </a:spcAft>
                <a:buClrTx/>
                <a:buSzTx/>
                <a:buFontTx/>
                <a:buNone/>
                <a:tabLst/>
                <a:defRPr/>
              </a:pPr>
              <a:t>32</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06400" y="696913"/>
            <a:ext cx="6197600" cy="3486150"/>
          </a:xfrm>
          <a:ln/>
        </p:spPr>
      </p:sp>
      <p:sp>
        <p:nvSpPr>
          <p:cNvPr id="485379" name="Rectangle 3"/>
          <p:cNvSpPr>
            <a:spLocks noGrp="1" noChangeArrowheads="1"/>
          </p:cNvSpPr>
          <p:nvPr>
            <p:ph type="body" idx="1"/>
          </p:nvPr>
        </p:nvSpPr>
        <p:spPr>
          <a:xfrm>
            <a:off x="701682" y="4416437"/>
            <a:ext cx="5607051" cy="4183063"/>
          </a:xfrm>
        </p:spPr>
        <p:txBody>
          <a:bodyPr/>
          <a:lstStyle/>
          <a:p>
            <a:endParaRPr lang="en-US" dirty="0"/>
          </a:p>
        </p:txBody>
      </p:sp>
    </p:spTree>
    <p:extLst>
      <p:ext uri="{BB962C8B-B14F-4D97-AF65-F5344CB8AC3E}">
        <p14:creationId xmlns:p14="http://schemas.microsoft.com/office/powerpoint/2010/main" val="4231169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69390"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69390" rtl="0" eaLnBrk="1" fontAlgn="base" latinLnBrk="0" hangingPunct="1">
                <a:lnSpc>
                  <a:spcPct val="100000"/>
                </a:lnSpc>
                <a:spcBef>
                  <a:spcPct val="0"/>
                </a:spcBef>
                <a:spcAft>
                  <a:spcPct val="0"/>
                </a:spcAft>
                <a:buClrTx/>
                <a:buSzTx/>
                <a:buFontTx/>
                <a:buNone/>
                <a:tabLst/>
                <a:defRPr/>
              </a:pPr>
              <a:t>34</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06400" y="696913"/>
            <a:ext cx="6197600" cy="3486150"/>
          </a:xfrm>
          <a:ln/>
        </p:spPr>
      </p:sp>
      <p:sp>
        <p:nvSpPr>
          <p:cNvPr id="485379" name="Rectangle 3"/>
          <p:cNvSpPr>
            <a:spLocks noGrp="1" noChangeArrowheads="1"/>
          </p:cNvSpPr>
          <p:nvPr>
            <p:ph type="body" idx="1"/>
          </p:nvPr>
        </p:nvSpPr>
        <p:spPr>
          <a:xfrm>
            <a:off x="701682" y="4416437"/>
            <a:ext cx="5607051" cy="4183063"/>
          </a:xfrm>
        </p:spPr>
        <p:txBody>
          <a:bodyPr/>
          <a:lstStyle/>
          <a:p>
            <a:endParaRPr lang="en-US" dirty="0"/>
          </a:p>
        </p:txBody>
      </p:sp>
    </p:spTree>
    <p:extLst>
      <p:ext uri="{BB962C8B-B14F-4D97-AF65-F5344CB8AC3E}">
        <p14:creationId xmlns:p14="http://schemas.microsoft.com/office/powerpoint/2010/main" val="41389694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417577" y="6484367"/>
            <a:ext cx="2743200" cy="365125"/>
          </a:xfrm>
        </p:spPr>
        <p:txBody>
          <a:bodyPr/>
          <a:lstStyle/>
          <a:p>
            <a:fld id="{CBF8889F-A9FB-4634-8FAD-5B2194462FD7}" type="datetime1">
              <a:rPr lang="en-US" smtClean="0"/>
              <a:t>11/21/2024</a:t>
            </a:fld>
            <a:endParaRPr lang="en-US"/>
          </a:p>
        </p:txBody>
      </p:sp>
      <p:sp>
        <p:nvSpPr>
          <p:cNvPr id="6" name="Slide Number Placeholder 5"/>
          <p:cNvSpPr>
            <a:spLocks noGrp="1"/>
          </p:cNvSpPr>
          <p:nvPr>
            <p:ph type="sldNum" sz="quarter" idx="12"/>
          </p:nvPr>
        </p:nvSpPr>
        <p:spPr>
          <a:xfrm>
            <a:off x="9022080" y="6484367"/>
            <a:ext cx="2743200" cy="365125"/>
          </a:xfrm>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873449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77149" y="1946701"/>
            <a:ext cx="3237703" cy="3166545"/>
          </a:xfrm>
          <a:prstGeom prst="rect">
            <a:avLst/>
          </a:prstGeom>
        </p:spPr>
      </p:pic>
    </p:spTree>
    <p:extLst>
      <p:ext uri="{BB962C8B-B14F-4D97-AF65-F5344CB8AC3E}">
        <p14:creationId xmlns:p14="http://schemas.microsoft.com/office/powerpoint/2010/main" val="998237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417577" y="6484367"/>
            <a:ext cx="2743200" cy="365125"/>
          </a:xfrm>
        </p:spPr>
        <p:txBody>
          <a:bodyPr/>
          <a:lstStyle/>
          <a:p>
            <a:fld id="{CBF8889F-A9FB-4634-8FAD-5B2194462FD7}" type="datetime1">
              <a:rPr lang="en-US" smtClean="0"/>
              <a:t>11/21/2024</a:t>
            </a:fld>
            <a:endParaRPr lang="en-US"/>
          </a:p>
        </p:txBody>
      </p:sp>
      <p:sp>
        <p:nvSpPr>
          <p:cNvPr id="6" name="Slide Number Placeholder 5"/>
          <p:cNvSpPr>
            <a:spLocks noGrp="1"/>
          </p:cNvSpPr>
          <p:nvPr>
            <p:ph type="sldNum" sz="quarter" idx="12"/>
          </p:nvPr>
        </p:nvSpPr>
        <p:spPr>
          <a:xfrm>
            <a:off x="9022080" y="6484367"/>
            <a:ext cx="2743200" cy="365125"/>
          </a:xfrm>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727831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426720" y="648436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313094-9CA6-4D82-8642-F2E8EBC5D863}" type="datetime1">
              <a:rPr lang="en-US" smtClean="0"/>
              <a:t>11/21/2024</a:t>
            </a:fld>
            <a:endParaRPr lang="en-US"/>
          </a:p>
        </p:txBody>
      </p:sp>
      <p:sp>
        <p:nvSpPr>
          <p:cNvPr id="8" name="Slide Number Placeholder 5"/>
          <p:cNvSpPr>
            <a:spLocks noGrp="1"/>
          </p:cNvSpPr>
          <p:nvPr>
            <p:ph type="sldNum" sz="quarter" idx="4"/>
          </p:nvPr>
        </p:nvSpPr>
        <p:spPr>
          <a:xfrm>
            <a:off x="9012937" y="64843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2587071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8"/>
            <a:ext cx="10515600" cy="2852737"/>
          </a:xfrm>
        </p:spPr>
        <p:txBody>
          <a:bodyPr anchor="b"/>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2" y="4589464"/>
            <a:ext cx="10515600" cy="1500187"/>
          </a:xfrm>
        </p:spPr>
        <p:txBody>
          <a:bodyPr/>
          <a:lstStyle>
            <a:lvl1pPr marL="0" indent="0" algn="ctr">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dirty="0"/>
              <a:t>Edit Master text styles</a:t>
            </a:r>
          </a:p>
        </p:txBody>
      </p:sp>
      <p:sp>
        <p:nvSpPr>
          <p:cNvPr id="7" name="Date Placeholder 3"/>
          <p:cNvSpPr>
            <a:spLocks noGrp="1"/>
          </p:cNvSpPr>
          <p:nvPr>
            <p:ph type="dt" sz="half" idx="2"/>
          </p:nvPr>
        </p:nvSpPr>
        <p:spPr>
          <a:xfrm>
            <a:off x="426720" y="648436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13C74-C55B-4F03-95BA-7A35AA0EDE9E}" type="datetime1">
              <a:rPr lang="en-US" smtClean="0"/>
              <a:t>11/21/2024</a:t>
            </a:fld>
            <a:endParaRPr lang="en-US"/>
          </a:p>
        </p:txBody>
      </p:sp>
      <p:sp>
        <p:nvSpPr>
          <p:cNvPr id="8" name="Slide Number Placeholder 5"/>
          <p:cNvSpPr>
            <a:spLocks noGrp="1"/>
          </p:cNvSpPr>
          <p:nvPr>
            <p:ph type="sldNum" sz="quarter" idx="4"/>
          </p:nvPr>
        </p:nvSpPr>
        <p:spPr>
          <a:xfrm>
            <a:off x="9012937" y="64843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2483681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426720" y="648436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80222-6BF9-48DA-AB06-A987ED2ED694}" type="datetime1">
              <a:rPr lang="en-US" smtClean="0"/>
              <a:t>11/21/2024</a:t>
            </a:fld>
            <a:endParaRPr lang="en-US"/>
          </a:p>
        </p:txBody>
      </p:sp>
      <p:sp>
        <p:nvSpPr>
          <p:cNvPr id="9" name="Slide Number Placeholder 5"/>
          <p:cNvSpPr>
            <a:spLocks noGrp="1"/>
          </p:cNvSpPr>
          <p:nvPr>
            <p:ph type="sldNum" sz="quarter" idx="4"/>
          </p:nvPr>
        </p:nvSpPr>
        <p:spPr>
          <a:xfrm>
            <a:off x="9012937" y="64843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842555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426720" y="648436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1EC6F2-CFE7-436E-85A5-23C116F5370C}" type="datetime1">
              <a:rPr lang="en-US" smtClean="0"/>
              <a:t>11/21/2024</a:t>
            </a:fld>
            <a:endParaRPr lang="en-US"/>
          </a:p>
        </p:txBody>
      </p:sp>
      <p:sp>
        <p:nvSpPr>
          <p:cNvPr id="11" name="Slide Number Placeholder 5"/>
          <p:cNvSpPr>
            <a:spLocks noGrp="1"/>
          </p:cNvSpPr>
          <p:nvPr>
            <p:ph type="sldNum" sz="quarter" idx="11"/>
          </p:nvPr>
        </p:nvSpPr>
        <p:spPr>
          <a:xfrm>
            <a:off x="9012937" y="64843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787523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6" name="Date Placeholder 3"/>
          <p:cNvSpPr>
            <a:spLocks noGrp="1"/>
          </p:cNvSpPr>
          <p:nvPr>
            <p:ph type="dt" sz="half" idx="2"/>
          </p:nvPr>
        </p:nvSpPr>
        <p:spPr>
          <a:xfrm>
            <a:off x="426720" y="648436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98E414-00AC-4289-BD22-D8F60105471B}" type="datetime1">
              <a:rPr lang="en-US" smtClean="0"/>
              <a:t>11/21/2024</a:t>
            </a:fld>
            <a:endParaRPr lang="en-US"/>
          </a:p>
        </p:txBody>
      </p:sp>
      <p:sp>
        <p:nvSpPr>
          <p:cNvPr id="7" name="Slide Number Placeholder 5"/>
          <p:cNvSpPr>
            <a:spLocks noGrp="1"/>
          </p:cNvSpPr>
          <p:nvPr>
            <p:ph type="sldNum" sz="quarter" idx="4"/>
          </p:nvPr>
        </p:nvSpPr>
        <p:spPr>
          <a:xfrm>
            <a:off x="9012937" y="64843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3395155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A8872-C10F-4CD7-BECD-EF731944D1F5}" type="datetime1">
              <a:rPr lang="en-US" smtClean="0"/>
              <a:t>11/21/2024</a:t>
            </a:fld>
            <a:endParaRPr lang="en-US"/>
          </a:p>
        </p:txBody>
      </p:sp>
      <p:sp>
        <p:nvSpPr>
          <p:cNvPr id="4" name="Slide Number Placeholder 3"/>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857152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lgn="ctr">
              <a:defRPr sz="3200"/>
            </a:lvl1pPr>
          </a:lstStyle>
          <a:p>
            <a:r>
              <a:rPr lang="en-US" dirty="0"/>
              <a:t>Click to edit Master title style</a:t>
            </a:r>
          </a:p>
        </p:txBody>
      </p:sp>
      <p:sp>
        <p:nvSpPr>
          <p:cNvPr id="3" name="Content Placeholder 2"/>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74CA6C-DF2C-4DA8-B53C-1FE48ADDA345}" type="datetime1">
              <a:rPr lang="en-US" smtClean="0"/>
              <a:t>11/21/2024</a:t>
            </a:fld>
            <a:endParaRPr lang="en-US"/>
          </a:p>
        </p:txBody>
      </p:sp>
      <p:sp>
        <p:nvSpPr>
          <p:cNvPr id="7" name="Slide Number Placeholder 6"/>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545073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lgn="ct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6939FC-74FA-4FA2-BA46-3630BAA314EE}" type="datetime1">
              <a:rPr lang="en-US" smtClean="0"/>
              <a:t>11/21/2024</a:t>
            </a:fld>
            <a:endParaRPr lang="en-US"/>
          </a:p>
        </p:txBody>
      </p:sp>
      <p:sp>
        <p:nvSpPr>
          <p:cNvPr id="6" name="Footer Placeholder 5"/>
          <p:cNvSpPr>
            <a:spLocks noGrp="1"/>
          </p:cNvSpPr>
          <p:nvPr>
            <p:ph type="ftr" sz="quarter" idx="11"/>
          </p:nvPr>
        </p:nvSpPr>
        <p:spPr>
          <a:xfrm>
            <a:off x="4038602"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730982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426720" y="648436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313094-9CA6-4D82-8642-F2E8EBC5D863}" type="datetime1">
              <a:rPr lang="en-US" smtClean="0"/>
              <a:t>11/21/2024</a:t>
            </a:fld>
            <a:endParaRPr lang="en-US"/>
          </a:p>
        </p:txBody>
      </p:sp>
      <p:sp>
        <p:nvSpPr>
          <p:cNvPr id="8" name="Slide Number Placeholder 5"/>
          <p:cNvSpPr>
            <a:spLocks noGrp="1"/>
          </p:cNvSpPr>
          <p:nvPr>
            <p:ph type="sldNum" sz="quarter" idx="4"/>
          </p:nvPr>
        </p:nvSpPr>
        <p:spPr>
          <a:xfrm>
            <a:off x="9012937" y="64843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254634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77149" y="1946701"/>
            <a:ext cx="3237703" cy="3166545"/>
          </a:xfrm>
          <a:prstGeom prst="rect">
            <a:avLst/>
          </a:prstGeom>
        </p:spPr>
      </p:pic>
    </p:spTree>
    <p:extLst>
      <p:ext uri="{BB962C8B-B14F-4D97-AF65-F5344CB8AC3E}">
        <p14:creationId xmlns:p14="http://schemas.microsoft.com/office/powerpoint/2010/main" val="11497274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417576" y="6484366"/>
            <a:ext cx="2743200" cy="365125"/>
          </a:xfrm>
        </p:spPr>
        <p:txBody>
          <a:bodyPr/>
          <a:lstStyle/>
          <a:p>
            <a:fld id="{342331CF-FEA3-47F5-8382-E461AA1EEB15}" type="datetime1">
              <a:rPr lang="en-US" smtClean="0"/>
              <a:t>11/21/2024</a:t>
            </a:fld>
            <a:endParaRPr lang="en-US"/>
          </a:p>
        </p:txBody>
      </p:sp>
      <p:sp>
        <p:nvSpPr>
          <p:cNvPr id="6" name="Slide Number Placeholder 5"/>
          <p:cNvSpPr>
            <a:spLocks noGrp="1"/>
          </p:cNvSpPr>
          <p:nvPr>
            <p:ph type="sldNum" sz="quarter" idx="12"/>
          </p:nvPr>
        </p:nvSpPr>
        <p:spPr>
          <a:xfrm>
            <a:off x="9022080" y="6484366"/>
            <a:ext cx="2743200" cy="365125"/>
          </a:xfrm>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994118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77F7D5-36C7-410C-82BD-31048F2E4643}" type="datetime1">
              <a:rPr lang="en-US" smtClean="0"/>
              <a:t>11/21/2024</a:t>
            </a:fld>
            <a:endParaRPr lang="en-US"/>
          </a:p>
        </p:txBody>
      </p:sp>
      <p:sp>
        <p:nvSpPr>
          <p:cNvPr id="8"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1993921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C13942-BD04-4172-8CAF-5EEBF700BA0C}" type="datetime1">
              <a:rPr lang="en-US" smtClean="0"/>
              <a:t>11/21/2024</a:t>
            </a:fld>
            <a:endParaRPr lang="en-US"/>
          </a:p>
        </p:txBody>
      </p:sp>
      <p:sp>
        <p:nvSpPr>
          <p:cNvPr id="8"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2566515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3D56C-AD66-4E06-A7DB-57F2AEB2991B}" type="datetime1">
              <a:rPr lang="en-US" smtClean="0"/>
              <a:t>11/21/2024</a:t>
            </a:fld>
            <a:endParaRPr lang="en-US"/>
          </a:p>
        </p:txBody>
      </p:sp>
      <p:sp>
        <p:nvSpPr>
          <p:cNvPr id="9"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331554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74DFCD-AA3A-4269-9AE7-9896F58DDCC8}" type="datetime1">
              <a:rPr lang="en-US" smtClean="0"/>
              <a:t>11/21/2024</a:t>
            </a:fld>
            <a:endParaRPr lang="en-US"/>
          </a:p>
        </p:txBody>
      </p:sp>
      <p:sp>
        <p:nvSpPr>
          <p:cNvPr id="11" name="Slide Number Placeholder 5"/>
          <p:cNvSpPr>
            <a:spLocks noGrp="1"/>
          </p:cNvSpPr>
          <p:nvPr>
            <p:ph type="sldNum" sz="quarter" idx="11"/>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21154195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6"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1A1A14-FA61-4607-884A-EC13D5B8A6A3}" type="datetime1">
              <a:rPr lang="en-US" smtClean="0"/>
              <a:t>11/21/2024</a:t>
            </a:fld>
            <a:endParaRPr lang="en-US"/>
          </a:p>
        </p:txBody>
      </p:sp>
      <p:sp>
        <p:nvSpPr>
          <p:cNvPr id="7"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20111068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6E51EB-90C3-4286-B79F-92A1D5A2650F}" type="datetime1">
              <a:rPr lang="en-US" smtClean="0"/>
              <a:t>11/21/2024</a:t>
            </a:fld>
            <a:endParaRPr lang="en-US"/>
          </a:p>
        </p:txBody>
      </p:sp>
      <p:sp>
        <p:nvSpPr>
          <p:cNvPr id="4" name="Slide Number Placeholder 3"/>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467444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ct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CFFCCB-5A7F-4FB1-8F36-2B969A91AEDF}" type="datetime1">
              <a:rPr lang="en-US" smtClean="0"/>
              <a:t>11/21/2024</a:t>
            </a:fld>
            <a:endParaRPr lang="en-US"/>
          </a:p>
        </p:txBody>
      </p:sp>
      <p:sp>
        <p:nvSpPr>
          <p:cNvPr id="7" name="Slide Number Placeholder 6"/>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2195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ct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BF5248-5C90-4B7E-BF81-DACAD56CD53C}" type="datetime1">
              <a:rPr lang="en-US" smtClean="0"/>
              <a:t>11/21/2024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349371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8"/>
            <a:ext cx="10515600" cy="2852737"/>
          </a:xfrm>
        </p:spPr>
        <p:txBody>
          <a:bodyPr anchor="b"/>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2" y="4589464"/>
            <a:ext cx="10515600" cy="1500187"/>
          </a:xfrm>
        </p:spPr>
        <p:txBody>
          <a:bodyPr/>
          <a:lstStyle>
            <a:lvl1pPr marL="0" indent="0" algn="ctr">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dirty="0"/>
              <a:t>Edit Master text styles</a:t>
            </a:r>
          </a:p>
        </p:txBody>
      </p:sp>
      <p:sp>
        <p:nvSpPr>
          <p:cNvPr id="7" name="Date Placeholder 3"/>
          <p:cNvSpPr>
            <a:spLocks noGrp="1"/>
          </p:cNvSpPr>
          <p:nvPr>
            <p:ph type="dt" sz="half" idx="2"/>
          </p:nvPr>
        </p:nvSpPr>
        <p:spPr>
          <a:xfrm>
            <a:off x="426720" y="648436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13C74-C55B-4F03-95BA-7A35AA0EDE9E}" type="datetime1">
              <a:rPr lang="en-US" smtClean="0"/>
              <a:t>11/21/2024</a:t>
            </a:fld>
            <a:endParaRPr lang="en-US"/>
          </a:p>
        </p:txBody>
      </p:sp>
      <p:sp>
        <p:nvSpPr>
          <p:cNvPr id="8" name="Slide Number Placeholder 5"/>
          <p:cNvSpPr>
            <a:spLocks noGrp="1"/>
          </p:cNvSpPr>
          <p:nvPr>
            <p:ph type="sldNum" sz="quarter" idx="4"/>
          </p:nvPr>
        </p:nvSpPr>
        <p:spPr>
          <a:xfrm>
            <a:off x="9012937" y="64843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32013460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77148" y="1946700"/>
            <a:ext cx="3237703" cy="3166545"/>
          </a:xfrm>
          <a:prstGeom prst="rect">
            <a:avLst/>
          </a:prstGeom>
        </p:spPr>
      </p:pic>
    </p:spTree>
    <p:extLst>
      <p:ext uri="{BB962C8B-B14F-4D97-AF65-F5344CB8AC3E}">
        <p14:creationId xmlns:p14="http://schemas.microsoft.com/office/powerpoint/2010/main" val="28682527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60B5EA27-7D51-3FB6-30FB-FCA7B36D766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Date Placeholder 3">
            <a:extLst>
              <a:ext uri="{FF2B5EF4-FFF2-40B4-BE49-F238E27FC236}">
                <a16:creationId xmlns:a16="http://schemas.microsoft.com/office/drawing/2014/main" id="{12A4B370-65B0-BF90-19F9-AC56AF12B2F2}"/>
              </a:ext>
            </a:extLst>
          </p:cNvPr>
          <p:cNvSpPr>
            <a:spLocks noGrp="1"/>
          </p:cNvSpPr>
          <p:nvPr>
            <p:ph type="dt" sz="half" idx="10"/>
          </p:nvPr>
        </p:nvSpPr>
        <p:spPr>
          <a:xfrm>
            <a:off x="417513" y="6484938"/>
            <a:ext cx="2743200" cy="365125"/>
          </a:xfrm>
        </p:spPr>
        <p:txBody>
          <a:bodyPr/>
          <a:lstStyle>
            <a:lvl1pPr>
              <a:defRPr/>
            </a:lvl1pPr>
          </a:lstStyle>
          <a:p>
            <a:pPr>
              <a:defRPr/>
            </a:pPr>
            <a:fld id="{1106A484-2B28-4351-8496-37BBBEF1640A}" type="datetimeFigureOut">
              <a:rPr lang="en-US"/>
              <a:pPr>
                <a:defRPr/>
              </a:pPr>
              <a:t>11/21/2024</a:t>
            </a:fld>
            <a:endParaRPr lang="en-US"/>
          </a:p>
        </p:txBody>
      </p:sp>
      <p:sp>
        <p:nvSpPr>
          <p:cNvPr id="6" name="Slide Number Placeholder 5">
            <a:extLst>
              <a:ext uri="{FF2B5EF4-FFF2-40B4-BE49-F238E27FC236}">
                <a16:creationId xmlns:a16="http://schemas.microsoft.com/office/drawing/2014/main" id="{23E1AFC2-E9EC-2FA0-B522-A893DCC09884}"/>
              </a:ext>
            </a:extLst>
          </p:cNvPr>
          <p:cNvSpPr>
            <a:spLocks noGrp="1"/>
          </p:cNvSpPr>
          <p:nvPr>
            <p:ph type="sldNum" sz="quarter" idx="11"/>
          </p:nvPr>
        </p:nvSpPr>
        <p:spPr>
          <a:xfrm>
            <a:off x="9021763" y="6484938"/>
            <a:ext cx="2743200" cy="365125"/>
          </a:xfrm>
        </p:spPr>
        <p:txBody>
          <a:bodyPr/>
          <a:lstStyle>
            <a:lvl1pPr>
              <a:defRPr/>
            </a:lvl1pPr>
          </a:lstStyle>
          <a:p>
            <a:pPr>
              <a:defRPr/>
            </a:pPr>
            <a:fld id="{E0F43C98-76F5-42E5-857D-BC9BB599460D}" type="slidenum">
              <a:rPr lang="en-US" altLang="en-US"/>
              <a:pPr>
                <a:defRPr/>
              </a:pPr>
              <a:t>‹#›</a:t>
            </a:fld>
            <a:endParaRPr lang="en-US" altLang="en-US"/>
          </a:p>
        </p:txBody>
      </p:sp>
    </p:spTree>
    <p:extLst>
      <p:ext uri="{BB962C8B-B14F-4D97-AF65-F5344CB8AC3E}">
        <p14:creationId xmlns:p14="http://schemas.microsoft.com/office/powerpoint/2010/main" val="42817750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2CABC35-73BB-0240-338D-62A8D7EC3035}"/>
              </a:ext>
            </a:extLst>
          </p:cNvPr>
          <p:cNvSpPr>
            <a:spLocks noGrp="1"/>
          </p:cNvSpPr>
          <p:nvPr>
            <p:ph type="dt" sz="half" idx="10"/>
          </p:nvPr>
        </p:nvSpPr>
        <p:spPr/>
        <p:txBody>
          <a:bodyPr/>
          <a:lstStyle>
            <a:lvl1pPr>
              <a:defRPr/>
            </a:lvl1pPr>
          </a:lstStyle>
          <a:p>
            <a:pPr>
              <a:defRPr/>
            </a:pPr>
            <a:fld id="{B47B0342-7977-42D3-821A-046032F30183}" type="datetimeFigureOut">
              <a:rPr lang="en-US"/>
              <a:pPr>
                <a:defRPr/>
              </a:pPr>
              <a:t>11/21/2024</a:t>
            </a:fld>
            <a:endParaRPr lang="en-US"/>
          </a:p>
        </p:txBody>
      </p:sp>
      <p:sp>
        <p:nvSpPr>
          <p:cNvPr id="5" name="Slide Number Placeholder 5">
            <a:extLst>
              <a:ext uri="{FF2B5EF4-FFF2-40B4-BE49-F238E27FC236}">
                <a16:creationId xmlns:a16="http://schemas.microsoft.com/office/drawing/2014/main" id="{8B7CB195-E0D2-31F2-4D3B-0BC652B798D2}"/>
              </a:ext>
            </a:extLst>
          </p:cNvPr>
          <p:cNvSpPr>
            <a:spLocks noGrp="1"/>
          </p:cNvSpPr>
          <p:nvPr>
            <p:ph type="sldNum" sz="quarter" idx="11"/>
          </p:nvPr>
        </p:nvSpPr>
        <p:spPr/>
        <p:txBody>
          <a:bodyPr/>
          <a:lstStyle>
            <a:lvl1pPr>
              <a:defRPr/>
            </a:lvl1pPr>
          </a:lstStyle>
          <a:p>
            <a:pPr>
              <a:defRPr/>
            </a:pPr>
            <a:fld id="{215ABFE8-CF76-48AE-B5B7-BEA9F26A3362}" type="slidenum">
              <a:rPr lang="en-US" altLang="en-US"/>
              <a:pPr>
                <a:defRPr/>
              </a:pPr>
              <a:t>‹#›</a:t>
            </a:fld>
            <a:endParaRPr lang="en-US" altLang="en-US"/>
          </a:p>
        </p:txBody>
      </p:sp>
    </p:spTree>
    <p:extLst>
      <p:ext uri="{BB962C8B-B14F-4D97-AF65-F5344CB8AC3E}">
        <p14:creationId xmlns:p14="http://schemas.microsoft.com/office/powerpoint/2010/main" val="9588768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30C82D12-6AD7-E026-AA81-C5F5DC3B9820}"/>
              </a:ext>
            </a:extLst>
          </p:cNvPr>
          <p:cNvSpPr>
            <a:spLocks noGrp="1"/>
          </p:cNvSpPr>
          <p:nvPr>
            <p:ph type="dt" sz="half" idx="10"/>
          </p:nvPr>
        </p:nvSpPr>
        <p:spPr/>
        <p:txBody>
          <a:bodyPr/>
          <a:lstStyle>
            <a:lvl1pPr>
              <a:defRPr/>
            </a:lvl1pPr>
          </a:lstStyle>
          <a:p>
            <a:pPr>
              <a:defRPr/>
            </a:pPr>
            <a:fld id="{BC53AB1A-3AA9-42C3-9F33-0A4BB3AB87E9}" type="datetimeFigureOut">
              <a:rPr lang="en-US"/>
              <a:pPr>
                <a:defRPr/>
              </a:pPr>
              <a:t>11/21/2024</a:t>
            </a:fld>
            <a:endParaRPr lang="en-US"/>
          </a:p>
        </p:txBody>
      </p:sp>
      <p:sp>
        <p:nvSpPr>
          <p:cNvPr id="5" name="Slide Number Placeholder 5">
            <a:extLst>
              <a:ext uri="{FF2B5EF4-FFF2-40B4-BE49-F238E27FC236}">
                <a16:creationId xmlns:a16="http://schemas.microsoft.com/office/drawing/2014/main" id="{9647596D-F95B-D59E-E156-095FE2D9336E}"/>
              </a:ext>
            </a:extLst>
          </p:cNvPr>
          <p:cNvSpPr>
            <a:spLocks noGrp="1"/>
          </p:cNvSpPr>
          <p:nvPr>
            <p:ph type="sldNum" sz="quarter" idx="11"/>
          </p:nvPr>
        </p:nvSpPr>
        <p:spPr/>
        <p:txBody>
          <a:bodyPr/>
          <a:lstStyle>
            <a:lvl1pPr>
              <a:defRPr/>
            </a:lvl1pPr>
          </a:lstStyle>
          <a:p>
            <a:pPr>
              <a:defRPr/>
            </a:pPr>
            <a:fld id="{2494F371-D395-474A-945B-8B5977E24165}" type="slidenum">
              <a:rPr lang="en-US" altLang="en-US"/>
              <a:pPr>
                <a:defRPr/>
              </a:pPr>
              <a:t>‹#›</a:t>
            </a:fld>
            <a:endParaRPr lang="en-US" altLang="en-US"/>
          </a:p>
        </p:txBody>
      </p:sp>
    </p:spTree>
    <p:extLst>
      <p:ext uri="{BB962C8B-B14F-4D97-AF65-F5344CB8AC3E}">
        <p14:creationId xmlns:p14="http://schemas.microsoft.com/office/powerpoint/2010/main" val="31131695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352FF3B-3E11-3BA2-0F5F-3DF4C85AD53D}"/>
              </a:ext>
            </a:extLst>
          </p:cNvPr>
          <p:cNvSpPr>
            <a:spLocks noGrp="1"/>
          </p:cNvSpPr>
          <p:nvPr>
            <p:ph type="dt" sz="half" idx="10"/>
          </p:nvPr>
        </p:nvSpPr>
        <p:spPr/>
        <p:txBody>
          <a:bodyPr/>
          <a:lstStyle>
            <a:lvl1pPr>
              <a:defRPr/>
            </a:lvl1pPr>
          </a:lstStyle>
          <a:p>
            <a:pPr>
              <a:defRPr/>
            </a:pPr>
            <a:fld id="{1180AF15-0465-4E1D-AB83-CCE060415795}" type="datetimeFigureOut">
              <a:rPr lang="en-US"/>
              <a:pPr>
                <a:defRPr/>
              </a:pPr>
              <a:t>11/21/2024</a:t>
            </a:fld>
            <a:endParaRPr lang="en-US"/>
          </a:p>
        </p:txBody>
      </p:sp>
      <p:sp>
        <p:nvSpPr>
          <p:cNvPr id="6" name="Slide Number Placeholder 5">
            <a:extLst>
              <a:ext uri="{FF2B5EF4-FFF2-40B4-BE49-F238E27FC236}">
                <a16:creationId xmlns:a16="http://schemas.microsoft.com/office/drawing/2014/main" id="{5B98FDA7-0092-26CF-4D75-E293C3421049}"/>
              </a:ext>
            </a:extLst>
          </p:cNvPr>
          <p:cNvSpPr>
            <a:spLocks noGrp="1"/>
          </p:cNvSpPr>
          <p:nvPr>
            <p:ph type="sldNum" sz="quarter" idx="11"/>
          </p:nvPr>
        </p:nvSpPr>
        <p:spPr/>
        <p:txBody>
          <a:bodyPr/>
          <a:lstStyle>
            <a:lvl1pPr>
              <a:defRPr/>
            </a:lvl1pPr>
          </a:lstStyle>
          <a:p>
            <a:pPr>
              <a:defRPr/>
            </a:pPr>
            <a:fld id="{0EC4208B-B8DC-4F70-ADF9-6B1744B035E8}" type="slidenum">
              <a:rPr lang="en-US" altLang="en-US"/>
              <a:pPr>
                <a:defRPr/>
              </a:pPr>
              <a:t>‹#›</a:t>
            </a:fld>
            <a:endParaRPr lang="en-US" altLang="en-US"/>
          </a:p>
        </p:txBody>
      </p:sp>
    </p:spTree>
    <p:extLst>
      <p:ext uri="{BB962C8B-B14F-4D97-AF65-F5344CB8AC3E}">
        <p14:creationId xmlns:p14="http://schemas.microsoft.com/office/powerpoint/2010/main" val="13936037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8ADF30A-5086-1616-E95B-90F0FB6EC957}"/>
              </a:ext>
            </a:extLst>
          </p:cNvPr>
          <p:cNvSpPr>
            <a:spLocks noGrp="1"/>
          </p:cNvSpPr>
          <p:nvPr>
            <p:ph type="dt" sz="half" idx="10"/>
          </p:nvPr>
        </p:nvSpPr>
        <p:spPr/>
        <p:txBody>
          <a:bodyPr/>
          <a:lstStyle>
            <a:lvl1pPr>
              <a:defRPr/>
            </a:lvl1pPr>
          </a:lstStyle>
          <a:p>
            <a:pPr>
              <a:defRPr/>
            </a:pPr>
            <a:fld id="{EC691EEA-A2F0-405B-89DE-64E6793A46D7}" type="datetimeFigureOut">
              <a:rPr lang="en-US"/>
              <a:pPr>
                <a:defRPr/>
              </a:pPr>
              <a:t>11/21/2024</a:t>
            </a:fld>
            <a:endParaRPr lang="en-US"/>
          </a:p>
        </p:txBody>
      </p:sp>
      <p:sp>
        <p:nvSpPr>
          <p:cNvPr id="8" name="Slide Number Placeholder 5">
            <a:extLst>
              <a:ext uri="{FF2B5EF4-FFF2-40B4-BE49-F238E27FC236}">
                <a16:creationId xmlns:a16="http://schemas.microsoft.com/office/drawing/2014/main" id="{1899BBC3-B1AC-6126-303D-C05FE13547D5}"/>
              </a:ext>
            </a:extLst>
          </p:cNvPr>
          <p:cNvSpPr>
            <a:spLocks noGrp="1"/>
          </p:cNvSpPr>
          <p:nvPr>
            <p:ph type="sldNum" sz="quarter" idx="11"/>
          </p:nvPr>
        </p:nvSpPr>
        <p:spPr/>
        <p:txBody>
          <a:bodyPr/>
          <a:lstStyle>
            <a:lvl1pPr>
              <a:defRPr/>
            </a:lvl1pPr>
          </a:lstStyle>
          <a:p>
            <a:pPr>
              <a:defRPr/>
            </a:pPr>
            <a:fld id="{4E46D8C6-665C-4D3E-B2F8-72602B279B26}" type="slidenum">
              <a:rPr lang="en-US" altLang="en-US"/>
              <a:pPr>
                <a:defRPr/>
              </a:pPr>
              <a:t>‹#›</a:t>
            </a:fld>
            <a:endParaRPr lang="en-US" altLang="en-US"/>
          </a:p>
        </p:txBody>
      </p:sp>
    </p:spTree>
    <p:extLst>
      <p:ext uri="{BB962C8B-B14F-4D97-AF65-F5344CB8AC3E}">
        <p14:creationId xmlns:p14="http://schemas.microsoft.com/office/powerpoint/2010/main" val="38122944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Date Placeholder 3">
            <a:extLst>
              <a:ext uri="{FF2B5EF4-FFF2-40B4-BE49-F238E27FC236}">
                <a16:creationId xmlns:a16="http://schemas.microsoft.com/office/drawing/2014/main" id="{B4BBF017-1F9B-4E50-85D3-BA365A4003E0}"/>
              </a:ext>
            </a:extLst>
          </p:cNvPr>
          <p:cNvSpPr>
            <a:spLocks noGrp="1"/>
          </p:cNvSpPr>
          <p:nvPr>
            <p:ph type="dt" sz="half" idx="10"/>
          </p:nvPr>
        </p:nvSpPr>
        <p:spPr/>
        <p:txBody>
          <a:bodyPr/>
          <a:lstStyle>
            <a:lvl1pPr>
              <a:defRPr/>
            </a:lvl1pPr>
          </a:lstStyle>
          <a:p>
            <a:pPr>
              <a:defRPr/>
            </a:pPr>
            <a:fld id="{823DEAC9-A527-4F32-AE4E-39039CB8BBE0}" type="datetimeFigureOut">
              <a:rPr lang="en-US"/>
              <a:pPr>
                <a:defRPr/>
              </a:pPr>
              <a:t>11/21/2024</a:t>
            </a:fld>
            <a:endParaRPr lang="en-US"/>
          </a:p>
        </p:txBody>
      </p:sp>
      <p:sp>
        <p:nvSpPr>
          <p:cNvPr id="4" name="Slide Number Placeholder 5">
            <a:extLst>
              <a:ext uri="{FF2B5EF4-FFF2-40B4-BE49-F238E27FC236}">
                <a16:creationId xmlns:a16="http://schemas.microsoft.com/office/drawing/2014/main" id="{5853BE4F-2C53-7EC1-6D11-247778574A80}"/>
              </a:ext>
            </a:extLst>
          </p:cNvPr>
          <p:cNvSpPr>
            <a:spLocks noGrp="1"/>
          </p:cNvSpPr>
          <p:nvPr>
            <p:ph type="sldNum" sz="quarter" idx="11"/>
          </p:nvPr>
        </p:nvSpPr>
        <p:spPr/>
        <p:txBody>
          <a:bodyPr/>
          <a:lstStyle>
            <a:lvl1pPr>
              <a:defRPr/>
            </a:lvl1pPr>
          </a:lstStyle>
          <a:p>
            <a:pPr>
              <a:defRPr/>
            </a:pPr>
            <a:fld id="{60E43484-22FA-4A9A-93D7-A37DB959A886}" type="slidenum">
              <a:rPr lang="en-US" altLang="en-US"/>
              <a:pPr>
                <a:defRPr/>
              </a:pPr>
              <a:t>‹#›</a:t>
            </a:fld>
            <a:endParaRPr lang="en-US" altLang="en-US"/>
          </a:p>
        </p:txBody>
      </p:sp>
    </p:spTree>
    <p:extLst>
      <p:ext uri="{BB962C8B-B14F-4D97-AF65-F5344CB8AC3E}">
        <p14:creationId xmlns:p14="http://schemas.microsoft.com/office/powerpoint/2010/main" val="559207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A56A767-FE3C-540C-A73D-DA3572783E99}"/>
              </a:ext>
            </a:extLst>
          </p:cNvPr>
          <p:cNvSpPr>
            <a:spLocks noGrp="1"/>
          </p:cNvSpPr>
          <p:nvPr>
            <p:ph type="dt" sz="half" idx="10"/>
          </p:nvPr>
        </p:nvSpPr>
        <p:spPr/>
        <p:txBody>
          <a:bodyPr/>
          <a:lstStyle>
            <a:lvl1pPr>
              <a:defRPr/>
            </a:lvl1pPr>
          </a:lstStyle>
          <a:p>
            <a:pPr>
              <a:defRPr/>
            </a:pPr>
            <a:fld id="{1D056925-BAB5-4937-9CBF-AE2209C7F556}" type="datetimeFigureOut">
              <a:rPr lang="en-US"/>
              <a:pPr>
                <a:defRPr/>
              </a:pPr>
              <a:t>11/21/2024</a:t>
            </a:fld>
            <a:endParaRPr lang="en-US"/>
          </a:p>
        </p:txBody>
      </p:sp>
      <p:sp>
        <p:nvSpPr>
          <p:cNvPr id="3" name="Slide Number Placeholder 5">
            <a:extLst>
              <a:ext uri="{FF2B5EF4-FFF2-40B4-BE49-F238E27FC236}">
                <a16:creationId xmlns:a16="http://schemas.microsoft.com/office/drawing/2014/main" id="{C7E802EC-10C2-96E0-59CB-836D5B918CCF}"/>
              </a:ext>
            </a:extLst>
          </p:cNvPr>
          <p:cNvSpPr>
            <a:spLocks noGrp="1"/>
          </p:cNvSpPr>
          <p:nvPr>
            <p:ph type="sldNum" sz="quarter" idx="11"/>
          </p:nvPr>
        </p:nvSpPr>
        <p:spPr/>
        <p:txBody>
          <a:bodyPr/>
          <a:lstStyle>
            <a:lvl1pPr>
              <a:defRPr/>
            </a:lvl1pPr>
          </a:lstStyle>
          <a:p>
            <a:pPr>
              <a:defRPr/>
            </a:pPr>
            <a:fld id="{5E11E8FD-8D95-4E48-B5AB-0C007F17A029}" type="slidenum">
              <a:rPr lang="en-US" altLang="en-US"/>
              <a:pPr>
                <a:defRPr/>
              </a:pPr>
              <a:t>‹#›</a:t>
            </a:fld>
            <a:endParaRPr lang="en-US" altLang="en-US"/>
          </a:p>
        </p:txBody>
      </p:sp>
    </p:spTree>
    <p:extLst>
      <p:ext uri="{BB962C8B-B14F-4D97-AF65-F5344CB8AC3E}">
        <p14:creationId xmlns:p14="http://schemas.microsoft.com/office/powerpoint/2010/main" val="20747581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ct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1944C8A0-F92B-AB72-A3BF-01A97C6767B7}"/>
              </a:ext>
            </a:extLst>
          </p:cNvPr>
          <p:cNvSpPr>
            <a:spLocks noGrp="1"/>
          </p:cNvSpPr>
          <p:nvPr>
            <p:ph type="dt" sz="half" idx="10"/>
          </p:nvPr>
        </p:nvSpPr>
        <p:spPr/>
        <p:txBody>
          <a:bodyPr/>
          <a:lstStyle>
            <a:lvl1pPr>
              <a:defRPr/>
            </a:lvl1pPr>
          </a:lstStyle>
          <a:p>
            <a:pPr>
              <a:defRPr/>
            </a:pPr>
            <a:fld id="{390A0D68-6122-4782-A883-8B6E37DC30AB}" type="datetimeFigureOut">
              <a:rPr lang="en-US"/>
              <a:pPr>
                <a:defRPr/>
              </a:pPr>
              <a:t>11/21/2024</a:t>
            </a:fld>
            <a:endParaRPr lang="en-US"/>
          </a:p>
        </p:txBody>
      </p:sp>
      <p:sp>
        <p:nvSpPr>
          <p:cNvPr id="6" name="Slide Number Placeholder 5">
            <a:extLst>
              <a:ext uri="{FF2B5EF4-FFF2-40B4-BE49-F238E27FC236}">
                <a16:creationId xmlns:a16="http://schemas.microsoft.com/office/drawing/2014/main" id="{41D958B0-8640-81CD-A28E-60B879215B3F}"/>
              </a:ext>
            </a:extLst>
          </p:cNvPr>
          <p:cNvSpPr>
            <a:spLocks noGrp="1"/>
          </p:cNvSpPr>
          <p:nvPr>
            <p:ph type="sldNum" sz="quarter" idx="11"/>
          </p:nvPr>
        </p:nvSpPr>
        <p:spPr/>
        <p:txBody>
          <a:bodyPr/>
          <a:lstStyle>
            <a:lvl1pPr>
              <a:defRPr/>
            </a:lvl1pPr>
          </a:lstStyle>
          <a:p>
            <a:pPr>
              <a:defRPr/>
            </a:pPr>
            <a:fld id="{8A945F96-83B3-4D42-8ACE-C349B319B5A4}" type="slidenum">
              <a:rPr lang="en-US" altLang="en-US"/>
              <a:pPr>
                <a:defRPr/>
              </a:pPr>
              <a:t>‹#›</a:t>
            </a:fld>
            <a:endParaRPr lang="en-US" altLang="en-US"/>
          </a:p>
        </p:txBody>
      </p:sp>
    </p:spTree>
    <p:extLst>
      <p:ext uri="{BB962C8B-B14F-4D97-AF65-F5344CB8AC3E}">
        <p14:creationId xmlns:p14="http://schemas.microsoft.com/office/powerpoint/2010/main" val="679860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ct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3199FD-B46A-2B28-6E0F-5AF133DC1B4C}"/>
              </a:ext>
            </a:extLst>
          </p:cNvPr>
          <p:cNvSpPr>
            <a:spLocks noGrp="1"/>
          </p:cNvSpPr>
          <p:nvPr>
            <p:ph type="dt" sz="half" idx="10"/>
          </p:nvPr>
        </p:nvSpPr>
        <p:spPr/>
        <p:txBody>
          <a:bodyPr/>
          <a:lstStyle>
            <a:lvl1pPr>
              <a:defRPr/>
            </a:lvl1pPr>
          </a:lstStyle>
          <a:p>
            <a:pPr>
              <a:defRPr/>
            </a:pPr>
            <a:fld id="{9FF5B2D9-E926-4F61-8220-10841B4F0106}" type="datetimeFigureOut">
              <a:rPr lang="en-US"/>
              <a:pPr>
                <a:defRPr/>
              </a:pPr>
              <a:t>11/21/2024</a:t>
            </a:fld>
            <a:endParaRPr lang="en-US"/>
          </a:p>
        </p:txBody>
      </p:sp>
      <p:sp>
        <p:nvSpPr>
          <p:cNvPr id="6" name="Footer Placeholder 5">
            <a:extLst>
              <a:ext uri="{FF2B5EF4-FFF2-40B4-BE49-F238E27FC236}">
                <a16:creationId xmlns:a16="http://schemas.microsoft.com/office/drawing/2014/main" id="{F64F8900-948E-8C00-E5A1-7F65101D0228}"/>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4323AF7F-7A59-AA52-758F-727FBAFB937D}"/>
              </a:ext>
            </a:extLst>
          </p:cNvPr>
          <p:cNvSpPr>
            <a:spLocks noGrp="1"/>
          </p:cNvSpPr>
          <p:nvPr>
            <p:ph type="sldNum" sz="quarter" idx="12"/>
          </p:nvPr>
        </p:nvSpPr>
        <p:spPr/>
        <p:txBody>
          <a:bodyPr/>
          <a:lstStyle>
            <a:lvl1pPr>
              <a:defRPr/>
            </a:lvl1pPr>
          </a:lstStyle>
          <a:p>
            <a:pPr>
              <a:defRPr/>
            </a:pPr>
            <a:fld id="{956123E7-FAB7-4264-BF21-95754DE4C22E}" type="slidenum">
              <a:rPr lang="en-US" altLang="en-US"/>
              <a:pPr>
                <a:defRPr/>
              </a:pPr>
              <a:t>‹#›</a:t>
            </a:fld>
            <a:endParaRPr lang="en-US" altLang="en-US"/>
          </a:p>
        </p:txBody>
      </p:sp>
    </p:spTree>
    <p:extLst>
      <p:ext uri="{BB962C8B-B14F-4D97-AF65-F5344CB8AC3E}">
        <p14:creationId xmlns:p14="http://schemas.microsoft.com/office/powerpoint/2010/main" val="3140765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426720" y="648436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80222-6BF9-48DA-AB06-A987ED2ED694}" type="datetime1">
              <a:rPr lang="en-US" smtClean="0"/>
              <a:t>11/21/2024</a:t>
            </a:fld>
            <a:endParaRPr lang="en-US"/>
          </a:p>
        </p:txBody>
      </p:sp>
      <p:sp>
        <p:nvSpPr>
          <p:cNvPr id="9" name="Slide Number Placeholder 5"/>
          <p:cNvSpPr>
            <a:spLocks noGrp="1"/>
          </p:cNvSpPr>
          <p:nvPr>
            <p:ph type="sldNum" sz="quarter" idx="4"/>
          </p:nvPr>
        </p:nvSpPr>
        <p:spPr>
          <a:xfrm>
            <a:off x="9012937" y="64843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7941342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2F821CE-7A37-C255-D526-7F173DD2930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C9512A2E-D8EA-123D-8EA0-547FA9C67F2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76750" y="1946275"/>
            <a:ext cx="3238500"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6857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426720" y="648436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1EC6F2-CFE7-436E-85A5-23C116F5370C}" type="datetime1">
              <a:rPr lang="en-US" smtClean="0"/>
              <a:t>11/21/2024</a:t>
            </a:fld>
            <a:endParaRPr lang="en-US"/>
          </a:p>
        </p:txBody>
      </p:sp>
      <p:sp>
        <p:nvSpPr>
          <p:cNvPr id="11" name="Slide Number Placeholder 5"/>
          <p:cNvSpPr>
            <a:spLocks noGrp="1"/>
          </p:cNvSpPr>
          <p:nvPr>
            <p:ph type="sldNum" sz="quarter" idx="11"/>
          </p:nvPr>
        </p:nvSpPr>
        <p:spPr>
          <a:xfrm>
            <a:off x="9012937" y="64843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3539013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6" name="Date Placeholder 3"/>
          <p:cNvSpPr>
            <a:spLocks noGrp="1"/>
          </p:cNvSpPr>
          <p:nvPr>
            <p:ph type="dt" sz="half" idx="2"/>
          </p:nvPr>
        </p:nvSpPr>
        <p:spPr>
          <a:xfrm>
            <a:off x="426720" y="648436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98E414-00AC-4289-BD22-D8F60105471B}" type="datetime1">
              <a:rPr lang="en-US" smtClean="0"/>
              <a:t>11/21/2024</a:t>
            </a:fld>
            <a:endParaRPr lang="en-US"/>
          </a:p>
        </p:txBody>
      </p:sp>
      <p:sp>
        <p:nvSpPr>
          <p:cNvPr id="7" name="Slide Number Placeholder 5"/>
          <p:cNvSpPr>
            <a:spLocks noGrp="1"/>
          </p:cNvSpPr>
          <p:nvPr>
            <p:ph type="sldNum" sz="quarter" idx="4"/>
          </p:nvPr>
        </p:nvSpPr>
        <p:spPr>
          <a:xfrm>
            <a:off x="9012937" y="64843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3662170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A8872-C10F-4CD7-BECD-EF731944D1F5}" type="datetime1">
              <a:rPr lang="en-US" smtClean="0"/>
              <a:t>11/21/2024</a:t>
            </a:fld>
            <a:endParaRPr lang="en-US"/>
          </a:p>
        </p:txBody>
      </p:sp>
      <p:sp>
        <p:nvSpPr>
          <p:cNvPr id="4" name="Slide Number Placeholder 3"/>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1758970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lgn="ctr">
              <a:defRPr sz="3200"/>
            </a:lvl1pPr>
          </a:lstStyle>
          <a:p>
            <a:r>
              <a:rPr lang="en-US" dirty="0"/>
              <a:t>Click to edit Master title style</a:t>
            </a:r>
          </a:p>
        </p:txBody>
      </p:sp>
      <p:sp>
        <p:nvSpPr>
          <p:cNvPr id="3" name="Content Placeholder 2"/>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74CA6C-DF2C-4DA8-B53C-1FE48ADDA345}" type="datetime1">
              <a:rPr lang="en-US" smtClean="0"/>
              <a:t>11/21/2024</a:t>
            </a:fld>
            <a:endParaRPr lang="en-US"/>
          </a:p>
        </p:txBody>
      </p:sp>
      <p:sp>
        <p:nvSpPr>
          <p:cNvPr id="7" name="Slide Number Placeholder 6"/>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889051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lgn="ct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6939FC-74FA-4FA2-BA46-3630BAA314EE}" type="datetime1">
              <a:rPr lang="en-US" smtClean="0"/>
              <a:t>11/21/2024</a:t>
            </a:fld>
            <a:endParaRPr lang="en-US"/>
          </a:p>
        </p:txBody>
      </p:sp>
      <p:sp>
        <p:nvSpPr>
          <p:cNvPr id="6" name="Footer Placeholder 5"/>
          <p:cNvSpPr>
            <a:spLocks noGrp="1"/>
          </p:cNvSpPr>
          <p:nvPr>
            <p:ph type="ftr" sz="quarter" idx="11"/>
          </p:nvPr>
        </p:nvSpPr>
        <p:spPr>
          <a:xfrm>
            <a:off x="4038602"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279228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1.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4.jpe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2" y="68516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2" y="2145666"/>
            <a:ext cx="10515600" cy="42106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26720" y="648436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4E9C7-DE8D-4292-A584-CCF853E39CC5}" type="datetime1">
              <a:rPr lang="en-US" smtClean="0"/>
              <a:t>11/21/2024</a:t>
            </a:fld>
            <a:endParaRPr lang="en-US"/>
          </a:p>
        </p:txBody>
      </p:sp>
      <p:sp>
        <p:nvSpPr>
          <p:cNvPr id="6" name="Slide Number Placeholder 5"/>
          <p:cNvSpPr>
            <a:spLocks noGrp="1"/>
          </p:cNvSpPr>
          <p:nvPr>
            <p:ph type="sldNum" sz="quarter" idx="4"/>
          </p:nvPr>
        </p:nvSpPr>
        <p:spPr>
          <a:xfrm>
            <a:off x="9012937" y="64843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dirty="0"/>
          </a:p>
        </p:txBody>
      </p:sp>
    </p:spTree>
    <p:extLst>
      <p:ext uri="{BB962C8B-B14F-4D97-AF65-F5344CB8AC3E}">
        <p14:creationId xmlns:p14="http://schemas.microsoft.com/office/powerpoint/2010/main" val="463405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2" y="68516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2" y="2145666"/>
            <a:ext cx="10515600" cy="42106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26720" y="648436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4E9C7-DE8D-4292-A584-CCF853E39CC5}" type="datetime1">
              <a:rPr lang="en-US" smtClean="0"/>
              <a:t>11/21/2024</a:t>
            </a:fld>
            <a:endParaRPr lang="en-US"/>
          </a:p>
        </p:txBody>
      </p:sp>
      <p:sp>
        <p:nvSpPr>
          <p:cNvPr id="6" name="Slide Number Placeholder 5"/>
          <p:cNvSpPr>
            <a:spLocks noGrp="1"/>
          </p:cNvSpPr>
          <p:nvPr>
            <p:ph type="sldNum" sz="quarter" idx="4"/>
          </p:nvPr>
        </p:nvSpPr>
        <p:spPr>
          <a:xfrm>
            <a:off x="9012937" y="64843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dirty="0"/>
          </a:p>
        </p:txBody>
      </p:sp>
    </p:spTree>
    <p:extLst>
      <p:ext uri="{BB962C8B-B14F-4D97-AF65-F5344CB8AC3E}">
        <p14:creationId xmlns:p14="http://schemas.microsoft.com/office/powerpoint/2010/main" val="37986981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hdr="0" ftr="0" dt="0"/>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68516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145665"/>
            <a:ext cx="10515600" cy="42106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E7A739-0D27-4B55-83AF-4924456B4551}" type="datetime1">
              <a:rPr lang="en-US" smtClean="0"/>
              <a:t>11/21/2024</a:t>
            </a:fld>
            <a:endParaRPr lang="en-US"/>
          </a:p>
        </p:txBody>
      </p:sp>
      <p:sp>
        <p:nvSpPr>
          <p:cNvPr id="6"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199515664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1026" name="Picture 12">
            <a:extLst>
              <a:ext uri="{FF2B5EF4-FFF2-40B4-BE49-F238E27FC236}">
                <a16:creationId xmlns:a16="http://schemas.microsoft.com/office/drawing/2014/main" id="{1FD5CFDE-3253-01CA-9A59-4C690DA1587F}"/>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AC27999D-A2F2-67E1-CD8A-2ACAF9D923E4}"/>
              </a:ext>
            </a:extLst>
          </p:cNvPr>
          <p:cNvSpPr>
            <a:spLocks noGrp="1" noChangeArrowheads="1"/>
          </p:cNvSpPr>
          <p:nvPr>
            <p:ph type="title"/>
          </p:nvPr>
        </p:nvSpPr>
        <p:spPr bwMode="auto">
          <a:xfrm>
            <a:off x="838200" y="685800"/>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4955647C-1115-57A2-B39F-DDC20C8E99DF}"/>
              </a:ext>
            </a:extLst>
          </p:cNvPr>
          <p:cNvSpPr>
            <a:spLocks noGrp="1" noChangeArrowheads="1"/>
          </p:cNvSpPr>
          <p:nvPr>
            <p:ph type="body" idx="1"/>
          </p:nvPr>
        </p:nvSpPr>
        <p:spPr bwMode="auto">
          <a:xfrm>
            <a:off x="838200" y="2146300"/>
            <a:ext cx="10515600"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8720069-723A-80A9-3E71-779E00E4E7FE}"/>
              </a:ext>
            </a:extLst>
          </p:cNvPr>
          <p:cNvSpPr>
            <a:spLocks noGrp="1"/>
          </p:cNvSpPr>
          <p:nvPr>
            <p:ph type="dt" sz="half" idx="2"/>
          </p:nvPr>
        </p:nvSpPr>
        <p:spPr>
          <a:xfrm>
            <a:off x="427038" y="6484938"/>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084AD14-30A0-4ADF-8656-441CF5CE72A6}" type="datetimeFigureOut">
              <a:rPr lang="en-US"/>
              <a:pPr>
                <a:defRPr/>
              </a:pPr>
              <a:t>11/21/2024</a:t>
            </a:fld>
            <a:endParaRPr lang="en-US"/>
          </a:p>
        </p:txBody>
      </p:sp>
      <p:sp>
        <p:nvSpPr>
          <p:cNvPr id="6" name="Slide Number Placeholder 5">
            <a:extLst>
              <a:ext uri="{FF2B5EF4-FFF2-40B4-BE49-F238E27FC236}">
                <a16:creationId xmlns:a16="http://schemas.microsoft.com/office/drawing/2014/main" id="{E57F0D9B-7D70-CA3E-AE27-38FE3E6145BF}"/>
              </a:ext>
            </a:extLst>
          </p:cNvPr>
          <p:cNvSpPr>
            <a:spLocks noGrp="1"/>
          </p:cNvSpPr>
          <p:nvPr>
            <p:ph type="sldNum" sz="quarter" idx="4"/>
          </p:nvPr>
        </p:nvSpPr>
        <p:spPr>
          <a:xfrm>
            <a:off x="9012238" y="6484938"/>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A8C95"/>
                </a:solidFill>
              </a:defRPr>
            </a:lvl1pPr>
          </a:lstStyle>
          <a:p>
            <a:pPr>
              <a:defRPr/>
            </a:pPr>
            <a:fld id="{6BACBE82-F012-4021-99FD-6F912F6E8641}" type="slidenum">
              <a:rPr lang="en-US" altLang="en-US"/>
              <a:pPr>
                <a:defRPr/>
              </a:pPr>
              <a:t>‹#›</a:t>
            </a:fld>
            <a:endParaRPr lang="en-US" altLang="en-US"/>
          </a:p>
        </p:txBody>
      </p:sp>
    </p:spTree>
    <p:extLst>
      <p:ext uri="{BB962C8B-B14F-4D97-AF65-F5344CB8AC3E}">
        <p14:creationId xmlns:p14="http://schemas.microsoft.com/office/powerpoint/2010/main" val="127503624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anose="020F0502020204030204" pitchFamily="34" charset="0"/>
        </a:defRPr>
      </a:lvl2pPr>
      <a:lvl3pPr algn="l" rtl="0" eaLnBrk="0" fontAlgn="base" hangingPunct="0">
        <a:lnSpc>
          <a:spcPct val="90000"/>
        </a:lnSpc>
        <a:spcBef>
          <a:spcPct val="0"/>
        </a:spcBef>
        <a:spcAft>
          <a:spcPct val="0"/>
        </a:spcAft>
        <a:defRPr sz="4400">
          <a:solidFill>
            <a:schemeClr val="tx1"/>
          </a:solidFill>
          <a:latin typeface="Calibri" panose="020F0502020204030204" pitchFamily="34" charset="0"/>
        </a:defRPr>
      </a:lvl3pPr>
      <a:lvl4pPr algn="l" rtl="0" eaLnBrk="0" fontAlgn="base" hangingPunct="0">
        <a:lnSpc>
          <a:spcPct val="90000"/>
        </a:lnSpc>
        <a:spcBef>
          <a:spcPct val="0"/>
        </a:spcBef>
        <a:spcAft>
          <a:spcPct val="0"/>
        </a:spcAft>
        <a:defRPr sz="4400">
          <a:solidFill>
            <a:schemeClr val="tx1"/>
          </a:solidFill>
          <a:latin typeface="Calibri" panose="020F0502020204030204" pitchFamily="34" charset="0"/>
        </a:defRPr>
      </a:lvl4pPr>
      <a:lvl5pPr algn="l" rtl="0" eaLnBrk="0" fontAlgn="base" hangingPunct="0">
        <a:lnSpc>
          <a:spcPct val="90000"/>
        </a:lnSpc>
        <a:spcBef>
          <a:spcPct val="0"/>
        </a:spcBef>
        <a:spcAft>
          <a:spcPct val="0"/>
        </a:spcAft>
        <a:defRPr sz="4400">
          <a:solidFill>
            <a:schemeClr val="tx1"/>
          </a:solidFill>
          <a:latin typeface="Calibri" panose="020F0502020204030204" pitchFamily="34" charset="0"/>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oleObject" Target="../embeddings/oleObject1.bin"/><Relationship Id="rId1" Type="http://schemas.openxmlformats.org/officeDocument/2006/relationships/slideLayout" Target="../slideLayouts/slideLayout32.xml"/><Relationship Id="rId6" Type="http://schemas.openxmlformats.org/officeDocument/2006/relationships/oleObject" Target="../embeddings/oleObject3.bin"/><Relationship Id="rId5" Type="http://schemas.openxmlformats.org/officeDocument/2006/relationships/image" Target="../media/image6.png"/><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2.xml"/><Relationship Id="rId5" Type="http://schemas.openxmlformats.org/officeDocument/2006/relationships/chart" Target="../charts/chart20.xml"/><Relationship Id="rId4" Type="http://schemas.openxmlformats.org/officeDocument/2006/relationships/chart" Target="../charts/chart19.xml"/></Relationships>
</file>

<file path=ppt/slides/_rels/slide3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chart" Target="../charts/chart23.xml"/><Relationship Id="rId4" Type="http://schemas.openxmlformats.org/officeDocument/2006/relationships/chart" Target="../charts/char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chart" Target="../charts/chart29.xml"/><Relationship Id="rId4" Type="http://schemas.openxmlformats.org/officeDocument/2006/relationships/chart" Target="../charts/chart2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chart" Target="../charts/chart31.xml"/></Relationships>
</file>

<file path=ppt/slides/_rels/slide49.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chart" Target="../charts/chart33.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2.xml"/><Relationship Id="rId4" Type="http://schemas.openxmlformats.org/officeDocument/2006/relationships/chart" Target="../charts/char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2.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2.xml"/><Relationship Id="rId4" Type="http://schemas.openxmlformats.org/officeDocument/2006/relationships/chart" Target="../charts/char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1952625" y="1724025"/>
            <a:ext cx="8382000" cy="2101355"/>
          </a:xfrm>
        </p:spPr>
        <p:txBody>
          <a:bodyPr>
            <a:normAutofit/>
            <a:scene3d>
              <a:camera prst="orthographicFront"/>
              <a:lightRig rig="threePt" dir="t"/>
            </a:scene3d>
            <a:flatTx/>
          </a:bodyPr>
          <a:lstStyle/>
          <a:p>
            <a:r>
              <a:rPr lang="en-US" sz="5400" b="1" dirty="0"/>
              <a:t>Treasury Investment Council </a:t>
            </a:r>
            <a:br>
              <a:rPr lang="en-US" sz="5400" dirty="0"/>
            </a:br>
            <a:r>
              <a:rPr lang="en-US" sz="3600" dirty="0"/>
              <a:t> </a:t>
            </a:r>
            <a:br>
              <a:rPr lang="en-US" sz="4000" dirty="0"/>
            </a:br>
            <a:r>
              <a:rPr lang="en-US" sz="2400" dirty="0"/>
              <a:t>Meeting Date: November 21, 2024  </a:t>
            </a:r>
            <a:br>
              <a:rPr lang="en-US" sz="4000" dirty="0"/>
            </a:br>
            <a:endParaRPr lang="en-US" sz="1200" dirty="0"/>
          </a:p>
        </p:txBody>
      </p:sp>
      <p:sp>
        <p:nvSpPr>
          <p:cNvPr id="2" name="Slide Number Placeholder 1">
            <a:extLst>
              <a:ext uri="{FF2B5EF4-FFF2-40B4-BE49-F238E27FC236}">
                <a16:creationId xmlns:a16="http://schemas.microsoft.com/office/drawing/2014/main" id="{629473B0-9D7C-4B2C-A0C2-DD9E6D0D9746}"/>
              </a:ext>
            </a:extLst>
          </p:cNvPr>
          <p:cNvSpPr>
            <a:spLocks noGrp="1"/>
          </p:cNvSpPr>
          <p:nvPr>
            <p:ph type="sldNum" sz="quarter" idx="12"/>
          </p:nvPr>
        </p:nvSpPr>
        <p:spPr/>
        <p:txBody>
          <a:bodyPr/>
          <a:lstStyle/>
          <a:p>
            <a:fld id="{939BA12D-66C8-4ADD-AE22-8C591D475314}" type="slidenum">
              <a:rPr lang="en-US" smtClean="0"/>
              <a:t>1</a:t>
            </a:fld>
            <a:endParaRPr lang="en-US" dirty="0"/>
          </a:p>
        </p:txBody>
      </p:sp>
    </p:spTree>
    <p:extLst>
      <p:ext uri="{BB962C8B-B14F-4D97-AF65-F5344CB8AC3E}">
        <p14:creationId xmlns:p14="http://schemas.microsoft.com/office/powerpoint/2010/main" val="2532578748"/>
      </p:ext>
    </p:extLst>
  </p:cSld>
  <p:clrMapOvr>
    <a:masterClrMapping/>
  </p:clrMapOvr>
  <p:transition spd="slow">
    <p:comb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078736" y="866146"/>
            <a:ext cx="8305800" cy="944417"/>
          </a:xfrm>
        </p:spPr>
        <p:txBody>
          <a:bodyPr>
            <a:noAutofit/>
          </a:bodyPr>
          <a:lstStyle/>
          <a:p>
            <a:r>
              <a:rPr lang="en-US" b="1" dirty="0"/>
              <a:t>Summary of Macro Risks to the Investment Pool</a:t>
            </a:r>
          </a:p>
        </p:txBody>
      </p:sp>
      <p:graphicFrame>
        <p:nvGraphicFramePr>
          <p:cNvPr id="23" name="Table 22"/>
          <p:cNvGraphicFramePr>
            <a:graphicFrameLocks noGrp="1"/>
          </p:cNvGraphicFramePr>
          <p:nvPr/>
        </p:nvGraphicFramePr>
        <p:xfrm>
          <a:off x="2125651" y="2059359"/>
          <a:ext cx="8153399" cy="3684197"/>
        </p:xfrm>
        <a:graphic>
          <a:graphicData uri="http://schemas.openxmlformats.org/drawingml/2006/table">
            <a:tbl>
              <a:tblPr firstRow="1" bandRow="1">
                <a:tableStyleId>{69CF1AB2-1976-4502-BF36-3FF5EA218861}</a:tableStyleId>
              </a:tblPr>
              <a:tblGrid>
                <a:gridCol w="1978980">
                  <a:extLst>
                    <a:ext uri="{9D8B030D-6E8A-4147-A177-3AD203B41FA5}">
                      <a16:colId xmlns:a16="http://schemas.microsoft.com/office/drawing/2014/main" val="20000"/>
                    </a:ext>
                  </a:extLst>
                </a:gridCol>
                <a:gridCol w="4574219">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631881">
                <a:tc>
                  <a:txBody>
                    <a:bodyPr/>
                    <a:lstStyle/>
                    <a:p>
                      <a:r>
                        <a:rPr lang="en-US" sz="1600" dirty="0">
                          <a:latin typeface="+mn-lt"/>
                          <a:cs typeface="Times New Roman" pitchFamily="18" charset="0"/>
                        </a:rPr>
                        <a:t>Risk</a:t>
                      </a:r>
                    </a:p>
                  </a:txBody>
                  <a:tcPr/>
                </a:tc>
                <a:tc>
                  <a:txBody>
                    <a:bodyPr/>
                    <a:lstStyle/>
                    <a:p>
                      <a:r>
                        <a:rPr lang="en-US" sz="1600" b="1" dirty="0">
                          <a:latin typeface="+mn-lt"/>
                          <a:cs typeface="Times New Roman" pitchFamily="18" charset="0"/>
                        </a:rPr>
                        <a:t>Status</a:t>
                      </a:r>
                    </a:p>
                    <a:p>
                      <a:endParaRPr lang="en-US" sz="1600" b="0" dirty="0">
                        <a:latin typeface="+mn-lt"/>
                        <a:cs typeface="Times New Roman" pitchFamily="18" charset="0"/>
                      </a:endParaRPr>
                    </a:p>
                  </a:txBody>
                  <a:tcPr/>
                </a:tc>
                <a:tc>
                  <a:txBody>
                    <a:bodyPr/>
                    <a:lstStyle/>
                    <a:p>
                      <a:r>
                        <a:rPr lang="en-US" sz="1600" b="1" dirty="0">
                          <a:latin typeface="+mn-lt"/>
                          <a:cs typeface="Times New Roman" pitchFamily="18" charset="0"/>
                        </a:rPr>
                        <a:t>Risk Level</a:t>
                      </a:r>
                    </a:p>
                  </a:txBody>
                  <a:tcPr/>
                </a:tc>
                <a:extLst>
                  <a:ext uri="{0D108BD9-81ED-4DB2-BD59-A6C34878D82A}">
                    <a16:rowId xmlns:a16="http://schemas.microsoft.com/office/drawing/2014/main" val="10000"/>
                  </a:ext>
                </a:extLst>
              </a:tr>
              <a:tr h="824192">
                <a:tc>
                  <a:txBody>
                    <a:bodyPr/>
                    <a:lstStyle/>
                    <a:p>
                      <a:r>
                        <a:rPr lang="en-US" sz="1600" b="1" dirty="0">
                          <a:latin typeface="+mn-lt"/>
                          <a:cs typeface="Times New Roman" pitchFamily="18" charset="0"/>
                        </a:rPr>
                        <a:t>Florida Economy</a:t>
                      </a:r>
                    </a:p>
                  </a:txBody>
                  <a:tcPr/>
                </a:tc>
                <a:tc>
                  <a:txBody>
                    <a:bodyPr/>
                    <a:lstStyle/>
                    <a:p>
                      <a:r>
                        <a:rPr lang="en-US" sz="1600" b="0" dirty="0">
                          <a:latin typeface="+mn-lt"/>
                          <a:cs typeface="Times New Roman" pitchFamily="18" charset="0"/>
                        </a:rPr>
                        <a:t>Unemployment</a:t>
                      </a:r>
                      <a:r>
                        <a:rPr lang="en-US" sz="1600" b="0" baseline="0" dirty="0">
                          <a:latin typeface="+mn-lt"/>
                          <a:cs typeface="Times New Roman" pitchFamily="18" charset="0"/>
                        </a:rPr>
                        <a:t> rate continues to be stable/low</a:t>
                      </a:r>
                    </a:p>
                    <a:p>
                      <a:r>
                        <a:rPr lang="en-US" sz="1600" b="0" baseline="0" dirty="0">
                          <a:latin typeface="+mn-lt"/>
                          <a:cs typeface="Times New Roman" pitchFamily="18" charset="0"/>
                        </a:rPr>
                        <a:t>Population continues to grow, GR is Strong</a:t>
                      </a:r>
                    </a:p>
                  </a:txBody>
                  <a:tcPr/>
                </a:tc>
                <a:tc>
                  <a:txBody>
                    <a:bodyPr/>
                    <a:lstStyle/>
                    <a:p>
                      <a:r>
                        <a:rPr lang="en-US" sz="1600" b="0" dirty="0">
                          <a:latin typeface="+mn-lt"/>
                          <a:cs typeface="Times New Roman" pitchFamily="18" charset="0"/>
                        </a:rPr>
                        <a:t>Low</a:t>
                      </a:r>
                    </a:p>
                  </a:txBody>
                  <a:tcPr/>
                </a:tc>
                <a:extLst>
                  <a:ext uri="{0D108BD9-81ED-4DB2-BD59-A6C34878D82A}">
                    <a16:rowId xmlns:a16="http://schemas.microsoft.com/office/drawing/2014/main" val="10001"/>
                  </a:ext>
                </a:extLst>
              </a:tr>
              <a:tr h="579740">
                <a:tc>
                  <a:txBody>
                    <a:bodyPr/>
                    <a:lstStyle/>
                    <a:p>
                      <a:r>
                        <a:rPr lang="en-US" sz="1600" b="1" dirty="0">
                          <a:latin typeface="+mn-lt"/>
                          <a:cs typeface="Times New Roman" pitchFamily="18" charset="0"/>
                        </a:rPr>
                        <a:t>State</a:t>
                      </a:r>
                      <a:r>
                        <a:rPr lang="en-US" sz="1600" b="1" baseline="0" dirty="0">
                          <a:latin typeface="+mn-lt"/>
                          <a:cs typeface="Times New Roman" pitchFamily="18" charset="0"/>
                        </a:rPr>
                        <a:t> Net </a:t>
                      </a:r>
                      <a:r>
                        <a:rPr lang="en-US" sz="1600" b="1" dirty="0">
                          <a:latin typeface="+mn-lt"/>
                          <a:cs typeface="Times New Roman" pitchFamily="18" charset="0"/>
                        </a:rPr>
                        <a:t>Receipts</a:t>
                      </a:r>
                    </a:p>
                  </a:txBody>
                  <a:tcPr/>
                </a:tc>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600" b="0" dirty="0">
                          <a:latin typeface="+mn-lt"/>
                          <a:cs typeface="Times New Roman" pitchFamily="18" charset="0"/>
                        </a:rPr>
                        <a:t>Continues to be strong/stable. </a:t>
                      </a:r>
                      <a:endParaRPr lang="en-US" sz="1600" dirty="0">
                        <a:latin typeface="+mn-lt"/>
                        <a:cs typeface="Times New Roman" pitchFamily="18" charset="0"/>
                      </a:endParaRPr>
                    </a:p>
                  </a:txBody>
                  <a:tcPr/>
                </a:tc>
                <a:tc>
                  <a:txBody>
                    <a:bodyPr/>
                    <a:lstStyle/>
                    <a:p>
                      <a:r>
                        <a:rPr lang="en-US" sz="1600" dirty="0">
                          <a:latin typeface="+mn-lt"/>
                          <a:cs typeface="Times New Roman" pitchFamily="18" charset="0"/>
                        </a:rPr>
                        <a:t>Low</a:t>
                      </a:r>
                    </a:p>
                  </a:txBody>
                  <a:tcPr/>
                </a:tc>
                <a:extLst>
                  <a:ext uri="{0D108BD9-81ED-4DB2-BD59-A6C34878D82A}">
                    <a16:rowId xmlns:a16="http://schemas.microsoft.com/office/drawing/2014/main" val="10002"/>
                  </a:ext>
                </a:extLst>
              </a:tr>
              <a:tr h="824192">
                <a:tc>
                  <a:txBody>
                    <a:bodyPr/>
                    <a:lstStyle/>
                    <a:p>
                      <a:r>
                        <a:rPr lang="en-US" sz="1600" b="1" dirty="0">
                          <a:latin typeface="+mn-lt"/>
                          <a:cs typeface="Times New Roman" pitchFamily="18" charset="0"/>
                        </a:rPr>
                        <a:t>Pool Balance</a:t>
                      </a:r>
                    </a:p>
                  </a:txBody>
                  <a:tcPr/>
                </a:tc>
                <a:tc>
                  <a:txBody>
                    <a:bodyPr/>
                    <a:lstStyle/>
                    <a:p>
                      <a:r>
                        <a:rPr lang="en-US" sz="1600" dirty="0">
                          <a:latin typeface="+mn-lt"/>
                          <a:cs typeface="Times New Roman" pitchFamily="18" charset="0"/>
                        </a:rPr>
                        <a:t>The total</a:t>
                      </a:r>
                      <a:r>
                        <a:rPr lang="en-US" sz="1600" baseline="0" dirty="0">
                          <a:latin typeface="+mn-lt"/>
                          <a:cs typeface="Times New Roman" pitchFamily="18" charset="0"/>
                        </a:rPr>
                        <a:t> p</a:t>
                      </a:r>
                      <a:r>
                        <a:rPr lang="en-US" sz="1600" dirty="0">
                          <a:latin typeface="+mn-lt"/>
                          <a:cs typeface="Times New Roman" pitchFamily="18" charset="0"/>
                        </a:rPr>
                        <a:t>ool balance has</a:t>
                      </a:r>
                      <a:r>
                        <a:rPr lang="en-US" sz="1600" baseline="0" dirty="0">
                          <a:latin typeface="+mn-lt"/>
                          <a:cs typeface="Times New Roman" pitchFamily="18" charset="0"/>
                        </a:rPr>
                        <a:t> remained relatively stable in the past year. Continue to watch legislative spending models.</a:t>
                      </a:r>
                    </a:p>
                  </a:txBody>
                  <a:tcPr/>
                </a:tc>
                <a:tc>
                  <a:txBody>
                    <a:bodyPr/>
                    <a:lstStyle/>
                    <a:p>
                      <a:r>
                        <a:rPr lang="en-US" sz="1600" baseline="0" dirty="0">
                          <a:latin typeface="+mn-lt"/>
                          <a:cs typeface="Times New Roman" pitchFamily="18" charset="0"/>
                        </a:rPr>
                        <a:t>Low</a:t>
                      </a:r>
                    </a:p>
                  </a:txBody>
                  <a:tcPr/>
                </a:tc>
                <a:extLst>
                  <a:ext uri="{0D108BD9-81ED-4DB2-BD59-A6C34878D82A}">
                    <a16:rowId xmlns:a16="http://schemas.microsoft.com/office/drawing/2014/main" val="10003"/>
                  </a:ext>
                </a:extLst>
              </a:tr>
              <a:tr h="824192">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600" b="1" dirty="0">
                          <a:latin typeface="+mn-lt"/>
                          <a:cs typeface="Times New Roman" pitchFamily="18" charset="0"/>
                        </a:rPr>
                        <a:t>Non-State</a:t>
                      </a:r>
                      <a:r>
                        <a:rPr lang="en-US" sz="1600" b="1" baseline="0" dirty="0">
                          <a:latin typeface="+mn-lt"/>
                          <a:cs typeface="Times New Roman" pitchFamily="18" charset="0"/>
                        </a:rPr>
                        <a:t> Agency SPIA</a:t>
                      </a:r>
                    </a:p>
                    <a:p>
                      <a:pPr marL="0" marR="0" indent="0" algn="l" defTabSz="913864" rtl="0" eaLnBrk="1" fontAlgn="auto" latinLnBrk="0" hangingPunct="1">
                        <a:lnSpc>
                          <a:spcPct val="100000"/>
                        </a:lnSpc>
                        <a:spcBef>
                          <a:spcPts val="0"/>
                        </a:spcBef>
                        <a:spcAft>
                          <a:spcPts val="0"/>
                        </a:spcAft>
                        <a:buClrTx/>
                        <a:buSzTx/>
                        <a:buFontTx/>
                        <a:buNone/>
                        <a:tabLst/>
                        <a:defRPr/>
                      </a:pPr>
                      <a:endParaRPr lang="en-US" sz="1600" b="1" dirty="0">
                        <a:latin typeface="+mn-lt"/>
                        <a:cs typeface="Times New Roman" pitchFamily="18" charset="0"/>
                      </a:endParaRPr>
                    </a:p>
                  </a:txBody>
                  <a:tcPr/>
                </a:tc>
                <a:tc>
                  <a:txBody>
                    <a:bodyPr/>
                    <a:lstStyle/>
                    <a:p>
                      <a:r>
                        <a:rPr lang="en-US" sz="1600" baseline="0" dirty="0">
                          <a:latin typeface="+mn-lt"/>
                          <a:cs typeface="Times New Roman" pitchFamily="18" charset="0"/>
                        </a:rPr>
                        <a:t>Non-State Agency Operating accounts continues to decrease and is now at 2.2%.</a:t>
                      </a:r>
                      <a:endParaRPr lang="en-US" sz="1600" dirty="0">
                        <a:latin typeface="+mn-lt"/>
                        <a:cs typeface="Times New Roman" pitchFamily="18" charset="0"/>
                      </a:endParaRPr>
                    </a:p>
                  </a:txBody>
                  <a:tcPr/>
                </a:tc>
                <a:tc>
                  <a:txBody>
                    <a:bodyPr/>
                    <a:lstStyle/>
                    <a:p>
                      <a:r>
                        <a:rPr lang="en-US" sz="1600" dirty="0">
                          <a:latin typeface="+mn-lt"/>
                          <a:cs typeface="Times New Roman" pitchFamily="18" charset="0"/>
                        </a:rPr>
                        <a:t>Low</a:t>
                      </a:r>
                    </a:p>
                  </a:txBody>
                  <a:tcPr/>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2DBF58B0-0EFA-4060-AA51-7B3ADDF9F03D}"/>
              </a:ext>
            </a:extLst>
          </p:cNvPr>
          <p:cNvSpPr>
            <a:spLocks noGrp="1"/>
          </p:cNvSpPr>
          <p:nvPr>
            <p:ph type="sldNum" sz="quarter" idx="4"/>
          </p:nvPr>
        </p:nvSpPr>
        <p:spPr/>
        <p:txBody>
          <a:bodyPr/>
          <a:lstStyle/>
          <a:p>
            <a:pPr marL="0" marR="0" lvl="0" indent="0" algn="r" defTabSz="914411"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914411"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0556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F4CB5-32A3-D762-124C-9492C70CEC7A}"/>
            </a:ext>
          </a:extLst>
        </p:cNvPr>
        <p:cNvGrpSpPr/>
        <p:nvPr/>
      </p:nvGrpSpPr>
      <p:grpSpPr>
        <a:xfrm>
          <a:off x="0" y="0"/>
          <a:ext cx="0" cy="0"/>
          <a:chOff x="0" y="0"/>
          <a:chExt cx="0" cy="0"/>
        </a:xfrm>
      </p:grpSpPr>
      <p:sp>
        <p:nvSpPr>
          <p:cNvPr id="5122" name="Rectangle 4">
            <a:extLst>
              <a:ext uri="{FF2B5EF4-FFF2-40B4-BE49-F238E27FC236}">
                <a16:creationId xmlns:a16="http://schemas.microsoft.com/office/drawing/2014/main" id="{917ADC4F-11B3-CA2F-1974-51571644CA70}"/>
              </a:ext>
            </a:extLst>
          </p:cNvPr>
          <p:cNvSpPr>
            <a:spLocks noGrp="1" noChangeArrowheads="1"/>
          </p:cNvSpPr>
          <p:nvPr>
            <p:ph type="title"/>
          </p:nvPr>
        </p:nvSpPr>
        <p:spPr>
          <a:xfrm>
            <a:off x="2282505" y="742793"/>
            <a:ext cx="8077200" cy="1139825"/>
          </a:xfrm>
        </p:spPr>
        <p:txBody>
          <a:bodyPr>
            <a:noAutofit/>
          </a:bodyPr>
          <a:lstStyle/>
          <a:p>
            <a:pPr algn="ctr" eaLnBrk="1" hangingPunct="1"/>
            <a:r>
              <a:rPr lang="en-US" b="1" dirty="0"/>
              <a:t>Investment Pool </a:t>
            </a:r>
            <a:br>
              <a:rPr lang="en-US" b="1" dirty="0"/>
            </a:br>
            <a:r>
              <a:rPr lang="en-US" b="1" dirty="0"/>
              <a:t>Distributed Income</a:t>
            </a:r>
            <a:endParaRPr lang="en-US" b="1" dirty="0">
              <a:latin typeface="+mn-lt"/>
            </a:endParaRPr>
          </a:p>
        </p:txBody>
      </p:sp>
      <p:graphicFrame>
        <p:nvGraphicFramePr>
          <p:cNvPr id="8" name="Content Placeholder 7">
            <a:extLst>
              <a:ext uri="{FF2B5EF4-FFF2-40B4-BE49-F238E27FC236}">
                <a16:creationId xmlns:a16="http://schemas.microsoft.com/office/drawing/2014/main" id="{4A8F54B4-7AD8-304A-4E67-362AB161BCFA}"/>
              </a:ext>
            </a:extLst>
          </p:cNvPr>
          <p:cNvGraphicFramePr>
            <a:graphicFrameLocks noGrp="1"/>
          </p:cNvGraphicFramePr>
          <p:nvPr>
            <p:ph idx="1"/>
            <p:extLst>
              <p:ext uri="{D42A27DB-BD31-4B8C-83A1-F6EECF244321}">
                <p14:modId xmlns:p14="http://schemas.microsoft.com/office/powerpoint/2010/main" val="2004451911"/>
              </p:ext>
            </p:extLst>
          </p:nvPr>
        </p:nvGraphicFramePr>
        <p:xfrm>
          <a:off x="1350629" y="1667711"/>
          <a:ext cx="9940955" cy="3429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48810ADD-F148-2EF7-FF34-40014C4B4598}"/>
              </a:ext>
            </a:extLst>
          </p:cNvPr>
          <p:cNvGraphicFramePr>
            <a:graphicFrameLocks noGrp="1"/>
          </p:cNvGraphicFramePr>
          <p:nvPr/>
        </p:nvGraphicFramePr>
        <p:xfrm>
          <a:off x="847726" y="5163072"/>
          <a:ext cx="1551730" cy="952136"/>
        </p:xfrm>
        <a:graphic>
          <a:graphicData uri="http://schemas.openxmlformats.org/drawingml/2006/table">
            <a:tbl>
              <a:tblPr firstRow="1" bandRow="1">
                <a:tableStyleId>{F5AB1C69-6EDB-4FF4-983F-18BD219EF322}</a:tableStyleId>
              </a:tblPr>
              <a:tblGrid>
                <a:gridCol w="1551730">
                  <a:extLst>
                    <a:ext uri="{9D8B030D-6E8A-4147-A177-3AD203B41FA5}">
                      <a16:colId xmlns:a16="http://schemas.microsoft.com/office/drawing/2014/main" val="20000"/>
                    </a:ext>
                  </a:extLst>
                </a:gridCol>
              </a:tblGrid>
              <a:tr h="476068">
                <a:tc>
                  <a:txBody>
                    <a:bodyPr/>
                    <a:lstStyle/>
                    <a:p>
                      <a:r>
                        <a:rPr lang="en-US" sz="1200" dirty="0">
                          <a:solidFill>
                            <a:schemeClr val="tx1"/>
                          </a:solidFill>
                          <a:latin typeface="+mn-lt"/>
                          <a:cs typeface="Arial" pitchFamily="34" charset="0"/>
                        </a:rPr>
                        <a:t>Pool Average Balance</a:t>
                      </a:r>
                    </a:p>
                    <a:p>
                      <a:r>
                        <a:rPr lang="en-US" sz="1200" b="0" dirty="0">
                          <a:solidFill>
                            <a:schemeClr val="tx1"/>
                          </a:solidFill>
                          <a:latin typeface="+mn-lt"/>
                          <a:cs typeface="Arial" pitchFamily="34" charset="0"/>
                        </a:rPr>
                        <a:t>(in billions)</a:t>
                      </a:r>
                    </a:p>
                  </a:txBody>
                  <a:tcPr>
                    <a:solidFill>
                      <a:schemeClr val="accent1">
                        <a:lumMod val="20000"/>
                        <a:lumOff val="80000"/>
                      </a:schemeClr>
                    </a:solidFill>
                  </a:tcPr>
                </a:tc>
                <a:extLst>
                  <a:ext uri="{0D108BD9-81ED-4DB2-BD59-A6C34878D82A}">
                    <a16:rowId xmlns:a16="http://schemas.microsoft.com/office/drawing/2014/main" val="10000"/>
                  </a:ext>
                </a:extLst>
              </a:tr>
              <a:tr h="476068">
                <a:tc>
                  <a:txBody>
                    <a:bodyPr/>
                    <a:lstStyle/>
                    <a:p>
                      <a:r>
                        <a:rPr lang="en-US" sz="1200" b="1" dirty="0">
                          <a:solidFill>
                            <a:schemeClr val="tx1"/>
                          </a:solidFill>
                          <a:latin typeface="+mn-lt"/>
                          <a:cs typeface="Arial" pitchFamily="34" charset="0"/>
                        </a:rPr>
                        <a:t>Average Return </a:t>
                      </a:r>
                    </a:p>
                    <a:p>
                      <a:r>
                        <a:rPr lang="en-US" sz="1200" b="0" dirty="0">
                          <a:solidFill>
                            <a:schemeClr val="tx1"/>
                          </a:solidFill>
                          <a:latin typeface="+mn-lt"/>
                          <a:cs typeface="Arial" pitchFamily="34" charset="0"/>
                        </a:rPr>
                        <a:t>(net</a:t>
                      </a:r>
                      <a:r>
                        <a:rPr lang="en-US" sz="1200" b="0" baseline="0" dirty="0">
                          <a:solidFill>
                            <a:schemeClr val="tx1"/>
                          </a:solidFill>
                          <a:latin typeface="+mn-lt"/>
                          <a:cs typeface="Arial" pitchFamily="34" charset="0"/>
                        </a:rPr>
                        <a:t> of fees)</a:t>
                      </a:r>
                      <a:endParaRPr lang="en-US" sz="1200" b="0" dirty="0">
                        <a:solidFill>
                          <a:schemeClr val="tx1"/>
                        </a:solidFill>
                        <a:latin typeface="+mn-lt"/>
                        <a:cs typeface="Arial" pitchFamily="34" charset="0"/>
                      </a:endParaRPr>
                    </a:p>
                  </a:txBody>
                  <a:tcPr/>
                </a:tc>
                <a:extLst>
                  <a:ext uri="{0D108BD9-81ED-4DB2-BD59-A6C34878D82A}">
                    <a16:rowId xmlns:a16="http://schemas.microsoft.com/office/drawing/2014/main" val="10001"/>
                  </a:ext>
                </a:extLst>
              </a:tr>
            </a:tbl>
          </a:graphicData>
        </a:graphic>
      </p:graphicFrame>
      <p:graphicFrame>
        <p:nvGraphicFramePr>
          <p:cNvPr id="6" name="Table 5">
            <a:extLst>
              <a:ext uri="{FF2B5EF4-FFF2-40B4-BE49-F238E27FC236}">
                <a16:creationId xmlns:a16="http://schemas.microsoft.com/office/drawing/2014/main" id="{35E7B61A-3111-6883-B794-55F04FE7C28E}"/>
              </a:ext>
            </a:extLst>
          </p:cNvPr>
          <p:cNvGraphicFramePr>
            <a:graphicFrameLocks noGrp="1"/>
          </p:cNvGraphicFramePr>
          <p:nvPr>
            <p:extLst>
              <p:ext uri="{D42A27DB-BD31-4B8C-83A1-F6EECF244321}">
                <p14:modId xmlns:p14="http://schemas.microsoft.com/office/powerpoint/2010/main" val="1419272011"/>
              </p:ext>
            </p:extLst>
          </p:nvPr>
        </p:nvGraphicFramePr>
        <p:xfrm>
          <a:off x="2468051" y="5175315"/>
          <a:ext cx="8726421" cy="939892"/>
        </p:xfrm>
        <a:graphic>
          <a:graphicData uri="http://schemas.openxmlformats.org/drawingml/2006/table">
            <a:tbl>
              <a:tblPr bandRow="1">
                <a:tableStyleId>{F5AB1C69-6EDB-4FF4-983F-18BD219EF322}</a:tableStyleId>
              </a:tblPr>
              <a:tblGrid>
                <a:gridCol w="1014058">
                  <a:extLst>
                    <a:ext uri="{9D8B030D-6E8A-4147-A177-3AD203B41FA5}">
                      <a16:colId xmlns:a16="http://schemas.microsoft.com/office/drawing/2014/main" val="20001"/>
                    </a:ext>
                  </a:extLst>
                </a:gridCol>
                <a:gridCol w="932873">
                  <a:extLst>
                    <a:ext uri="{9D8B030D-6E8A-4147-A177-3AD203B41FA5}">
                      <a16:colId xmlns:a16="http://schemas.microsoft.com/office/drawing/2014/main" val="20002"/>
                    </a:ext>
                  </a:extLst>
                </a:gridCol>
                <a:gridCol w="1006763">
                  <a:extLst>
                    <a:ext uri="{9D8B030D-6E8A-4147-A177-3AD203B41FA5}">
                      <a16:colId xmlns:a16="http://schemas.microsoft.com/office/drawing/2014/main" val="1461628173"/>
                    </a:ext>
                  </a:extLst>
                </a:gridCol>
                <a:gridCol w="1006764">
                  <a:extLst>
                    <a:ext uri="{9D8B030D-6E8A-4147-A177-3AD203B41FA5}">
                      <a16:colId xmlns:a16="http://schemas.microsoft.com/office/drawing/2014/main" val="20003"/>
                    </a:ext>
                  </a:extLst>
                </a:gridCol>
                <a:gridCol w="951346">
                  <a:extLst>
                    <a:ext uri="{9D8B030D-6E8A-4147-A177-3AD203B41FA5}">
                      <a16:colId xmlns:a16="http://schemas.microsoft.com/office/drawing/2014/main" val="20004"/>
                    </a:ext>
                  </a:extLst>
                </a:gridCol>
                <a:gridCol w="932872">
                  <a:extLst>
                    <a:ext uri="{9D8B030D-6E8A-4147-A177-3AD203B41FA5}">
                      <a16:colId xmlns:a16="http://schemas.microsoft.com/office/drawing/2014/main" val="3971306066"/>
                    </a:ext>
                  </a:extLst>
                </a:gridCol>
                <a:gridCol w="960582">
                  <a:extLst>
                    <a:ext uri="{9D8B030D-6E8A-4147-A177-3AD203B41FA5}">
                      <a16:colId xmlns:a16="http://schemas.microsoft.com/office/drawing/2014/main" val="563879008"/>
                    </a:ext>
                  </a:extLst>
                </a:gridCol>
                <a:gridCol w="923636">
                  <a:extLst>
                    <a:ext uri="{9D8B030D-6E8A-4147-A177-3AD203B41FA5}">
                      <a16:colId xmlns:a16="http://schemas.microsoft.com/office/drawing/2014/main" val="809484436"/>
                    </a:ext>
                  </a:extLst>
                </a:gridCol>
                <a:gridCol w="997527">
                  <a:extLst>
                    <a:ext uri="{9D8B030D-6E8A-4147-A177-3AD203B41FA5}">
                      <a16:colId xmlns:a16="http://schemas.microsoft.com/office/drawing/2014/main" val="95615655"/>
                    </a:ext>
                  </a:extLst>
                </a:gridCol>
              </a:tblGrid>
              <a:tr h="542887">
                <a:tc>
                  <a:txBody>
                    <a:bodyPr/>
                    <a:lstStyle/>
                    <a:p>
                      <a:pPr algn="ctr"/>
                      <a:r>
                        <a:rPr lang="en-US" sz="1100" dirty="0">
                          <a:solidFill>
                            <a:schemeClr val="tx1"/>
                          </a:solidFill>
                          <a:latin typeface="+mn-lt"/>
                          <a:cs typeface="Arial" pitchFamily="34" charset="0"/>
                        </a:rPr>
                        <a:t>$24.7</a:t>
                      </a:r>
                    </a:p>
                  </a:txBody>
                  <a:tcPr/>
                </a:tc>
                <a:tc>
                  <a:txBody>
                    <a:bodyPr/>
                    <a:lstStyle/>
                    <a:p>
                      <a:pPr marL="0" algn="ctr" defTabSz="914400" rtl="0" eaLnBrk="1" latinLnBrk="0" hangingPunct="1"/>
                      <a:r>
                        <a:rPr lang="en-US" sz="1100" kern="1200" dirty="0">
                          <a:solidFill>
                            <a:schemeClr val="tx1"/>
                          </a:solidFill>
                          <a:latin typeface="+mn-lt"/>
                          <a:ea typeface="+mn-ea"/>
                          <a:cs typeface="Arial" pitchFamily="34" charset="0"/>
                        </a:rPr>
                        <a:t>$23.3</a:t>
                      </a:r>
                    </a:p>
                  </a:txBody>
                  <a:tcPr/>
                </a:tc>
                <a:tc>
                  <a:txBody>
                    <a:bodyPr/>
                    <a:lstStyle/>
                    <a:p>
                      <a:pPr marL="0" algn="ctr" defTabSz="914400" rtl="0" eaLnBrk="1" latinLnBrk="0" hangingPunct="1"/>
                      <a:r>
                        <a:rPr lang="en-US" sz="1100" kern="1200" dirty="0">
                          <a:solidFill>
                            <a:schemeClr val="tx1"/>
                          </a:solidFill>
                          <a:latin typeface="+mn-lt"/>
                          <a:ea typeface="+mn-ea"/>
                          <a:cs typeface="Arial" pitchFamily="34" charset="0"/>
                        </a:rPr>
                        <a:t>$24.1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pitchFamily="34" charset="0"/>
                        </a:rPr>
                        <a:t>$26.5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pitchFamily="34" charset="0"/>
                        </a:rPr>
                        <a:t>$32.8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pitchFamily="34" charset="0"/>
                        </a:rPr>
                        <a:t>$48.3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pitchFamily="34" charset="0"/>
                        </a:rPr>
                        <a:t>$62.6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pitchFamily="34" charset="0"/>
                        </a:rPr>
                        <a:t>$64.2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pitchFamily="34" charset="0"/>
                        </a:rPr>
                        <a:t>$64.9</a:t>
                      </a:r>
                    </a:p>
                  </a:txBody>
                  <a:tcPr/>
                </a:tc>
                <a:extLst>
                  <a:ext uri="{0D108BD9-81ED-4DB2-BD59-A6C34878D82A}">
                    <a16:rowId xmlns:a16="http://schemas.microsoft.com/office/drawing/2014/main" val="10000"/>
                  </a:ext>
                </a:extLst>
              </a:tr>
              <a:tr h="397005">
                <a:tc>
                  <a:txBody>
                    <a:bodyPr/>
                    <a:lstStyle/>
                    <a:p>
                      <a:pPr algn="ctr"/>
                      <a:r>
                        <a:rPr lang="en-US" sz="1200" b="1" dirty="0">
                          <a:solidFill>
                            <a:schemeClr val="tx1"/>
                          </a:solidFill>
                          <a:latin typeface="+mn-lt"/>
                          <a:cs typeface="Arial" pitchFamily="34" charset="0"/>
                        </a:rPr>
                        <a:t>1.45%</a:t>
                      </a:r>
                    </a:p>
                  </a:txBody>
                  <a:tcPr/>
                </a:tc>
                <a:tc>
                  <a:txBody>
                    <a:bodyPr/>
                    <a:lstStyle/>
                    <a:p>
                      <a:pPr algn="ctr"/>
                      <a:r>
                        <a:rPr lang="en-US" sz="1200" b="1" dirty="0">
                          <a:solidFill>
                            <a:schemeClr val="tx1"/>
                          </a:solidFill>
                          <a:latin typeface="+mn-lt"/>
                          <a:cs typeface="Arial" pitchFamily="34" charset="0"/>
                        </a:rPr>
                        <a:t>1.66%</a:t>
                      </a:r>
                    </a:p>
                  </a:txBody>
                  <a:tcPr/>
                </a:tc>
                <a:tc>
                  <a:txBody>
                    <a:bodyPr/>
                    <a:lstStyle/>
                    <a:p>
                      <a:pPr algn="ctr"/>
                      <a:r>
                        <a:rPr lang="en-US" sz="1200" b="1" dirty="0">
                          <a:solidFill>
                            <a:schemeClr val="tx1"/>
                          </a:solidFill>
                          <a:latin typeface="+mn-lt"/>
                          <a:cs typeface="Arial" pitchFamily="34" charset="0"/>
                        </a:rPr>
                        <a:t>2.32%</a:t>
                      </a:r>
                    </a:p>
                  </a:txBody>
                  <a:tcPr/>
                </a:tc>
                <a:tc>
                  <a:txBody>
                    <a:bodyPr/>
                    <a:lstStyle/>
                    <a:p>
                      <a:pPr algn="ctr"/>
                      <a:r>
                        <a:rPr lang="en-US" sz="1200" b="1" dirty="0">
                          <a:solidFill>
                            <a:schemeClr val="tx1"/>
                          </a:solidFill>
                          <a:latin typeface="+mn-lt"/>
                          <a:cs typeface="Arial" pitchFamily="34" charset="0"/>
                        </a:rPr>
                        <a:t>3.16%</a:t>
                      </a:r>
                    </a:p>
                  </a:txBody>
                  <a:tcPr/>
                </a:tc>
                <a:tc>
                  <a:txBody>
                    <a:bodyPr/>
                    <a:lstStyle/>
                    <a:p>
                      <a:pPr algn="ctr"/>
                      <a:r>
                        <a:rPr lang="en-US" sz="1200" b="1" dirty="0">
                          <a:solidFill>
                            <a:schemeClr val="tx1"/>
                          </a:solidFill>
                          <a:latin typeface="+mn-lt"/>
                          <a:cs typeface="Arial" pitchFamily="34" charset="0"/>
                        </a:rPr>
                        <a:t>1.61%</a:t>
                      </a:r>
                    </a:p>
                  </a:txBody>
                  <a:tcPr/>
                </a:tc>
                <a:tc>
                  <a:txBody>
                    <a:bodyPr/>
                    <a:lstStyle/>
                    <a:p>
                      <a:pPr marL="0" algn="ctr" defTabSz="914400" rtl="0" eaLnBrk="1" latinLnBrk="0" hangingPunct="1"/>
                      <a:r>
                        <a:rPr lang="en-US" sz="1200" b="1" kern="1200" dirty="0">
                          <a:solidFill>
                            <a:schemeClr val="tx1"/>
                          </a:solidFill>
                          <a:latin typeface="+mn-lt"/>
                          <a:ea typeface="+mn-ea"/>
                          <a:cs typeface="Arial" pitchFamily="34" charset="0"/>
                        </a:rPr>
                        <a:t>0.73%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Arial" pitchFamily="34" charset="0"/>
                        </a:rPr>
                        <a:t>1.64%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Arial" pitchFamily="34" charset="0"/>
                        </a:rPr>
                        <a:t>2.90%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Arial" pitchFamily="34" charset="0"/>
                        </a:rPr>
                        <a:t>4.27%</a:t>
                      </a:r>
                    </a:p>
                  </a:txBody>
                  <a:tcPr/>
                </a:tc>
                <a:extLst>
                  <a:ext uri="{0D108BD9-81ED-4DB2-BD59-A6C34878D82A}">
                    <a16:rowId xmlns:a16="http://schemas.microsoft.com/office/drawing/2014/main" val="10001"/>
                  </a:ext>
                </a:extLst>
              </a:tr>
            </a:tbl>
          </a:graphicData>
        </a:graphic>
      </p:graphicFrame>
      <p:sp>
        <p:nvSpPr>
          <p:cNvPr id="2" name="Slide Number Placeholder 1">
            <a:extLst>
              <a:ext uri="{FF2B5EF4-FFF2-40B4-BE49-F238E27FC236}">
                <a16:creationId xmlns:a16="http://schemas.microsoft.com/office/drawing/2014/main" id="{FA60E610-7F0A-DD12-35D5-5858C0DE0D20}"/>
              </a:ext>
            </a:extLst>
          </p:cNvPr>
          <p:cNvSpPr>
            <a:spLocks noGrp="1"/>
          </p:cNvSpPr>
          <p:nvPr>
            <p:ph type="sldNum" sz="quarter" idx="4"/>
          </p:nvPr>
        </p:nvSpPr>
        <p:spPr/>
        <p:txBody>
          <a:bodyPr/>
          <a:lstStyle/>
          <a:p>
            <a:pPr marL="0" marR="0" lvl="0" indent="0" algn="r" defTabSz="914411"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914411"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1426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normAutofit fontScale="90000"/>
          </a:bodyPr>
          <a:lstStyle/>
          <a:p>
            <a:pPr eaLnBrk="1" hangingPunct="1"/>
            <a:br>
              <a:rPr lang="en-US" sz="4800" dirty="0">
                <a:solidFill>
                  <a:schemeClr val="tx1"/>
                </a:solidFill>
                <a:latin typeface="Times New Roman" pitchFamily="18" charset="0"/>
                <a:cs typeface="Times New Roman" pitchFamily="18" charset="0"/>
              </a:rPr>
            </a:br>
            <a:r>
              <a:rPr lang="en-US" sz="6700" b="1" dirty="0">
                <a:cs typeface="Times New Roman" pitchFamily="18" charset="0"/>
              </a:rPr>
              <a:t>Securities Lending</a:t>
            </a:r>
            <a:br>
              <a:rPr lang="en-US" sz="6700" b="1" dirty="0">
                <a:cs typeface="Times New Roman" pitchFamily="18" charset="0"/>
              </a:rPr>
            </a:br>
            <a:r>
              <a:rPr lang="en-US" sz="6700" b="1" dirty="0">
                <a:cs typeface="Times New Roman" pitchFamily="18" charset="0"/>
              </a:rPr>
              <a:t>Review</a:t>
            </a:r>
          </a:p>
        </p:txBody>
      </p:sp>
      <p:sp>
        <p:nvSpPr>
          <p:cNvPr id="2" name="Slide Number Placeholder 1">
            <a:extLst>
              <a:ext uri="{FF2B5EF4-FFF2-40B4-BE49-F238E27FC236}">
                <a16:creationId xmlns:a16="http://schemas.microsoft.com/office/drawing/2014/main" id="{1B3B25EB-4F89-4CE3-8867-70B7C4970AB8}"/>
              </a:ext>
            </a:extLst>
          </p:cNvPr>
          <p:cNvSpPr>
            <a:spLocks noGrp="1"/>
          </p:cNvSpPr>
          <p:nvPr>
            <p:ph type="sldNum" sz="quarter" idx="12"/>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12</a:t>
            </a:fld>
            <a:endParaRPr lang="en-US" dirty="0">
              <a:solidFill>
                <a:srgbClr val="15234A">
                  <a:tint val="75000"/>
                </a:srgbClr>
              </a:solidFill>
              <a:latin typeface="Calibri" panose="020F0502020204030204"/>
            </a:endParaRPr>
          </a:p>
        </p:txBody>
      </p:sp>
    </p:spTree>
    <p:extLst>
      <p:ext uri="{BB962C8B-B14F-4D97-AF65-F5344CB8AC3E}">
        <p14:creationId xmlns:p14="http://schemas.microsoft.com/office/powerpoint/2010/main" val="3162165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905000" y="762000"/>
            <a:ext cx="8305800" cy="685800"/>
          </a:xfrm>
        </p:spPr>
        <p:txBody>
          <a:bodyPr>
            <a:noAutofit/>
          </a:bodyPr>
          <a:lstStyle/>
          <a:p>
            <a:pPr algn="ctr"/>
            <a:r>
              <a:rPr lang="en-US" b="1" dirty="0">
                <a:cs typeface="Times New Roman" pitchFamily="18" charset="0"/>
              </a:rPr>
              <a:t>SECURITIES LENDING OVERVIEW</a:t>
            </a:r>
          </a:p>
        </p:txBody>
      </p:sp>
      <p:sp>
        <p:nvSpPr>
          <p:cNvPr id="484355" name="Rectangle 3"/>
          <p:cNvSpPr>
            <a:spLocks noChangeArrowheads="1"/>
          </p:cNvSpPr>
          <p:nvPr/>
        </p:nvSpPr>
        <p:spPr bwMode="auto">
          <a:xfrm>
            <a:off x="1981200" y="1524001"/>
            <a:ext cx="8229600" cy="4038600"/>
          </a:xfrm>
          <a:prstGeom prst="rect">
            <a:avLst/>
          </a:prstGeom>
          <a:noFill/>
          <a:ln w="9525">
            <a:noFill/>
            <a:miter lim="800000"/>
            <a:headEnd/>
            <a:tailEnd/>
          </a:ln>
          <a:effectLst/>
        </p:spPr>
        <p:txBody>
          <a:bodyPr lIns="91385" tIns="45693" rIns="91385" bIns="45693"/>
          <a:lstStyle/>
          <a:p>
            <a:pPr marL="742525" marR="0" lvl="1" indent="-285587" algn="l" defTabSz="914411" rtl="0" eaLnBrk="1" fontAlgn="base" latinLnBrk="0" hangingPunct="1">
              <a:lnSpc>
                <a:spcPct val="100000"/>
              </a:lnSpc>
              <a:spcBef>
                <a:spcPct val="20000"/>
              </a:spcBef>
              <a:spcAft>
                <a:spcPct val="0"/>
              </a:spcAft>
              <a:buClr>
                <a:srgbClr val="999900"/>
              </a:buClr>
              <a:buSzPct val="125000"/>
              <a:buFontTx/>
              <a:buNone/>
              <a:tabLst/>
              <a:defRPr/>
            </a:pPr>
            <a:endParaRPr kumimoji="0" lang="en-US" sz="16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742525" marR="0" lvl="1" indent="-285587" algn="l" defTabSz="914411" rtl="0" eaLnBrk="1" fontAlgn="base" latinLnBrk="0" hangingPunct="1">
              <a:lnSpc>
                <a:spcPct val="100000"/>
              </a:lnSpc>
              <a:spcBef>
                <a:spcPct val="20000"/>
              </a:spcBef>
              <a:spcAft>
                <a:spcPct val="0"/>
              </a:spcAft>
              <a:buClr>
                <a:srgbClr val="999900"/>
              </a:buClr>
              <a:buSzPct val="125000"/>
              <a:buFont typeface="Wingdings" pitchFamily="2" charset="2"/>
              <a:buChar char="§"/>
              <a:tabLst/>
              <a:defRPr/>
            </a:pPr>
            <a:endParaRPr kumimoji="0" lang="en-US" sz="1600" b="1" i="1" u="none" strike="noStrike" kern="1200" cap="none" spc="0" normalizeH="0" baseline="0" noProof="0" dirty="0">
              <a:ln>
                <a:noFill/>
              </a:ln>
              <a:solidFill>
                <a:srgbClr val="000000"/>
              </a:solidFill>
              <a:effectLst/>
              <a:uLnTx/>
              <a:uFillTx/>
              <a:latin typeface="Verdana" pitchFamily="34" charset="0"/>
              <a:ea typeface="+mn-ea"/>
              <a:cs typeface="+mn-cs"/>
            </a:endParaRPr>
          </a:p>
        </p:txBody>
      </p:sp>
      <p:graphicFrame>
        <p:nvGraphicFramePr>
          <p:cNvPr id="7" name="Table 6"/>
          <p:cNvGraphicFramePr>
            <a:graphicFrameLocks noGrp="1"/>
          </p:cNvGraphicFramePr>
          <p:nvPr/>
        </p:nvGraphicFramePr>
        <p:xfrm>
          <a:off x="1669774" y="2209800"/>
          <a:ext cx="8802093" cy="3166676"/>
        </p:xfrm>
        <a:graphic>
          <a:graphicData uri="http://schemas.openxmlformats.org/drawingml/2006/table">
            <a:tbl>
              <a:tblPr firstRow="1" bandRow="1">
                <a:tableStyleId>{5C22544A-7EE6-4342-B048-85BDC9FD1C3A}</a:tableStyleId>
              </a:tblPr>
              <a:tblGrid>
                <a:gridCol w="1278520">
                  <a:extLst>
                    <a:ext uri="{9D8B030D-6E8A-4147-A177-3AD203B41FA5}">
                      <a16:colId xmlns:a16="http://schemas.microsoft.com/office/drawing/2014/main" val="20000"/>
                    </a:ext>
                  </a:extLst>
                </a:gridCol>
                <a:gridCol w="1654119">
                  <a:extLst>
                    <a:ext uri="{9D8B030D-6E8A-4147-A177-3AD203B41FA5}">
                      <a16:colId xmlns:a16="http://schemas.microsoft.com/office/drawing/2014/main" val="20001"/>
                    </a:ext>
                  </a:extLst>
                </a:gridCol>
                <a:gridCol w="1707477">
                  <a:extLst>
                    <a:ext uri="{9D8B030D-6E8A-4147-A177-3AD203B41FA5}">
                      <a16:colId xmlns:a16="http://schemas.microsoft.com/office/drawing/2014/main" val="20002"/>
                    </a:ext>
                  </a:extLst>
                </a:gridCol>
                <a:gridCol w="1120532">
                  <a:extLst>
                    <a:ext uri="{9D8B030D-6E8A-4147-A177-3AD203B41FA5}">
                      <a16:colId xmlns:a16="http://schemas.microsoft.com/office/drawing/2014/main" val="20003"/>
                    </a:ext>
                  </a:extLst>
                </a:gridCol>
                <a:gridCol w="1574081">
                  <a:extLst>
                    <a:ext uri="{9D8B030D-6E8A-4147-A177-3AD203B41FA5}">
                      <a16:colId xmlns:a16="http://schemas.microsoft.com/office/drawing/2014/main" val="20004"/>
                    </a:ext>
                  </a:extLst>
                </a:gridCol>
                <a:gridCol w="1467364">
                  <a:extLst>
                    <a:ext uri="{9D8B030D-6E8A-4147-A177-3AD203B41FA5}">
                      <a16:colId xmlns:a16="http://schemas.microsoft.com/office/drawing/2014/main" val="20005"/>
                    </a:ext>
                  </a:extLst>
                </a:gridCol>
              </a:tblGrid>
              <a:tr h="990600">
                <a:tc>
                  <a:txBody>
                    <a:bodyPr/>
                    <a:lstStyle/>
                    <a:p>
                      <a:endParaRPr lang="en-US" sz="1600" dirty="0">
                        <a:solidFill>
                          <a:schemeClr val="tx1"/>
                        </a:solidFill>
                        <a:latin typeface="+mn-lt"/>
                      </a:endParaRPr>
                    </a:p>
                  </a:txBody>
                  <a:tcPr>
                    <a:solidFill>
                      <a:schemeClr val="tx2">
                        <a:lumMod val="25000"/>
                        <a:lumOff val="75000"/>
                      </a:schemeClr>
                    </a:solidFill>
                  </a:tcPr>
                </a:tc>
                <a:tc>
                  <a:txBody>
                    <a:bodyPr/>
                    <a:lstStyle/>
                    <a:p>
                      <a:pPr algn="ctr"/>
                      <a:r>
                        <a:rPr lang="en-US" sz="1600" dirty="0">
                          <a:solidFill>
                            <a:schemeClr val="tx1"/>
                          </a:solidFill>
                          <a:latin typeface="+mn-lt"/>
                        </a:rPr>
                        <a:t>Market Value</a:t>
                      </a:r>
                    </a:p>
                    <a:p>
                      <a:pPr algn="ctr"/>
                      <a:r>
                        <a:rPr lang="en-US" sz="1600" dirty="0">
                          <a:solidFill>
                            <a:schemeClr val="tx1"/>
                          </a:solidFill>
                          <a:latin typeface="+mn-lt"/>
                        </a:rPr>
                        <a:t>Securities</a:t>
                      </a:r>
                      <a:r>
                        <a:rPr lang="en-US" sz="1600" baseline="0" dirty="0">
                          <a:solidFill>
                            <a:schemeClr val="tx1"/>
                          </a:solidFill>
                          <a:latin typeface="+mn-lt"/>
                        </a:rPr>
                        <a:t> on Loan</a:t>
                      </a:r>
                      <a:endParaRPr lang="en-US" sz="1600" dirty="0">
                        <a:solidFill>
                          <a:schemeClr val="tx1"/>
                        </a:solidFill>
                        <a:latin typeface="+mn-lt"/>
                      </a:endParaRPr>
                    </a:p>
                  </a:txBody>
                  <a:tcPr>
                    <a:solidFill>
                      <a:schemeClr val="tx2">
                        <a:lumMod val="25000"/>
                        <a:lumOff val="75000"/>
                      </a:schemeClr>
                    </a:solidFill>
                  </a:tcPr>
                </a:tc>
                <a:tc>
                  <a:txBody>
                    <a:bodyPr/>
                    <a:lstStyle/>
                    <a:p>
                      <a:pPr algn="ctr"/>
                      <a:r>
                        <a:rPr lang="en-US" sz="1600" dirty="0">
                          <a:solidFill>
                            <a:schemeClr val="tx1"/>
                          </a:solidFill>
                          <a:latin typeface="+mn-lt"/>
                        </a:rPr>
                        <a:t>Market Value</a:t>
                      </a:r>
                    </a:p>
                    <a:p>
                      <a:pPr algn="ctr"/>
                      <a:r>
                        <a:rPr lang="en-US" sz="1600" dirty="0">
                          <a:solidFill>
                            <a:schemeClr val="tx1"/>
                          </a:solidFill>
                          <a:latin typeface="+mn-lt"/>
                        </a:rPr>
                        <a:t>Collateral</a:t>
                      </a:r>
                      <a:r>
                        <a:rPr lang="en-US" sz="1600" baseline="0" dirty="0">
                          <a:solidFill>
                            <a:schemeClr val="tx1"/>
                          </a:solidFill>
                          <a:latin typeface="+mn-lt"/>
                        </a:rPr>
                        <a:t> Received</a:t>
                      </a:r>
                      <a:endParaRPr lang="en-US" sz="1600" dirty="0">
                        <a:solidFill>
                          <a:schemeClr val="tx1"/>
                        </a:solidFill>
                        <a:latin typeface="+mn-lt"/>
                      </a:endParaRPr>
                    </a:p>
                  </a:txBody>
                  <a:tcPr>
                    <a:solidFill>
                      <a:schemeClr val="tx2">
                        <a:lumMod val="25000"/>
                        <a:lumOff val="75000"/>
                      </a:schemeClr>
                    </a:solidFill>
                  </a:tcPr>
                </a:tc>
                <a:tc>
                  <a:txBody>
                    <a:bodyPr/>
                    <a:lstStyle/>
                    <a:p>
                      <a:pPr algn="ctr"/>
                      <a:r>
                        <a:rPr lang="en-US" sz="1600" dirty="0">
                          <a:solidFill>
                            <a:schemeClr val="tx1"/>
                          </a:solidFill>
                          <a:latin typeface="+mn-lt"/>
                        </a:rPr>
                        <a:t>Collateral</a:t>
                      </a:r>
                      <a:r>
                        <a:rPr lang="en-US" sz="1600" baseline="0" dirty="0">
                          <a:solidFill>
                            <a:schemeClr val="tx1"/>
                          </a:solidFill>
                          <a:latin typeface="+mn-lt"/>
                        </a:rPr>
                        <a:t> </a:t>
                      </a:r>
                    </a:p>
                    <a:p>
                      <a:pPr algn="ctr"/>
                      <a:r>
                        <a:rPr lang="en-US" sz="1600" baseline="0" dirty="0">
                          <a:solidFill>
                            <a:schemeClr val="tx1"/>
                          </a:solidFill>
                          <a:latin typeface="+mn-lt"/>
                        </a:rPr>
                        <a:t>Coverage</a:t>
                      </a:r>
                      <a:endParaRPr lang="en-US" sz="1600" dirty="0">
                        <a:solidFill>
                          <a:schemeClr val="tx1"/>
                        </a:solidFill>
                        <a:latin typeface="+mn-lt"/>
                      </a:endParaRPr>
                    </a:p>
                  </a:txBody>
                  <a:tcPr>
                    <a:solidFill>
                      <a:schemeClr val="tx2">
                        <a:lumMod val="25000"/>
                        <a:lumOff val="75000"/>
                      </a:schemeClr>
                    </a:solidFill>
                  </a:tcPr>
                </a:tc>
                <a:tc>
                  <a:txBody>
                    <a:bodyPr/>
                    <a:lstStyle/>
                    <a:p>
                      <a:pPr algn="ctr"/>
                      <a:r>
                        <a:rPr lang="en-US" sz="1600" dirty="0">
                          <a:solidFill>
                            <a:schemeClr val="tx1"/>
                          </a:solidFill>
                          <a:latin typeface="+mn-lt"/>
                        </a:rPr>
                        <a:t>Market Value</a:t>
                      </a:r>
                    </a:p>
                    <a:p>
                      <a:pPr algn="ctr"/>
                      <a:r>
                        <a:rPr lang="en-US" sz="1600" dirty="0">
                          <a:solidFill>
                            <a:schemeClr val="tx1"/>
                          </a:solidFill>
                          <a:latin typeface="+mn-lt"/>
                        </a:rPr>
                        <a:t>of</a:t>
                      </a:r>
                      <a:r>
                        <a:rPr lang="en-US" sz="1600" baseline="0" dirty="0">
                          <a:solidFill>
                            <a:schemeClr val="tx1"/>
                          </a:solidFill>
                          <a:latin typeface="+mn-lt"/>
                        </a:rPr>
                        <a:t> Cash Reinvestments</a:t>
                      </a:r>
                      <a:endParaRPr lang="en-US" sz="1600" dirty="0">
                        <a:solidFill>
                          <a:schemeClr val="tx1"/>
                        </a:solidFill>
                        <a:latin typeface="+mn-lt"/>
                      </a:endParaRPr>
                    </a:p>
                  </a:txBody>
                  <a:tcPr>
                    <a:solidFill>
                      <a:schemeClr val="tx2">
                        <a:lumMod val="25000"/>
                        <a:lumOff val="75000"/>
                      </a:schemeClr>
                    </a:solidFill>
                  </a:tcPr>
                </a:tc>
                <a:tc>
                  <a:txBody>
                    <a:bodyPr/>
                    <a:lstStyle/>
                    <a:p>
                      <a:pPr algn="ctr"/>
                      <a:r>
                        <a:rPr lang="en-US" sz="1600" dirty="0">
                          <a:solidFill>
                            <a:schemeClr val="tx1"/>
                          </a:solidFill>
                          <a:latin typeface="+mn-lt"/>
                        </a:rPr>
                        <a:t>NAV</a:t>
                      </a:r>
                    </a:p>
                  </a:txBody>
                  <a:tcPr>
                    <a:solidFill>
                      <a:schemeClr val="tx2">
                        <a:lumMod val="25000"/>
                        <a:lumOff val="75000"/>
                      </a:schemeClr>
                    </a:solidFill>
                  </a:tcPr>
                </a:tc>
                <a:extLst>
                  <a:ext uri="{0D108BD9-81ED-4DB2-BD59-A6C34878D82A}">
                    <a16:rowId xmlns:a16="http://schemas.microsoft.com/office/drawing/2014/main" val="10000"/>
                  </a:ext>
                </a:extLst>
              </a:tr>
              <a:tr h="728276">
                <a:tc>
                  <a:txBody>
                    <a:bodyPr/>
                    <a:lstStyle/>
                    <a:p>
                      <a:r>
                        <a:rPr lang="en-US" sz="1600" b="1" dirty="0">
                          <a:latin typeface="+mn-lt"/>
                          <a:cs typeface="Arial" pitchFamily="34" charset="0"/>
                        </a:rPr>
                        <a:t>Cash</a:t>
                      </a:r>
                    </a:p>
                  </a:txBody>
                  <a:tcPr/>
                </a:tc>
                <a:tc>
                  <a:txBody>
                    <a:bodyPr/>
                    <a:lstStyle/>
                    <a:p>
                      <a:pPr algn="r"/>
                      <a:r>
                        <a:rPr lang="en-US" sz="1600" dirty="0">
                          <a:latin typeface="+mn-lt"/>
                          <a:cs typeface="Arial" pitchFamily="34" charset="0"/>
                        </a:rPr>
                        <a:t>$2,660,210,621</a:t>
                      </a:r>
                    </a:p>
                  </a:txBody>
                  <a:tcPr/>
                </a:tc>
                <a:tc>
                  <a:txBody>
                    <a:bodyPr/>
                    <a:lstStyle/>
                    <a:p>
                      <a:pPr algn="r"/>
                      <a:r>
                        <a:rPr lang="en-US" sz="1600" dirty="0">
                          <a:latin typeface="+mn-lt"/>
                          <a:cs typeface="Arial" pitchFamily="34" charset="0"/>
                        </a:rPr>
                        <a:t>$2,716,384,374</a:t>
                      </a:r>
                    </a:p>
                  </a:txBody>
                  <a:tcPr/>
                </a:tc>
                <a:tc>
                  <a:txBody>
                    <a:bodyPr/>
                    <a:lstStyle/>
                    <a:p>
                      <a:pPr algn="r"/>
                      <a:r>
                        <a:rPr lang="en-US" sz="1600" dirty="0">
                          <a:latin typeface="+mn-lt"/>
                          <a:cs typeface="Arial" pitchFamily="34" charset="0"/>
                        </a:rPr>
                        <a:t>102.11%</a:t>
                      </a:r>
                    </a:p>
                  </a:txBody>
                  <a:tcPr/>
                </a:tc>
                <a:tc>
                  <a:txBody>
                    <a:bodyPr/>
                    <a:lstStyle/>
                    <a:p>
                      <a:pPr algn="r"/>
                      <a:r>
                        <a:rPr lang="en-US" sz="1600" dirty="0">
                          <a:latin typeface="+mn-lt"/>
                          <a:cs typeface="Arial" pitchFamily="34" charset="0"/>
                        </a:rPr>
                        <a:t>$2,716,580,375</a:t>
                      </a:r>
                    </a:p>
                  </a:txBody>
                  <a:tcPr/>
                </a:tc>
                <a:tc>
                  <a:txBody>
                    <a:bodyPr/>
                    <a:lstStyle/>
                    <a:p>
                      <a:pPr algn="ctr"/>
                      <a:r>
                        <a:rPr lang="en-US" sz="1600" dirty="0">
                          <a:latin typeface="+mn-lt"/>
                          <a:cs typeface="Arial" pitchFamily="34" charset="0"/>
                        </a:rPr>
                        <a:t>1.0001</a:t>
                      </a:r>
                    </a:p>
                  </a:txBody>
                  <a:tcPr/>
                </a:tc>
                <a:extLst>
                  <a:ext uri="{0D108BD9-81ED-4DB2-BD59-A6C34878D82A}">
                    <a16:rowId xmlns:a16="http://schemas.microsoft.com/office/drawing/2014/main" val="10001"/>
                  </a:ext>
                </a:extLst>
              </a:tr>
              <a:tr h="719524">
                <a:tc>
                  <a:txBody>
                    <a:bodyPr/>
                    <a:lstStyle/>
                    <a:p>
                      <a:r>
                        <a:rPr lang="en-US" sz="1600" b="1" dirty="0">
                          <a:latin typeface="+mn-lt"/>
                          <a:cs typeface="Arial" pitchFamily="34" charset="0"/>
                        </a:rPr>
                        <a:t>Non - Cash</a:t>
                      </a:r>
                    </a:p>
                  </a:txBody>
                  <a:tcPr/>
                </a:tc>
                <a:tc>
                  <a:txBody>
                    <a:bodyPr/>
                    <a:lstStyle/>
                    <a:p>
                      <a:pPr algn="r"/>
                      <a:r>
                        <a:rPr lang="en-US" sz="1600" dirty="0">
                          <a:latin typeface="+mn-lt"/>
                          <a:cs typeface="Arial" pitchFamily="34" charset="0"/>
                        </a:rPr>
                        <a:t>$5,363,520,572</a:t>
                      </a:r>
                    </a:p>
                  </a:txBody>
                  <a:tcPr>
                    <a:lnB w="12700" cap="flat" cmpd="sng" algn="ctr">
                      <a:solidFill>
                        <a:schemeClr val="tx1"/>
                      </a:solidFill>
                      <a:prstDash val="solid"/>
                      <a:round/>
                      <a:headEnd type="none" w="med" len="med"/>
                      <a:tailEnd type="none" w="med" len="med"/>
                    </a:lnB>
                  </a:tcPr>
                </a:tc>
                <a:tc>
                  <a:txBody>
                    <a:bodyPr/>
                    <a:lstStyle/>
                    <a:p>
                      <a:pPr algn="r"/>
                      <a:r>
                        <a:rPr lang="en-US" sz="1600" dirty="0">
                          <a:latin typeface="+mn-lt"/>
                          <a:cs typeface="Arial" pitchFamily="34" charset="0"/>
                        </a:rPr>
                        <a:t>$5,503,745,780</a:t>
                      </a:r>
                    </a:p>
                  </a:txBody>
                  <a:tcPr>
                    <a:lnB w="12700" cap="flat" cmpd="sng" algn="ctr">
                      <a:solidFill>
                        <a:schemeClr val="tx1"/>
                      </a:solidFill>
                      <a:prstDash val="solid"/>
                      <a:round/>
                      <a:headEnd type="none" w="med" len="med"/>
                      <a:tailEnd type="none" w="med" len="med"/>
                    </a:lnB>
                  </a:tcPr>
                </a:tc>
                <a:tc>
                  <a:txBody>
                    <a:bodyPr/>
                    <a:lstStyle/>
                    <a:p>
                      <a:pPr algn="r"/>
                      <a:r>
                        <a:rPr lang="en-US" sz="1600" dirty="0">
                          <a:latin typeface="+mn-lt"/>
                          <a:cs typeface="Arial" pitchFamily="34" charset="0"/>
                        </a:rPr>
                        <a:t>102.61%</a:t>
                      </a:r>
                    </a:p>
                  </a:txBody>
                  <a:tcPr/>
                </a:tc>
                <a:tc>
                  <a:txBody>
                    <a:bodyPr/>
                    <a:lstStyle/>
                    <a:p>
                      <a:pPr algn="ctr"/>
                      <a:r>
                        <a:rPr lang="en-US" sz="1600" dirty="0">
                          <a:latin typeface="+mn-lt"/>
                          <a:cs typeface="Arial" pitchFamily="34" charset="0"/>
                        </a:rPr>
                        <a:t>N/A</a:t>
                      </a:r>
                    </a:p>
                  </a:txBody>
                  <a:tcPr/>
                </a:tc>
                <a:tc>
                  <a:txBody>
                    <a:bodyPr/>
                    <a:lstStyle/>
                    <a:p>
                      <a:pPr algn="ctr"/>
                      <a:r>
                        <a:rPr lang="en-US" sz="1600" dirty="0">
                          <a:latin typeface="+mn-lt"/>
                          <a:cs typeface="Arial" pitchFamily="34" charset="0"/>
                        </a:rPr>
                        <a:t>N/A</a:t>
                      </a:r>
                    </a:p>
                  </a:txBody>
                  <a:tcPr/>
                </a:tc>
                <a:extLst>
                  <a:ext uri="{0D108BD9-81ED-4DB2-BD59-A6C34878D82A}">
                    <a16:rowId xmlns:a16="http://schemas.microsoft.com/office/drawing/2014/main" val="10002"/>
                  </a:ext>
                </a:extLst>
              </a:tr>
              <a:tr h="7282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n-lt"/>
                          <a:cs typeface="Arial" pitchFamily="34" charset="0"/>
                        </a:rPr>
                        <a:t>Total</a:t>
                      </a:r>
                    </a:p>
                  </a:txBody>
                  <a:tcPr/>
                </a:tc>
                <a:tc>
                  <a:txBody>
                    <a:bodyPr/>
                    <a:lstStyle/>
                    <a:p>
                      <a:pPr algn="r"/>
                      <a:r>
                        <a:rPr lang="en-US" sz="1600" dirty="0">
                          <a:latin typeface="+mn-lt"/>
                          <a:cs typeface="Arial" pitchFamily="34" charset="0"/>
                        </a:rPr>
                        <a:t>$8,023,731,194</a:t>
                      </a:r>
                    </a:p>
                  </a:txBody>
                  <a:tcPr>
                    <a:lnT w="12700" cap="flat" cmpd="sng" algn="ctr">
                      <a:solidFill>
                        <a:schemeClr val="tx1"/>
                      </a:solidFill>
                      <a:prstDash val="solid"/>
                      <a:round/>
                      <a:headEnd type="none" w="med" len="med"/>
                      <a:tailEnd type="none" w="med" len="med"/>
                    </a:lnT>
                  </a:tcPr>
                </a:tc>
                <a:tc>
                  <a:txBody>
                    <a:bodyPr/>
                    <a:lstStyle/>
                    <a:p>
                      <a:pPr algn="r"/>
                      <a:r>
                        <a:rPr lang="en-US" sz="1600" dirty="0">
                          <a:latin typeface="+mn-lt"/>
                          <a:cs typeface="Arial" pitchFamily="34" charset="0"/>
                        </a:rPr>
                        <a:t>$8,220,130,155</a:t>
                      </a:r>
                    </a:p>
                  </a:txBody>
                  <a:tcPr>
                    <a:lnT w="12700" cap="flat" cmpd="sng" algn="ctr">
                      <a:solidFill>
                        <a:schemeClr val="tx1"/>
                      </a:solidFill>
                      <a:prstDash val="solid"/>
                      <a:round/>
                      <a:headEnd type="none" w="med" len="med"/>
                      <a:tailEnd type="none" w="med" len="med"/>
                    </a:lnT>
                  </a:tcPr>
                </a:tc>
                <a:tc>
                  <a:txBody>
                    <a:bodyPr/>
                    <a:lstStyle/>
                    <a:p>
                      <a:pPr algn="r"/>
                      <a:endParaRPr lang="en-US" sz="1600" dirty="0">
                        <a:latin typeface="+mn-lt"/>
                        <a:cs typeface="Arial" pitchFamily="34" charset="0"/>
                      </a:endParaRPr>
                    </a:p>
                  </a:txBody>
                  <a:tcPr/>
                </a:tc>
                <a:tc>
                  <a:txBody>
                    <a:bodyPr/>
                    <a:lstStyle/>
                    <a:p>
                      <a:pPr algn="r"/>
                      <a:endParaRPr lang="en-US" sz="1600" dirty="0">
                        <a:latin typeface="+mn-lt"/>
                        <a:cs typeface="Arial" pitchFamily="34" charset="0"/>
                      </a:endParaRPr>
                    </a:p>
                  </a:txBody>
                  <a:tcPr/>
                </a:tc>
                <a:tc>
                  <a:txBody>
                    <a:bodyPr/>
                    <a:lstStyle/>
                    <a:p>
                      <a:pPr algn="r"/>
                      <a:endParaRPr lang="en-US" sz="1600" dirty="0">
                        <a:latin typeface="+mn-lt"/>
                        <a:cs typeface="Arial" pitchFamily="34" charset="0"/>
                      </a:endParaRPr>
                    </a:p>
                  </a:txBody>
                  <a:tcPr/>
                </a:tc>
                <a:extLst>
                  <a:ext uri="{0D108BD9-81ED-4DB2-BD59-A6C34878D82A}">
                    <a16:rowId xmlns:a16="http://schemas.microsoft.com/office/drawing/2014/main" val="10003"/>
                  </a:ext>
                </a:extLst>
              </a:tr>
            </a:tbl>
          </a:graphicData>
        </a:graphic>
      </p:graphicFrame>
      <p:sp>
        <p:nvSpPr>
          <p:cNvPr id="6" name="TextBox 5"/>
          <p:cNvSpPr txBox="1"/>
          <p:nvPr/>
        </p:nvSpPr>
        <p:spPr>
          <a:xfrm>
            <a:off x="4524375" y="1654344"/>
            <a:ext cx="2667000" cy="369332"/>
          </a:xfrm>
          <a:prstGeom prst="rect">
            <a:avLst/>
          </a:prstGeom>
          <a:noFill/>
        </p:spPr>
        <p:txBody>
          <a:bodyPr wrap="square" rtlCol="0">
            <a:spAutoFit/>
          </a:bodyPr>
          <a:lstStyle/>
          <a:p>
            <a:pPr marL="0" marR="0" lvl="0" indent="0" algn="ctr" defTabSz="914411"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as of September 30, 2024</a:t>
            </a:r>
          </a:p>
        </p:txBody>
      </p:sp>
      <p:sp>
        <p:nvSpPr>
          <p:cNvPr id="2" name="Slide Number Placeholder 1">
            <a:extLst>
              <a:ext uri="{FF2B5EF4-FFF2-40B4-BE49-F238E27FC236}">
                <a16:creationId xmlns:a16="http://schemas.microsoft.com/office/drawing/2014/main" id="{E4EAE8AA-E0C4-4D3C-BC4F-3D292BC66C9E}"/>
              </a:ext>
            </a:extLst>
          </p:cNvPr>
          <p:cNvSpPr>
            <a:spLocks noGrp="1"/>
          </p:cNvSpPr>
          <p:nvPr>
            <p:ph type="sldNum" sz="quarter" idx="4"/>
          </p:nvPr>
        </p:nvSpPr>
        <p:spPr/>
        <p:txBody>
          <a:bodyPr/>
          <a:lstStyle/>
          <a:p>
            <a:pPr marL="0" marR="0" lvl="0" indent="0" algn="r" defTabSz="914411"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914411"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1279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B35332E-4850-5A1F-0AE5-AFB07912D19D}"/>
              </a:ext>
            </a:extLst>
          </p:cNvPr>
          <p:cNvSpPr>
            <a:spLocks noGrp="1"/>
          </p:cNvSpPr>
          <p:nvPr>
            <p:ph type="title"/>
          </p:nvPr>
        </p:nvSpPr>
        <p:spPr>
          <a:xfrm>
            <a:off x="1828800" y="890588"/>
            <a:ext cx="8686800" cy="633412"/>
          </a:xfrm>
        </p:spPr>
        <p:txBody>
          <a:bodyPr rtlCol="0">
            <a:normAutofit fontScale="90000"/>
          </a:bodyPr>
          <a:lstStyle/>
          <a:p>
            <a:pPr eaLnBrk="1" fontAlgn="auto" hangingPunct="1">
              <a:spcAft>
                <a:spcPts val="0"/>
              </a:spcAft>
              <a:defRPr/>
            </a:pPr>
            <a:r>
              <a:rPr lang="en-US" sz="4000" b="1" dirty="0">
                <a:cs typeface="Times New Roman" pitchFamily="18" charset="0"/>
              </a:rPr>
              <a:t>Securities Lending - Cash Collateral Portfolio As of September 30, 2024</a:t>
            </a:r>
            <a:br>
              <a:rPr lang="en-US" sz="3200" b="1" dirty="0">
                <a:solidFill>
                  <a:srgbClr val="000000"/>
                </a:solidFill>
                <a:cs typeface="Times New Roman" pitchFamily="18" charset="0"/>
              </a:rPr>
            </a:br>
            <a:endParaRPr lang="en-US" sz="3200" b="1" dirty="0">
              <a:cs typeface="Times New Roman" pitchFamily="18" charset="0"/>
            </a:endParaRPr>
          </a:p>
        </p:txBody>
      </p:sp>
      <p:sp>
        <p:nvSpPr>
          <p:cNvPr id="5123" name="TextBox 20">
            <a:extLst>
              <a:ext uri="{FF2B5EF4-FFF2-40B4-BE49-F238E27FC236}">
                <a16:creationId xmlns:a16="http://schemas.microsoft.com/office/drawing/2014/main" id="{498F3DEA-2388-5A74-C379-2776E91045A9}"/>
              </a:ext>
            </a:extLst>
          </p:cNvPr>
          <p:cNvSpPr txBox="1">
            <a:spLocks noChangeArrowheads="1"/>
          </p:cNvSpPr>
          <p:nvPr/>
        </p:nvSpPr>
        <p:spPr bwMode="auto">
          <a:xfrm>
            <a:off x="6472238" y="3276600"/>
            <a:ext cx="4741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15234A"/>
                </a:solidFill>
                <a:effectLst/>
                <a:uLnTx/>
                <a:uFillTx/>
                <a:latin typeface="Times New Roman" panose="02020603050405020304" pitchFamily="18" charset="0"/>
                <a:ea typeface="+mn-ea"/>
                <a:cs typeface="Times New Roman" panose="02020603050405020304" pitchFamily="18" charset="0"/>
              </a:rPr>
              <a:t>* Includes Repos that are collateralized by U.S. Govt. Securities</a:t>
            </a: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p>
        </p:txBody>
      </p:sp>
      <p:graphicFrame>
        <p:nvGraphicFramePr>
          <p:cNvPr id="22" name="Table 21">
            <a:extLst>
              <a:ext uri="{FF2B5EF4-FFF2-40B4-BE49-F238E27FC236}">
                <a16:creationId xmlns:a16="http://schemas.microsoft.com/office/drawing/2014/main" id="{65245D30-B7DE-78EE-6AEF-7B9A936C479A}"/>
              </a:ext>
            </a:extLst>
          </p:cNvPr>
          <p:cNvGraphicFramePr>
            <a:graphicFrameLocks noGrp="1"/>
          </p:cNvGraphicFramePr>
          <p:nvPr/>
        </p:nvGraphicFramePr>
        <p:xfrm>
          <a:off x="1106488" y="3554413"/>
          <a:ext cx="4227512" cy="371475"/>
        </p:xfrm>
        <a:graphic>
          <a:graphicData uri="http://schemas.openxmlformats.org/drawingml/2006/table">
            <a:tbl>
              <a:tblPr firstRow="1" bandRow="1">
                <a:tableStyleId>{5C22544A-7EE6-4342-B048-85BDC9FD1C3A}</a:tableStyleId>
              </a:tblPr>
              <a:tblGrid>
                <a:gridCol w="4227512">
                  <a:extLst>
                    <a:ext uri="{9D8B030D-6E8A-4147-A177-3AD203B41FA5}">
                      <a16:colId xmlns:a16="http://schemas.microsoft.com/office/drawing/2014/main" val="20000"/>
                    </a:ext>
                  </a:extLst>
                </a:gridCol>
              </a:tblGrid>
              <a:tr h="371475">
                <a:tc>
                  <a:txBody>
                    <a:bodyPr/>
                    <a:lstStyle/>
                    <a:p>
                      <a:pPr algn="ctr"/>
                      <a:r>
                        <a:rPr lang="en-US" sz="1800" dirty="0">
                          <a:solidFill>
                            <a:schemeClr val="bg1"/>
                          </a:solidFill>
                          <a:latin typeface="+mn-lt"/>
                          <a:cs typeface="Times New Roman" pitchFamily="18" charset="0"/>
                        </a:rPr>
                        <a:t>Asset Class</a:t>
                      </a:r>
                    </a:p>
                  </a:txBody>
                  <a:tcPr marL="91449" marR="91449" marT="45798" marB="45798"/>
                </a:tc>
                <a:extLst>
                  <a:ext uri="{0D108BD9-81ED-4DB2-BD59-A6C34878D82A}">
                    <a16:rowId xmlns:a16="http://schemas.microsoft.com/office/drawing/2014/main" val="10000"/>
                  </a:ext>
                </a:extLst>
              </a:tr>
            </a:tbl>
          </a:graphicData>
        </a:graphic>
      </p:graphicFrame>
      <p:graphicFrame>
        <p:nvGraphicFramePr>
          <p:cNvPr id="5130" name="Chart 22">
            <a:extLst>
              <a:ext uri="{FF2B5EF4-FFF2-40B4-BE49-F238E27FC236}">
                <a16:creationId xmlns:a16="http://schemas.microsoft.com/office/drawing/2014/main" id="{B652A0A9-71B3-E6BA-E7A9-C3529A316005}"/>
              </a:ext>
            </a:extLst>
          </p:cNvPr>
          <p:cNvGraphicFramePr>
            <a:graphicFrameLocks/>
          </p:cNvGraphicFramePr>
          <p:nvPr/>
        </p:nvGraphicFramePr>
        <p:xfrm>
          <a:off x="1189038" y="3875088"/>
          <a:ext cx="4467225" cy="2459037"/>
        </p:xfrm>
        <a:graphic>
          <a:graphicData uri="http://schemas.openxmlformats.org/presentationml/2006/ole">
            <mc:AlternateContent xmlns:mc="http://schemas.openxmlformats.org/markup-compatibility/2006">
              <mc:Choice xmlns:v="urn:schemas-microsoft-com:vml" Requires="v">
                <p:oleObj name="Chart" r:id="rId2" imgW="4468755" imgH="2469094" progId="Excel.Chart.8">
                  <p:embed/>
                </p:oleObj>
              </mc:Choice>
              <mc:Fallback>
                <p:oleObj name="Chart" r:id="rId2" imgW="4468755" imgH="2469094" progId="Excel.Chart.8">
                  <p:embed/>
                  <p:pic>
                    <p:nvPicPr>
                      <p:cNvPr id="5130" name="Chart 22">
                        <a:extLst>
                          <a:ext uri="{FF2B5EF4-FFF2-40B4-BE49-F238E27FC236}">
                            <a16:creationId xmlns:a16="http://schemas.microsoft.com/office/drawing/2014/main" id="{B652A0A9-71B3-E6BA-E7A9-C3529A31600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038" y="3875088"/>
                        <a:ext cx="4467225" cy="2459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31" name="Chart 11">
            <a:extLst>
              <a:ext uri="{FF2B5EF4-FFF2-40B4-BE49-F238E27FC236}">
                <a16:creationId xmlns:a16="http://schemas.microsoft.com/office/drawing/2014/main" id="{D17B9A82-CB34-E290-6EE4-4BD6E534B1CF}"/>
              </a:ext>
            </a:extLst>
          </p:cNvPr>
          <p:cNvGraphicFramePr>
            <a:graphicFrameLocks/>
          </p:cNvGraphicFramePr>
          <p:nvPr/>
        </p:nvGraphicFramePr>
        <p:xfrm>
          <a:off x="6421438" y="3973513"/>
          <a:ext cx="4843462" cy="2357437"/>
        </p:xfrm>
        <a:graphic>
          <a:graphicData uri="http://schemas.openxmlformats.org/presentationml/2006/ole">
            <mc:AlternateContent xmlns:mc="http://schemas.openxmlformats.org/markup-compatibility/2006">
              <mc:Choice xmlns:v="urn:schemas-microsoft-com:vml" Requires="v">
                <p:oleObj name="Chart" r:id="rId4" imgW="4846740" imgH="2365453" progId="Excel.Chart.8">
                  <p:embed/>
                </p:oleObj>
              </mc:Choice>
              <mc:Fallback>
                <p:oleObj name="Chart" r:id="rId4" imgW="4846740" imgH="2365453" progId="Excel.Chart.8">
                  <p:embed/>
                  <p:pic>
                    <p:nvPicPr>
                      <p:cNvPr id="5131" name="Chart 11">
                        <a:extLst>
                          <a:ext uri="{FF2B5EF4-FFF2-40B4-BE49-F238E27FC236}">
                            <a16:creationId xmlns:a16="http://schemas.microsoft.com/office/drawing/2014/main" id="{D17B9A82-CB34-E290-6EE4-4BD6E534B1CF}"/>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1438" y="3973513"/>
                        <a:ext cx="4843462"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Table 14">
            <a:extLst>
              <a:ext uri="{FF2B5EF4-FFF2-40B4-BE49-F238E27FC236}">
                <a16:creationId xmlns:a16="http://schemas.microsoft.com/office/drawing/2014/main" id="{9022FA85-4CC5-7B7A-AD94-71C44206A8C2}"/>
              </a:ext>
            </a:extLst>
          </p:cNvPr>
          <p:cNvGraphicFramePr>
            <a:graphicFrameLocks noGrp="1"/>
          </p:cNvGraphicFramePr>
          <p:nvPr/>
        </p:nvGraphicFramePr>
        <p:xfrm>
          <a:off x="6472238" y="3657600"/>
          <a:ext cx="4613275" cy="371475"/>
        </p:xfrm>
        <a:graphic>
          <a:graphicData uri="http://schemas.openxmlformats.org/drawingml/2006/table">
            <a:tbl>
              <a:tblPr firstRow="1" bandRow="1">
                <a:tableStyleId>{5C22544A-7EE6-4342-B048-85BDC9FD1C3A}</a:tableStyleId>
              </a:tblPr>
              <a:tblGrid>
                <a:gridCol w="4613275">
                  <a:extLst>
                    <a:ext uri="{9D8B030D-6E8A-4147-A177-3AD203B41FA5}">
                      <a16:colId xmlns:a16="http://schemas.microsoft.com/office/drawing/2014/main" val="20000"/>
                    </a:ext>
                  </a:extLst>
                </a:gridCol>
              </a:tblGrid>
              <a:tr h="371475">
                <a:tc>
                  <a:txBody>
                    <a:bodyPr/>
                    <a:lstStyle/>
                    <a:p>
                      <a:pPr algn="ctr"/>
                      <a:r>
                        <a:rPr lang="en-US" sz="1800" dirty="0">
                          <a:solidFill>
                            <a:schemeClr val="bg1"/>
                          </a:solidFill>
                          <a:latin typeface="+mn-lt"/>
                          <a:cs typeface="Times New Roman" pitchFamily="18" charset="0"/>
                        </a:rPr>
                        <a:t>Final Maturity</a:t>
                      </a:r>
                      <a:r>
                        <a:rPr lang="en-US" sz="1800" baseline="0" dirty="0">
                          <a:solidFill>
                            <a:schemeClr val="bg1"/>
                          </a:solidFill>
                          <a:latin typeface="+mn-lt"/>
                          <a:cs typeface="Times New Roman" pitchFamily="18" charset="0"/>
                        </a:rPr>
                        <a:t> Schedule</a:t>
                      </a:r>
                      <a:endParaRPr lang="en-US" sz="1800" dirty="0">
                        <a:solidFill>
                          <a:schemeClr val="bg1"/>
                        </a:solidFill>
                        <a:latin typeface="+mn-lt"/>
                        <a:cs typeface="Times New Roman" pitchFamily="18" charset="0"/>
                      </a:endParaRPr>
                    </a:p>
                  </a:txBody>
                  <a:tcPr marL="91463" marR="91463" marT="45798" marB="45798"/>
                </a:tc>
                <a:extLst>
                  <a:ext uri="{0D108BD9-81ED-4DB2-BD59-A6C34878D82A}">
                    <a16:rowId xmlns:a16="http://schemas.microsoft.com/office/drawing/2014/main" val="10000"/>
                  </a:ext>
                </a:extLst>
              </a:tr>
            </a:tbl>
          </a:graphicData>
        </a:graphic>
      </p:graphicFrame>
      <p:graphicFrame>
        <p:nvGraphicFramePr>
          <p:cNvPr id="24" name="Table 23">
            <a:extLst>
              <a:ext uri="{FF2B5EF4-FFF2-40B4-BE49-F238E27FC236}">
                <a16:creationId xmlns:a16="http://schemas.microsoft.com/office/drawing/2014/main" id="{272CB45C-0BF7-F8D2-172B-44E607FB5806}"/>
              </a:ext>
            </a:extLst>
          </p:cNvPr>
          <p:cNvGraphicFramePr>
            <a:graphicFrameLocks noGrp="1"/>
          </p:cNvGraphicFramePr>
          <p:nvPr/>
        </p:nvGraphicFramePr>
        <p:xfrm>
          <a:off x="1106488" y="1524000"/>
          <a:ext cx="4227512" cy="371475"/>
        </p:xfrm>
        <a:graphic>
          <a:graphicData uri="http://schemas.openxmlformats.org/drawingml/2006/table">
            <a:tbl>
              <a:tblPr firstRow="1" bandRow="1">
                <a:tableStyleId>{5C22544A-7EE6-4342-B048-85BDC9FD1C3A}</a:tableStyleId>
              </a:tblPr>
              <a:tblGrid>
                <a:gridCol w="4227512">
                  <a:extLst>
                    <a:ext uri="{9D8B030D-6E8A-4147-A177-3AD203B41FA5}">
                      <a16:colId xmlns:a16="http://schemas.microsoft.com/office/drawing/2014/main" val="20000"/>
                    </a:ext>
                  </a:extLst>
                </a:gridCol>
              </a:tblGrid>
              <a:tr h="371475">
                <a:tc>
                  <a:txBody>
                    <a:bodyPr/>
                    <a:lstStyle/>
                    <a:p>
                      <a:pPr algn="ctr"/>
                      <a:r>
                        <a:rPr lang="en-US" sz="1800" dirty="0">
                          <a:solidFill>
                            <a:schemeClr val="bg1"/>
                          </a:solidFill>
                          <a:latin typeface="+mn-lt"/>
                          <a:cs typeface="Times New Roman" pitchFamily="18" charset="0"/>
                        </a:rPr>
                        <a:t>Portfolio</a:t>
                      </a:r>
                      <a:r>
                        <a:rPr lang="en-US" sz="1800" baseline="0" dirty="0">
                          <a:solidFill>
                            <a:schemeClr val="bg1"/>
                          </a:solidFill>
                          <a:latin typeface="+mn-lt"/>
                          <a:cs typeface="Times New Roman" pitchFamily="18" charset="0"/>
                        </a:rPr>
                        <a:t> Characteristics</a:t>
                      </a:r>
                      <a:endParaRPr lang="en-US" sz="1800" dirty="0">
                        <a:solidFill>
                          <a:schemeClr val="bg1"/>
                        </a:solidFill>
                        <a:latin typeface="+mn-lt"/>
                        <a:cs typeface="Times New Roman" pitchFamily="18" charset="0"/>
                      </a:endParaRPr>
                    </a:p>
                  </a:txBody>
                  <a:tcPr marL="91449" marR="91449" marT="45798" marB="45798"/>
                </a:tc>
                <a:extLst>
                  <a:ext uri="{0D108BD9-81ED-4DB2-BD59-A6C34878D82A}">
                    <a16:rowId xmlns:a16="http://schemas.microsoft.com/office/drawing/2014/main" val="10000"/>
                  </a:ext>
                </a:extLst>
              </a:tr>
            </a:tbl>
          </a:graphicData>
        </a:graphic>
      </p:graphicFrame>
      <p:sp>
        <p:nvSpPr>
          <p:cNvPr id="26" name="TextBox 25">
            <a:extLst>
              <a:ext uri="{FF2B5EF4-FFF2-40B4-BE49-F238E27FC236}">
                <a16:creationId xmlns:a16="http://schemas.microsoft.com/office/drawing/2014/main" id="{E7E28921-6D6A-5C56-AE01-9826C647AA0C}"/>
              </a:ext>
            </a:extLst>
          </p:cNvPr>
          <p:cNvSpPr txBox="1"/>
          <p:nvPr/>
        </p:nvSpPr>
        <p:spPr>
          <a:xfrm>
            <a:off x="1106488" y="1895475"/>
            <a:ext cx="4227512" cy="143986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Total Market Value	   $2,716.4 million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NAV		   1.0001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Yield (360 basis)	   4.960%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WAM		   61 days</a:t>
            </a:r>
          </a:p>
        </p:txBody>
      </p:sp>
      <p:graphicFrame>
        <p:nvGraphicFramePr>
          <p:cNvPr id="2" name="Table 1">
            <a:extLst>
              <a:ext uri="{FF2B5EF4-FFF2-40B4-BE49-F238E27FC236}">
                <a16:creationId xmlns:a16="http://schemas.microsoft.com/office/drawing/2014/main" id="{8B27255A-D874-37BF-3F89-2210FAD1CC2A}"/>
              </a:ext>
            </a:extLst>
          </p:cNvPr>
          <p:cNvGraphicFramePr>
            <a:graphicFrameLocks noGrp="1"/>
          </p:cNvGraphicFramePr>
          <p:nvPr/>
        </p:nvGraphicFramePr>
        <p:xfrm>
          <a:off x="6248400" y="1508125"/>
          <a:ext cx="4837113" cy="1827213"/>
        </p:xfrm>
        <a:graphic>
          <a:graphicData uri="http://schemas.openxmlformats.org/drawingml/2006/table">
            <a:tbl>
              <a:tblPr firstRow="1" bandRow="1">
                <a:tableStyleId>{5C22544A-7EE6-4342-B048-85BDC9FD1C3A}</a:tableStyleId>
              </a:tblPr>
              <a:tblGrid>
                <a:gridCol w="2050267">
                  <a:extLst>
                    <a:ext uri="{9D8B030D-6E8A-4147-A177-3AD203B41FA5}">
                      <a16:colId xmlns:a16="http://schemas.microsoft.com/office/drawing/2014/main" val="20000"/>
                    </a:ext>
                  </a:extLst>
                </a:gridCol>
                <a:gridCol w="1176064">
                  <a:extLst>
                    <a:ext uri="{9D8B030D-6E8A-4147-A177-3AD203B41FA5}">
                      <a16:colId xmlns:a16="http://schemas.microsoft.com/office/drawing/2014/main" val="20001"/>
                    </a:ext>
                  </a:extLst>
                </a:gridCol>
                <a:gridCol w="1610782">
                  <a:extLst>
                    <a:ext uri="{9D8B030D-6E8A-4147-A177-3AD203B41FA5}">
                      <a16:colId xmlns:a16="http://schemas.microsoft.com/office/drawing/2014/main" val="20002"/>
                    </a:ext>
                  </a:extLst>
                </a:gridCol>
              </a:tblGrid>
              <a:tr h="418069">
                <a:tc>
                  <a:txBody>
                    <a:bodyPr/>
                    <a:lstStyle/>
                    <a:p>
                      <a:pPr algn="ctr"/>
                      <a:r>
                        <a:rPr lang="en-US" sz="1600" b="1" dirty="0">
                          <a:solidFill>
                            <a:schemeClr val="bg1"/>
                          </a:solidFill>
                          <a:latin typeface="Calibri" panose="020F0502020204030204" pitchFamily="34" charset="0"/>
                          <a:cs typeface="Times New Roman" pitchFamily="18" charset="0"/>
                        </a:rPr>
                        <a:t>Credit</a:t>
                      </a:r>
                      <a:r>
                        <a:rPr lang="en-US" sz="1600" b="1" baseline="0" dirty="0">
                          <a:solidFill>
                            <a:schemeClr val="bg1"/>
                          </a:solidFill>
                          <a:latin typeface="Calibri" panose="020F0502020204030204" pitchFamily="34" charset="0"/>
                          <a:cs typeface="Times New Roman" pitchFamily="18" charset="0"/>
                        </a:rPr>
                        <a:t> Quality (S&amp;P)</a:t>
                      </a:r>
                      <a:endParaRPr lang="en-US" sz="1600" b="1" dirty="0">
                        <a:solidFill>
                          <a:schemeClr val="bg1"/>
                        </a:solidFill>
                        <a:latin typeface="Calibri" panose="020F0502020204030204" pitchFamily="34" charset="0"/>
                        <a:cs typeface="Times New Roman" pitchFamily="18" charset="0"/>
                      </a:endParaRPr>
                    </a:p>
                  </a:txBody>
                  <a:tcPr marL="91448" marR="91448" marT="45755" marB="45755"/>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Calibri" panose="020F0502020204030204" pitchFamily="34" charset="0"/>
                          <a:cs typeface="Times New Roman" pitchFamily="18" charset="0"/>
                        </a:rPr>
                        <a:t>% of Cost</a:t>
                      </a:r>
                    </a:p>
                  </a:txBody>
                  <a:tcPr marL="91448" marR="91448" marT="45755" marB="45755"/>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Calibri" panose="020F0502020204030204" pitchFamily="34" charset="0"/>
                          <a:cs typeface="Times New Roman" pitchFamily="18" charset="0"/>
                        </a:rPr>
                        <a:t>Cost (in mil.)</a:t>
                      </a:r>
                    </a:p>
                  </a:txBody>
                  <a:tcPr marL="91448" marR="91448" marT="45755" marB="45755"/>
                </a:tc>
                <a:extLst>
                  <a:ext uri="{0D108BD9-81ED-4DB2-BD59-A6C34878D82A}">
                    <a16:rowId xmlns:a16="http://schemas.microsoft.com/office/drawing/2014/main" val="10000"/>
                  </a:ext>
                </a:extLst>
              </a:tr>
              <a:tr h="337781">
                <a:tc>
                  <a:txBody>
                    <a:bodyPr/>
                    <a:lstStyle/>
                    <a:p>
                      <a:pPr algn="l"/>
                      <a:r>
                        <a:rPr lang="en-US" sz="1300" b="0" baseline="0" dirty="0">
                          <a:latin typeface="+mn-lt"/>
                          <a:cs typeface="Times New Roman" pitchFamily="18" charset="0"/>
                        </a:rPr>
                        <a:t>U.S. Govt. Securities*</a:t>
                      </a:r>
                      <a:endParaRPr lang="en-US" sz="1300" b="0" dirty="0">
                        <a:latin typeface="+mn-lt"/>
                        <a:cs typeface="Times New Roman" pitchFamily="18" charset="0"/>
                      </a:endParaRPr>
                    </a:p>
                  </a:txBody>
                  <a:tcPr marL="91448" marR="91448" marT="45755" marB="45755"/>
                </a:tc>
                <a:tc>
                  <a:txBody>
                    <a:bodyPr/>
                    <a:lstStyle/>
                    <a:p>
                      <a:pPr algn="ctr"/>
                      <a:r>
                        <a:rPr lang="en-US" sz="1300" b="0" dirty="0">
                          <a:latin typeface="+mn-lt"/>
                          <a:cs typeface="Times New Roman" pitchFamily="18" charset="0"/>
                        </a:rPr>
                        <a:t>77.23%</a:t>
                      </a:r>
                    </a:p>
                  </a:txBody>
                  <a:tcPr marL="91448" marR="91448" marT="45755" marB="45755"/>
                </a:tc>
                <a:tc>
                  <a:txBody>
                    <a:bodyPr/>
                    <a:lstStyle/>
                    <a:p>
                      <a:pPr algn="ctr"/>
                      <a:r>
                        <a:rPr lang="en-US" sz="1300" b="0" dirty="0">
                          <a:latin typeface="+mn-lt"/>
                          <a:cs typeface="Times New Roman" pitchFamily="18" charset="0"/>
                        </a:rPr>
                        <a:t>$2,097.9</a:t>
                      </a:r>
                    </a:p>
                  </a:txBody>
                  <a:tcPr marL="91448" marR="91448" marT="45755" marB="45755"/>
                </a:tc>
                <a:extLst>
                  <a:ext uri="{0D108BD9-81ED-4DB2-BD59-A6C34878D82A}">
                    <a16:rowId xmlns:a16="http://schemas.microsoft.com/office/drawing/2014/main" val="10001"/>
                  </a:ext>
                </a:extLst>
              </a:tr>
              <a:tr h="395801">
                <a:tc>
                  <a:txBody>
                    <a:bodyPr/>
                    <a:lstStyle/>
                    <a:p>
                      <a:pPr algn="l"/>
                      <a:r>
                        <a:rPr lang="en-US" sz="1300" b="0" u="none" dirty="0">
                          <a:latin typeface="+mn-lt"/>
                          <a:cs typeface="Times New Roman" pitchFamily="18" charset="0"/>
                        </a:rPr>
                        <a:t>AAA</a:t>
                      </a:r>
                    </a:p>
                  </a:txBody>
                  <a:tcPr marL="91448" marR="91448" marT="45755" marB="45755"/>
                </a:tc>
                <a:tc>
                  <a:txBody>
                    <a:bodyPr/>
                    <a:lstStyle/>
                    <a:p>
                      <a:pPr algn="ctr"/>
                      <a:r>
                        <a:rPr lang="en-US" sz="1300" b="0" u="none" dirty="0">
                          <a:latin typeface="+mn-lt"/>
                          <a:cs typeface="Times New Roman" pitchFamily="18" charset="0"/>
                        </a:rPr>
                        <a:t>0%</a:t>
                      </a:r>
                    </a:p>
                  </a:txBody>
                  <a:tcPr marL="91448" marR="91448" marT="45755" marB="45755"/>
                </a:tc>
                <a:tc>
                  <a:txBody>
                    <a:bodyPr/>
                    <a:lstStyle/>
                    <a:p>
                      <a:pPr algn="ctr"/>
                      <a:r>
                        <a:rPr lang="en-US" sz="1300" b="0" u="none" dirty="0">
                          <a:latin typeface="+mn-lt"/>
                          <a:cs typeface="Times New Roman" pitchFamily="18" charset="0"/>
                        </a:rPr>
                        <a:t>$0</a:t>
                      </a:r>
                    </a:p>
                  </a:txBody>
                  <a:tcPr marL="91448" marR="91448" marT="45755" marB="45755"/>
                </a:tc>
                <a:extLst>
                  <a:ext uri="{0D108BD9-81ED-4DB2-BD59-A6C34878D82A}">
                    <a16:rowId xmlns:a16="http://schemas.microsoft.com/office/drawing/2014/main" val="10002"/>
                  </a:ext>
                </a:extLst>
              </a:tr>
              <a:tr h="337781">
                <a:tc>
                  <a:txBody>
                    <a:bodyPr/>
                    <a:lstStyle/>
                    <a:p>
                      <a:pPr algn="l"/>
                      <a:r>
                        <a:rPr lang="en-US" sz="1300" b="0" u="none" dirty="0">
                          <a:latin typeface="+mn-lt"/>
                          <a:cs typeface="Times New Roman" pitchFamily="18" charset="0"/>
                        </a:rPr>
                        <a:t>AA</a:t>
                      </a:r>
                    </a:p>
                  </a:txBody>
                  <a:tcPr marL="91448" marR="91448" marT="45755" marB="45755"/>
                </a:tc>
                <a:tc>
                  <a:txBody>
                    <a:bodyPr/>
                    <a:lstStyle/>
                    <a:p>
                      <a:pPr algn="ctr"/>
                      <a:r>
                        <a:rPr lang="en-US" sz="1300" b="0" u="none" dirty="0">
                          <a:latin typeface="+mn-lt"/>
                          <a:cs typeface="Times New Roman" pitchFamily="18" charset="0"/>
                        </a:rPr>
                        <a:t>7.85%</a:t>
                      </a:r>
                    </a:p>
                  </a:txBody>
                  <a:tcPr marL="91448" marR="91448" marT="45755" marB="45755"/>
                </a:tc>
                <a:tc>
                  <a:txBody>
                    <a:bodyPr/>
                    <a:lstStyle/>
                    <a:p>
                      <a:pPr algn="ctr"/>
                      <a:r>
                        <a:rPr lang="en-US" sz="1300" b="0" u="none" dirty="0">
                          <a:latin typeface="+mn-lt"/>
                          <a:cs typeface="Times New Roman" pitchFamily="18" charset="0"/>
                        </a:rPr>
                        <a:t>$213.3</a:t>
                      </a:r>
                    </a:p>
                  </a:txBody>
                  <a:tcPr marL="91448" marR="91448" marT="45755" marB="45755"/>
                </a:tc>
                <a:extLst>
                  <a:ext uri="{0D108BD9-81ED-4DB2-BD59-A6C34878D82A}">
                    <a16:rowId xmlns:a16="http://schemas.microsoft.com/office/drawing/2014/main" val="10003"/>
                  </a:ext>
                </a:extLst>
              </a:tr>
              <a:tr h="337781">
                <a:tc>
                  <a:txBody>
                    <a:bodyPr/>
                    <a:lstStyle/>
                    <a:p>
                      <a:pPr algn="l"/>
                      <a:r>
                        <a:rPr lang="en-US" sz="1300" b="0" u="none" dirty="0">
                          <a:latin typeface="+mn-lt"/>
                          <a:cs typeface="Times New Roman" pitchFamily="18" charset="0"/>
                        </a:rPr>
                        <a:t>A</a:t>
                      </a:r>
                    </a:p>
                  </a:txBody>
                  <a:tcPr marL="91448" marR="91448" marT="45755" marB="45755"/>
                </a:tc>
                <a:tc>
                  <a:txBody>
                    <a:bodyPr/>
                    <a:lstStyle/>
                    <a:p>
                      <a:pPr algn="ctr"/>
                      <a:r>
                        <a:rPr lang="en-US" sz="1300" b="0" u="none" dirty="0">
                          <a:latin typeface="+mn-lt"/>
                          <a:cs typeface="Times New Roman" pitchFamily="18" charset="0"/>
                        </a:rPr>
                        <a:t>14.92%</a:t>
                      </a:r>
                    </a:p>
                  </a:txBody>
                  <a:tcPr marL="91448" marR="91448" marT="45755" marB="45755"/>
                </a:tc>
                <a:tc>
                  <a:txBody>
                    <a:bodyPr/>
                    <a:lstStyle/>
                    <a:p>
                      <a:pPr algn="ctr"/>
                      <a:r>
                        <a:rPr lang="en-US" sz="1300" b="0" u="none" dirty="0">
                          <a:latin typeface="+mn-lt"/>
                          <a:cs typeface="Times New Roman" pitchFamily="18" charset="0"/>
                        </a:rPr>
                        <a:t>$405.2</a:t>
                      </a:r>
                    </a:p>
                  </a:txBody>
                  <a:tcPr marL="91448" marR="91448" marT="45755" marB="45755"/>
                </a:tc>
                <a:extLst>
                  <a:ext uri="{0D108BD9-81ED-4DB2-BD59-A6C34878D82A}">
                    <a16:rowId xmlns:a16="http://schemas.microsoft.com/office/drawing/2014/main" val="10004"/>
                  </a:ext>
                </a:extLst>
              </a:tr>
            </a:tbl>
          </a:graphicData>
        </a:graphic>
      </p:graphicFrame>
      <p:sp>
        <p:nvSpPr>
          <p:cNvPr id="5171" name="Rectangle 2">
            <a:extLst>
              <a:ext uri="{FF2B5EF4-FFF2-40B4-BE49-F238E27FC236}">
                <a16:creationId xmlns:a16="http://schemas.microsoft.com/office/drawing/2014/main" id="{724C865F-D199-B7F1-9439-80D2792EAC8B}"/>
              </a:ext>
            </a:extLst>
          </p:cNvPr>
          <p:cNvSpPr>
            <a:spLocks noChangeArrowheads="1"/>
          </p:cNvSpPr>
          <p:nvPr/>
        </p:nvSpPr>
        <p:spPr bwMode="auto">
          <a:xfrm>
            <a:off x="5449888" y="3244850"/>
            <a:ext cx="238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15234A"/>
                </a:solidFill>
                <a:effectLst/>
                <a:uLnTx/>
                <a:uFillTx/>
                <a:latin typeface="Calibri" panose="020F0502020204030204" pitchFamily="34" charset="0"/>
                <a:ea typeface="+mn-ea"/>
                <a:cs typeface="+mn-cs"/>
              </a:rPr>
              <a:t> </a:t>
            </a:r>
          </a:p>
        </p:txBody>
      </p:sp>
      <p:graphicFrame>
        <p:nvGraphicFramePr>
          <p:cNvPr id="5172" name="Chart 12">
            <a:extLst>
              <a:ext uri="{FF2B5EF4-FFF2-40B4-BE49-F238E27FC236}">
                <a16:creationId xmlns:a16="http://schemas.microsoft.com/office/drawing/2014/main" id="{1162465E-0AB8-A219-C774-0393D4DB3C30}"/>
              </a:ext>
            </a:extLst>
          </p:cNvPr>
          <p:cNvGraphicFramePr>
            <a:graphicFrameLocks/>
          </p:cNvGraphicFramePr>
          <p:nvPr/>
        </p:nvGraphicFramePr>
        <p:xfrm>
          <a:off x="6196013" y="3976688"/>
          <a:ext cx="4900612" cy="2246312"/>
        </p:xfrm>
        <a:graphic>
          <a:graphicData uri="http://schemas.openxmlformats.org/presentationml/2006/ole">
            <mc:AlternateContent xmlns:mc="http://schemas.openxmlformats.org/markup-compatibility/2006">
              <mc:Choice xmlns:v="urn:schemas-microsoft-com:vml" Requires="v">
                <p:oleObj name="Chart" r:id="rId6" imgW="4907705" imgH="2249619" progId="Excel.Chart.8">
                  <p:embed/>
                </p:oleObj>
              </mc:Choice>
              <mc:Fallback>
                <p:oleObj name="Chart" r:id="rId6" imgW="4907705" imgH="2249619" progId="Excel.Chart.8">
                  <p:embed/>
                  <p:pic>
                    <p:nvPicPr>
                      <p:cNvPr id="5172" name="Chart 12">
                        <a:extLst>
                          <a:ext uri="{FF2B5EF4-FFF2-40B4-BE49-F238E27FC236}">
                            <a16:creationId xmlns:a16="http://schemas.microsoft.com/office/drawing/2014/main" id="{1162465E-0AB8-A219-C774-0393D4DB3C30}"/>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6013" y="3976688"/>
                        <a:ext cx="4900612" cy="2246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2247900" y="582615"/>
            <a:ext cx="8077200" cy="884236"/>
          </a:xfrm>
        </p:spPr>
        <p:txBody>
          <a:bodyPr/>
          <a:lstStyle/>
          <a:p>
            <a:pPr algn="ctr" eaLnBrk="1" hangingPunct="1"/>
            <a:r>
              <a:rPr lang="en-US" b="1" dirty="0">
                <a:solidFill>
                  <a:schemeClr val="tx1"/>
                </a:solidFill>
              </a:rPr>
              <a:t>Securities Lending Income </a:t>
            </a:r>
            <a:endParaRPr lang="en-US" b="1" dirty="0">
              <a:solidFill>
                <a:schemeClr val="tx1"/>
              </a:solidFill>
              <a:latin typeface="+mn-lt"/>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866479702"/>
              </p:ext>
            </p:extLst>
          </p:nvPr>
        </p:nvGraphicFramePr>
        <p:xfrm>
          <a:off x="819150" y="1600200"/>
          <a:ext cx="10420350" cy="440055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BCB787E2-4461-4794-BDB0-CACCB8D6419A}"/>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15</a:t>
            </a:fld>
            <a:endParaRPr lang="en-US" dirty="0">
              <a:solidFill>
                <a:srgbClr val="15234A">
                  <a:tint val="75000"/>
                </a:srgbClr>
              </a:solidFill>
              <a:latin typeface="Calibri" panose="020F0502020204030204"/>
            </a:endParaRPr>
          </a:p>
        </p:txBody>
      </p:sp>
    </p:spTree>
    <p:extLst>
      <p:ext uri="{BB962C8B-B14F-4D97-AF65-F5344CB8AC3E}">
        <p14:creationId xmlns:p14="http://schemas.microsoft.com/office/powerpoint/2010/main" val="3500352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6DC72-E9EE-CC97-4DD9-EA0A9953A90D}"/>
            </a:ext>
          </a:extLst>
        </p:cNvPr>
        <p:cNvGrpSpPr/>
        <p:nvPr/>
      </p:nvGrpSpPr>
      <p:grpSpPr>
        <a:xfrm>
          <a:off x="0" y="0"/>
          <a:ext cx="0" cy="0"/>
          <a:chOff x="0" y="0"/>
          <a:chExt cx="0" cy="0"/>
        </a:xfrm>
      </p:grpSpPr>
      <p:sp>
        <p:nvSpPr>
          <p:cNvPr id="15361" name="Rectangle 2">
            <a:extLst>
              <a:ext uri="{FF2B5EF4-FFF2-40B4-BE49-F238E27FC236}">
                <a16:creationId xmlns:a16="http://schemas.microsoft.com/office/drawing/2014/main" id="{DE6004DA-3A32-639A-9D44-8E3457AF1D77}"/>
              </a:ext>
            </a:extLst>
          </p:cNvPr>
          <p:cNvSpPr>
            <a:spLocks noGrp="1" noChangeArrowheads="1"/>
          </p:cNvSpPr>
          <p:nvPr>
            <p:ph type="ctrTitle"/>
          </p:nvPr>
        </p:nvSpPr>
        <p:spPr/>
        <p:txBody>
          <a:bodyPr>
            <a:normAutofit/>
          </a:bodyPr>
          <a:lstStyle/>
          <a:p>
            <a:pPr eaLnBrk="1" hangingPunct="1"/>
            <a:r>
              <a:rPr lang="en-US" b="1" dirty="0">
                <a:cs typeface="Times New Roman" pitchFamily="18" charset="0"/>
              </a:rPr>
              <a:t>Economic and</a:t>
            </a:r>
            <a:br>
              <a:rPr lang="en-US" b="1" dirty="0">
                <a:cs typeface="Times New Roman" pitchFamily="18" charset="0"/>
              </a:rPr>
            </a:br>
            <a:r>
              <a:rPr lang="en-US" b="1" dirty="0">
                <a:cs typeface="Times New Roman" pitchFamily="18" charset="0"/>
              </a:rPr>
              <a:t>Market Environment</a:t>
            </a:r>
          </a:p>
        </p:txBody>
      </p:sp>
      <p:sp>
        <p:nvSpPr>
          <p:cNvPr id="2" name="Slide Number Placeholder 1">
            <a:extLst>
              <a:ext uri="{FF2B5EF4-FFF2-40B4-BE49-F238E27FC236}">
                <a16:creationId xmlns:a16="http://schemas.microsoft.com/office/drawing/2014/main" id="{5A70501E-641C-87E1-4F70-E1F673EC59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7977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4F754-E372-1CB4-7C6C-79A8F5BC1A86}"/>
              </a:ext>
            </a:extLst>
          </p:cNvPr>
          <p:cNvSpPr>
            <a:spLocks noGrp="1"/>
          </p:cNvSpPr>
          <p:nvPr>
            <p:ph type="title"/>
          </p:nvPr>
        </p:nvSpPr>
        <p:spPr/>
        <p:txBody>
          <a:bodyPr/>
          <a:lstStyle/>
          <a:p>
            <a:r>
              <a:rPr lang="en-US" dirty="0"/>
              <a:t>3</a:t>
            </a:r>
            <a:r>
              <a:rPr lang="en-US" baseline="30000" dirty="0"/>
              <a:t>rd </a:t>
            </a:r>
            <a:r>
              <a:rPr lang="en-US" dirty="0"/>
              <a:t>Quarter GDP</a:t>
            </a:r>
          </a:p>
        </p:txBody>
      </p:sp>
      <p:sp>
        <p:nvSpPr>
          <p:cNvPr id="4" name="Content Placeholder 3">
            <a:extLst>
              <a:ext uri="{FF2B5EF4-FFF2-40B4-BE49-F238E27FC236}">
                <a16:creationId xmlns:a16="http://schemas.microsoft.com/office/drawing/2014/main" id="{20F7C40D-8731-9784-2326-2764DE08689D}"/>
              </a:ext>
            </a:extLst>
          </p:cNvPr>
          <p:cNvSpPr>
            <a:spLocks noGrp="1"/>
          </p:cNvSpPr>
          <p:nvPr>
            <p:ph sz="half" idx="2"/>
          </p:nvPr>
        </p:nvSpPr>
        <p:spPr>
          <a:xfrm>
            <a:off x="11308081" y="4859163"/>
            <a:ext cx="45719" cy="119237"/>
          </a:xfrm>
        </p:spPr>
        <p:txBody>
          <a:bodyPr>
            <a:normAutofit fontScale="25000" lnSpcReduction="20000"/>
          </a:bodyPr>
          <a:lstStyle/>
          <a:p>
            <a:endParaRPr lang="en-US" dirty="0"/>
          </a:p>
        </p:txBody>
      </p:sp>
      <p:sp>
        <p:nvSpPr>
          <p:cNvPr id="5" name="Slide Number Placeholder 4">
            <a:extLst>
              <a:ext uri="{FF2B5EF4-FFF2-40B4-BE49-F238E27FC236}">
                <a16:creationId xmlns:a16="http://schemas.microsoft.com/office/drawing/2014/main" id="{9BC7EDD2-8444-2757-2289-682F1288365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F277390A-EDA9-899C-BE2C-0666413AC43F}"/>
              </a:ext>
            </a:extLst>
          </p:cNvPr>
          <p:cNvSpPr>
            <a:spLocks noGrp="1"/>
          </p:cNvSpPr>
          <p:nvPr>
            <p:ph sz="half" idx="1"/>
          </p:nvPr>
        </p:nvSpPr>
        <p:spPr>
          <a:xfrm>
            <a:off x="6271429" y="1737547"/>
            <a:ext cx="5483015" cy="3558296"/>
          </a:xfrm>
        </p:spPr>
        <p:txBody>
          <a:bodyPr>
            <a:noAutofit/>
          </a:bodyPr>
          <a:lstStyle/>
          <a:p>
            <a:pPr marL="0" indent="0" algn="ctr">
              <a:buNone/>
            </a:pPr>
            <a:endParaRPr lang="en-US" sz="2400" dirty="0"/>
          </a:p>
          <a:p>
            <a:r>
              <a:rPr lang="en-US" sz="2400" dirty="0"/>
              <a:t>Economy grew at an annualized rate of 2.8%.</a:t>
            </a:r>
          </a:p>
          <a:p>
            <a:r>
              <a:rPr lang="en-US" sz="2400" dirty="0"/>
              <a:t>Real consumption grew by 3.7% (ann.)</a:t>
            </a:r>
          </a:p>
          <a:p>
            <a:r>
              <a:rPr lang="en-US" sz="2400" dirty="0"/>
              <a:t>Uptick in Goods consumption</a:t>
            </a:r>
          </a:p>
          <a:p>
            <a:endParaRPr lang="en-US" sz="2400" dirty="0"/>
          </a:p>
        </p:txBody>
      </p:sp>
      <p:pic>
        <p:nvPicPr>
          <p:cNvPr id="7" name="Picture 6">
            <a:extLst>
              <a:ext uri="{FF2B5EF4-FFF2-40B4-BE49-F238E27FC236}">
                <a16:creationId xmlns:a16="http://schemas.microsoft.com/office/drawing/2014/main" id="{E691097A-8719-384F-375B-E43323958E52}"/>
              </a:ext>
            </a:extLst>
          </p:cNvPr>
          <p:cNvPicPr>
            <a:picLocks noChangeAspect="1"/>
          </p:cNvPicPr>
          <p:nvPr/>
        </p:nvPicPr>
        <p:blipFill>
          <a:blip r:embed="rId2"/>
          <a:stretch>
            <a:fillRect/>
          </a:stretch>
        </p:blipFill>
        <p:spPr>
          <a:xfrm>
            <a:off x="600314" y="1648759"/>
            <a:ext cx="5677692" cy="3572374"/>
          </a:xfrm>
          <a:prstGeom prst="rect">
            <a:avLst/>
          </a:prstGeom>
        </p:spPr>
      </p:pic>
    </p:spTree>
    <p:extLst>
      <p:ext uri="{BB962C8B-B14F-4D97-AF65-F5344CB8AC3E}">
        <p14:creationId xmlns:p14="http://schemas.microsoft.com/office/powerpoint/2010/main" val="4274883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EB9C1-16A9-C3F7-0785-6047085821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DC662B-0092-22AC-E7A9-1F44FED11ED1}"/>
              </a:ext>
            </a:extLst>
          </p:cNvPr>
          <p:cNvSpPr>
            <a:spLocks noGrp="1"/>
          </p:cNvSpPr>
          <p:nvPr>
            <p:ph type="title"/>
          </p:nvPr>
        </p:nvSpPr>
        <p:spPr/>
        <p:txBody>
          <a:bodyPr/>
          <a:lstStyle/>
          <a:p>
            <a:r>
              <a:rPr lang="en-US" dirty="0"/>
              <a:t>Paying More for the Same Growth</a:t>
            </a:r>
          </a:p>
        </p:txBody>
      </p:sp>
      <p:sp>
        <p:nvSpPr>
          <p:cNvPr id="4" name="Content Placeholder 3">
            <a:extLst>
              <a:ext uri="{FF2B5EF4-FFF2-40B4-BE49-F238E27FC236}">
                <a16:creationId xmlns:a16="http://schemas.microsoft.com/office/drawing/2014/main" id="{50D9EED0-6DAD-C479-8FB7-5038860F1E7A}"/>
              </a:ext>
            </a:extLst>
          </p:cNvPr>
          <p:cNvSpPr>
            <a:spLocks noGrp="1"/>
          </p:cNvSpPr>
          <p:nvPr>
            <p:ph sz="half" idx="2"/>
          </p:nvPr>
        </p:nvSpPr>
        <p:spPr>
          <a:xfrm>
            <a:off x="11308081" y="4859163"/>
            <a:ext cx="45719" cy="119237"/>
          </a:xfrm>
        </p:spPr>
        <p:txBody>
          <a:bodyPr>
            <a:normAutofit fontScale="25000" lnSpcReduction="20000"/>
          </a:bodyPr>
          <a:lstStyle/>
          <a:p>
            <a:endParaRPr lang="en-US" dirty="0"/>
          </a:p>
        </p:txBody>
      </p:sp>
      <p:sp>
        <p:nvSpPr>
          <p:cNvPr id="5" name="Slide Number Placeholder 4">
            <a:extLst>
              <a:ext uri="{FF2B5EF4-FFF2-40B4-BE49-F238E27FC236}">
                <a16:creationId xmlns:a16="http://schemas.microsoft.com/office/drawing/2014/main" id="{60EB1237-A583-DC22-616F-45CD944530E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8B59DDAC-6796-62AD-B107-6B1B57332D06}"/>
              </a:ext>
            </a:extLst>
          </p:cNvPr>
          <p:cNvSpPr>
            <a:spLocks noGrp="1"/>
          </p:cNvSpPr>
          <p:nvPr>
            <p:ph sz="half" idx="1"/>
          </p:nvPr>
        </p:nvSpPr>
        <p:spPr>
          <a:xfrm>
            <a:off x="6271429" y="1737547"/>
            <a:ext cx="5483015" cy="3558296"/>
          </a:xfrm>
        </p:spPr>
        <p:txBody>
          <a:bodyPr>
            <a:noAutofit/>
          </a:bodyPr>
          <a:lstStyle/>
          <a:p>
            <a:pPr marL="0" indent="0" algn="ctr">
              <a:buNone/>
            </a:pPr>
            <a:endParaRPr lang="en-US" sz="2400" dirty="0"/>
          </a:p>
          <a:p>
            <a:endParaRPr lang="en-US" sz="2000" dirty="0"/>
          </a:p>
        </p:txBody>
      </p:sp>
      <p:pic>
        <p:nvPicPr>
          <p:cNvPr id="6" name="Picture 5">
            <a:extLst>
              <a:ext uri="{FF2B5EF4-FFF2-40B4-BE49-F238E27FC236}">
                <a16:creationId xmlns:a16="http://schemas.microsoft.com/office/drawing/2014/main" id="{A53AB756-CB33-AB3D-26C8-777FF823C991}"/>
              </a:ext>
            </a:extLst>
          </p:cNvPr>
          <p:cNvPicPr>
            <a:picLocks noChangeAspect="1"/>
          </p:cNvPicPr>
          <p:nvPr/>
        </p:nvPicPr>
        <p:blipFill>
          <a:blip r:embed="rId2"/>
          <a:stretch>
            <a:fillRect/>
          </a:stretch>
        </p:blipFill>
        <p:spPr>
          <a:xfrm>
            <a:off x="838196" y="1706162"/>
            <a:ext cx="10515601" cy="4099166"/>
          </a:xfrm>
          <a:prstGeom prst="rect">
            <a:avLst/>
          </a:prstGeom>
        </p:spPr>
      </p:pic>
    </p:spTree>
    <p:extLst>
      <p:ext uri="{BB962C8B-B14F-4D97-AF65-F5344CB8AC3E}">
        <p14:creationId xmlns:p14="http://schemas.microsoft.com/office/powerpoint/2010/main" val="54164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F0E92-1588-BDE1-896C-8848B8601B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A9F360-EEAD-00AB-C4A5-4447DE27B65D}"/>
              </a:ext>
            </a:extLst>
          </p:cNvPr>
          <p:cNvSpPr>
            <a:spLocks noGrp="1"/>
          </p:cNvSpPr>
          <p:nvPr>
            <p:ph type="title"/>
          </p:nvPr>
        </p:nvSpPr>
        <p:spPr/>
        <p:txBody>
          <a:bodyPr/>
          <a:lstStyle/>
          <a:p>
            <a:r>
              <a:rPr lang="en-US" dirty="0"/>
              <a:t>Inflation Slowing, Still Well Above 2% Target</a:t>
            </a:r>
          </a:p>
        </p:txBody>
      </p:sp>
      <p:sp>
        <p:nvSpPr>
          <p:cNvPr id="4" name="Content Placeholder 3">
            <a:extLst>
              <a:ext uri="{FF2B5EF4-FFF2-40B4-BE49-F238E27FC236}">
                <a16:creationId xmlns:a16="http://schemas.microsoft.com/office/drawing/2014/main" id="{78C62743-7469-849B-41C0-071C664F52A0}"/>
              </a:ext>
            </a:extLst>
          </p:cNvPr>
          <p:cNvSpPr>
            <a:spLocks noGrp="1"/>
          </p:cNvSpPr>
          <p:nvPr>
            <p:ph sz="half" idx="2"/>
          </p:nvPr>
        </p:nvSpPr>
        <p:spPr>
          <a:xfrm>
            <a:off x="11308081" y="4859163"/>
            <a:ext cx="45719" cy="119237"/>
          </a:xfrm>
        </p:spPr>
        <p:txBody>
          <a:bodyPr>
            <a:normAutofit fontScale="25000" lnSpcReduction="20000"/>
          </a:bodyPr>
          <a:lstStyle/>
          <a:p>
            <a:endParaRPr lang="en-US" dirty="0"/>
          </a:p>
        </p:txBody>
      </p:sp>
      <p:sp>
        <p:nvSpPr>
          <p:cNvPr id="5" name="Slide Number Placeholder 4">
            <a:extLst>
              <a:ext uri="{FF2B5EF4-FFF2-40B4-BE49-F238E27FC236}">
                <a16:creationId xmlns:a16="http://schemas.microsoft.com/office/drawing/2014/main" id="{2F541202-150F-6AC6-18BD-4613C2B37AE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31C2EDDC-F463-1379-435E-25B9A619A110}"/>
              </a:ext>
            </a:extLst>
          </p:cNvPr>
          <p:cNvSpPr>
            <a:spLocks noGrp="1"/>
          </p:cNvSpPr>
          <p:nvPr>
            <p:ph sz="half" idx="1"/>
          </p:nvPr>
        </p:nvSpPr>
        <p:spPr>
          <a:xfrm>
            <a:off x="6271429" y="1737547"/>
            <a:ext cx="5483015" cy="3558296"/>
          </a:xfrm>
        </p:spPr>
        <p:txBody>
          <a:bodyPr>
            <a:noAutofit/>
          </a:bodyPr>
          <a:lstStyle/>
          <a:p>
            <a:pPr marL="0" indent="0" algn="ctr">
              <a:buNone/>
            </a:pPr>
            <a:endParaRPr lang="en-US" sz="2400" dirty="0"/>
          </a:p>
          <a:p>
            <a:endParaRPr lang="en-US" sz="2000" dirty="0"/>
          </a:p>
        </p:txBody>
      </p:sp>
      <p:pic>
        <p:nvPicPr>
          <p:cNvPr id="9" name="Picture 8">
            <a:extLst>
              <a:ext uri="{FF2B5EF4-FFF2-40B4-BE49-F238E27FC236}">
                <a16:creationId xmlns:a16="http://schemas.microsoft.com/office/drawing/2014/main" id="{54A7403A-DC95-FA4B-B28C-406A994E92D3}"/>
              </a:ext>
            </a:extLst>
          </p:cNvPr>
          <p:cNvPicPr>
            <a:picLocks noChangeAspect="1"/>
          </p:cNvPicPr>
          <p:nvPr/>
        </p:nvPicPr>
        <p:blipFill>
          <a:blip r:embed="rId2"/>
          <a:stretch>
            <a:fillRect/>
          </a:stretch>
        </p:blipFill>
        <p:spPr>
          <a:xfrm>
            <a:off x="606136" y="1806231"/>
            <a:ext cx="5856316" cy="4083874"/>
          </a:xfrm>
          <a:prstGeom prst="rect">
            <a:avLst/>
          </a:prstGeom>
        </p:spPr>
      </p:pic>
      <p:pic>
        <p:nvPicPr>
          <p:cNvPr id="11" name="Picture 10">
            <a:extLst>
              <a:ext uri="{FF2B5EF4-FFF2-40B4-BE49-F238E27FC236}">
                <a16:creationId xmlns:a16="http://schemas.microsoft.com/office/drawing/2014/main" id="{0D828D71-4BA1-DDBC-8187-62315C71F237}"/>
              </a:ext>
            </a:extLst>
          </p:cNvPr>
          <p:cNvPicPr>
            <a:picLocks noChangeAspect="1"/>
          </p:cNvPicPr>
          <p:nvPr/>
        </p:nvPicPr>
        <p:blipFill>
          <a:blip r:embed="rId3"/>
          <a:stretch>
            <a:fillRect/>
          </a:stretch>
        </p:blipFill>
        <p:spPr>
          <a:xfrm>
            <a:off x="7200984" y="1636997"/>
            <a:ext cx="4107097" cy="4626840"/>
          </a:xfrm>
          <a:prstGeom prst="rect">
            <a:avLst/>
          </a:prstGeom>
        </p:spPr>
      </p:pic>
    </p:spTree>
    <p:extLst>
      <p:ext uri="{BB962C8B-B14F-4D97-AF65-F5344CB8AC3E}">
        <p14:creationId xmlns:p14="http://schemas.microsoft.com/office/powerpoint/2010/main" val="2105586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pPr eaLnBrk="1" hangingPunct="1"/>
            <a:r>
              <a:rPr lang="en-US" b="1" dirty="0">
                <a:latin typeface="+mn-lt"/>
              </a:rPr>
              <a:t>Florida Economy &amp;</a:t>
            </a:r>
            <a:br>
              <a:rPr lang="en-US" b="1" dirty="0">
                <a:latin typeface="+mn-lt"/>
              </a:rPr>
            </a:br>
            <a:r>
              <a:rPr lang="en-US" b="1" dirty="0">
                <a:latin typeface="+mn-lt"/>
              </a:rPr>
              <a:t>Pool Balances</a:t>
            </a:r>
          </a:p>
        </p:txBody>
      </p:sp>
      <p:sp>
        <p:nvSpPr>
          <p:cNvPr id="2" name="Slide Number Placeholder 1">
            <a:extLst>
              <a:ext uri="{FF2B5EF4-FFF2-40B4-BE49-F238E27FC236}">
                <a16:creationId xmlns:a16="http://schemas.microsoft.com/office/drawing/2014/main" id="{36C8CFC2-8B55-4C67-8AB7-5098E094108F}"/>
              </a:ext>
            </a:extLst>
          </p:cNvPr>
          <p:cNvSpPr>
            <a:spLocks noGrp="1"/>
          </p:cNvSpPr>
          <p:nvPr>
            <p:ph type="sldNum" sz="quarter" idx="12"/>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2</a:t>
            </a:fld>
            <a:endParaRPr lang="en-US" dirty="0">
              <a:solidFill>
                <a:srgbClr val="15234A">
                  <a:tint val="75000"/>
                </a:srgbClr>
              </a:solidFill>
              <a:latin typeface="Calibri" panose="020F0502020204030204"/>
            </a:endParaRPr>
          </a:p>
        </p:txBody>
      </p:sp>
    </p:spTree>
    <p:extLst>
      <p:ext uri="{BB962C8B-B14F-4D97-AF65-F5344CB8AC3E}">
        <p14:creationId xmlns:p14="http://schemas.microsoft.com/office/powerpoint/2010/main" val="3877903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0FA61-D888-5D0B-C4F5-35CFAD4F4B2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D242ABC-09D5-8381-DC08-FE71E11D0F51}"/>
              </a:ext>
            </a:extLst>
          </p:cNvPr>
          <p:cNvSpPr>
            <a:spLocks noGrp="1"/>
          </p:cNvSpPr>
          <p:nvPr>
            <p:ph type="title"/>
          </p:nvPr>
        </p:nvSpPr>
        <p:spPr/>
        <p:txBody>
          <a:bodyPr/>
          <a:lstStyle/>
          <a:p>
            <a:r>
              <a:rPr lang="en-US" dirty="0"/>
              <a:t>Inflation Headwinds &amp; Tailwinds</a:t>
            </a:r>
          </a:p>
        </p:txBody>
      </p:sp>
      <p:sp>
        <p:nvSpPr>
          <p:cNvPr id="6" name="Text Placeholder 5">
            <a:extLst>
              <a:ext uri="{FF2B5EF4-FFF2-40B4-BE49-F238E27FC236}">
                <a16:creationId xmlns:a16="http://schemas.microsoft.com/office/drawing/2014/main" id="{05955660-F165-B5AB-BCB4-7B33AF1F1EE2}"/>
              </a:ext>
            </a:extLst>
          </p:cNvPr>
          <p:cNvSpPr>
            <a:spLocks noGrp="1"/>
          </p:cNvSpPr>
          <p:nvPr>
            <p:ph type="body" idx="1"/>
          </p:nvPr>
        </p:nvSpPr>
        <p:spPr/>
        <p:txBody>
          <a:bodyPr/>
          <a:lstStyle/>
          <a:p>
            <a:endParaRPr lang="en-US" dirty="0"/>
          </a:p>
        </p:txBody>
      </p:sp>
      <p:sp>
        <p:nvSpPr>
          <p:cNvPr id="8" name="Content Placeholder 7">
            <a:extLst>
              <a:ext uri="{FF2B5EF4-FFF2-40B4-BE49-F238E27FC236}">
                <a16:creationId xmlns:a16="http://schemas.microsoft.com/office/drawing/2014/main" id="{11C341CC-7729-2F17-2865-FA406DC94886}"/>
              </a:ext>
            </a:extLst>
          </p:cNvPr>
          <p:cNvSpPr>
            <a:spLocks noGrp="1"/>
          </p:cNvSpPr>
          <p:nvPr>
            <p:ph sz="half" idx="2"/>
          </p:nvPr>
        </p:nvSpPr>
        <p:spPr/>
        <p:txBody>
          <a:bodyPr>
            <a:noAutofit/>
          </a:bodyPr>
          <a:lstStyle/>
          <a:p>
            <a:pPr marL="0" indent="0" algn="ctr">
              <a:buNone/>
            </a:pPr>
            <a:endParaRPr lang="en-US" sz="2400" dirty="0"/>
          </a:p>
          <a:p>
            <a:endParaRPr lang="en-US" sz="2000" dirty="0"/>
          </a:p>
        </p:txBody>
      </p:sp>
      <p:sp>
        <p:nvSpPr>
          <p:cNvPr id="7" name="Text Placeholder 6">
            <a:extLst>
              <a:ext uri="{FF2B5EF4-FFF2-40B4-BE49-F238E27FC236}">
                <a16:creationId xmlns:a16="http://schemas.microsoft.com/office/drawing/2014/main" id="{71E3D1B6-8510-EB03-E9B6-EB74F4CECFAC}"/>
              </a:ext>
            </a:extLst>
          </p:cNvPr>
          <p:cNvSpPr>
            <a:spLocks noGrp="1"/>
          </p:cNvSpPr>
          <p:nvPr>
            <p:ph type="body" sz="quarter" idx="3"/>
          </p:nvPr>
        </p:nvSpPr>
        <p:spPr>
          <a:xfrm>
            <a:off x="9118088" y="1681163"/>
            <a:ext cx="2237302" cy="4096182"/>
          </a:xfrm>
        </p:spPr>
        <p:txBody>
          <a:bodyPr/>
          <a:lstStyle/>
          <a:p>
            <a:endParaRPr lang="en-US" b="0" dirty="0"/>
          </a:p>
        </p:txBody>
      </p:sp>
      <p:sp>
        <p:nvSpPr>
          <p:cNvPr id="5" name="Slide Number Placeholder 4">
            <a:extLst>
              <a:ext uri="{FF2B5EF4-FFF2-40B4-BE49-F238E27FC236}">
                <a16:creationId xmlns:a16="http://schemas.microsoft.com/office/drawing/2014/main" id="{822495BA-ED54-233B-4D77-E61B6C04C5F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7B452131-1ED6-201D-F548-7112B32472EC}"/>
              </a:ext>
            </a:extLst>
          </p:cNvPr>
          <p:cNvPicPr>
            <a:picLocks noChangeAspect="1"/>
          </p:cNvPicPr>
          <p:nvPr/>
        </p:nvPicPr>
        <p:blipFill>
          <a:blip r:embed="rId2"/>
          <a:stretch>
            <a:fillRect/>
          </a:stretch>
        </p:blipFill>
        <p:spPr>
          <a:xfrm>
            <a:off x="520119" y="1368812"/>
            <a:ext cx="5868254" cy="3269099"/>
          </a:xfrm>
          <a:prstGeom prst="rect">
            <a:avLst/>
          </a:prstGeom>
        </p:spPr>
      </p:pic>
      <p:pic>
        <p:nvPicPr>
          <p:cNvPr id="18" name="Picture 17">
            <a:extLst>
              <a:ext uri="{FF2B5EF4-FFF2-40B4-BE49-F238E27FC236}">
                <a16:creationId xmlns:a16="http://schemas.microsoft.com/office/drawing/2014/main" id="{83CD566D-16FB-22D4-3B21-72493B9F530B}"/>
              </a:ext>
            </a:extLst>
          </p:cNvPr>
          <p:cNvPicPr>
            <a:picLocks noChangeAspect="1"/>
          </p:cNvPicPr>
          <p:nvPr/>
        </p:nvPicPr>
        <p:blipFill>
          <a:blip r:embed="rId3"/>
          <a:stretch>
            <a:fillRect/>
          </a:stretch>
        </p:blipFill>
        <p:spPr>
          <a:xfrm>
            <a:off x="6484914" y="1290970"/>
            <a:ext cx="5157787" cy="3346942"/>
          </a:xfrm>
          <a:prstGeom prst="rect">
            <a:avLst/>
          </a:prstGeom>
        </p:spPr>
      </p:pic>
      <p:sp>
        <p:nvSpPr>
          <p:cNvPr id="20" name="Content Placeholder 19">
            <a:extLst>
              <a:ext uri="{FF2B5EF4-FFF2-40B4-BE49-F238E27FC236}">
                <a16:creationId xmlns:a16="http://schemas.microsoft.com/office/drawing/2014/main" id="{5B41E529-A8A6-1686-643A-E6B56A9D604A}"/>
              </a:ext>
            </a:extLst>
          </p:cNvPr>
          <p:cNvSpPr>
            <a:spLocks noGrp="1"/>
          </p:cNvSpPr>
          <p:nvPr>
            <p:ph sz="quarter" idx="4"/>
          </p:nvPr>
        </p:nvSpPr>
        <p:spPr>
          <a:xfrm>
            <a:off x="675410" y="4784471"/>
            <a:ext cx="8059808" cy="1361746"/>
          </a:xfrm>
        </p:spPr>
        <p:txBody>
          <a:bodyPr/>
          <a:lstStyle/>
          <a:p>
            <a:pPr marL="0" indent="0">
              <a:buNone/>
            </a:pPr>
            <a:endParaRPr lang="en-US" dirty="0"/>
          </a:p>
        </p:txBody>
      </p:sp>
    </p:spTree>
    <p:extLst>
      <p:ext uri="{BB962C8B-B14F-4D97-AF65-F5344CB8AC3E}">
        <p14:creationId xmlns:p14="http://schemas.microsoft.com/office/powerpoint/2010/main" val="1568283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8CBDF-F736-705D-62CA-96DDC009A5D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10B7FD5-3B15-7F24-E5DC-DD6F9FD4E41A}"/>
              </a:ext>
            </a:extLst>
          </p:cNvPr>
          <p:cNvSpPr>
            <a:spLocks noGrp="1"/>
          </p:cNvSpPr>
          <p:nvPr>
            <p:ph type="title"/>
          </p:nvPr>
        </p:nvSpPr>
        <p:spPr/>
        <p:txBody>
          <a:bodyPr/>
          <a:lstStyle/>
          <a:p>
            <a:r>
              <a:rPr lang="en-US" dirty="0"/>
              <a:t>Labor Market Continues to Cool</a:t>
            </a:r>
          </a:p>
        </p:txBody>
      </p:sp>
      <p:sp>
        <p:nvSpPr>
          <p:cNvPr id="6" name="Text Placeholder 5">
            <a:extLst>
              <a:ext uri="{FF2B5EF4-FFF2-40B4-BE49-F238E27FC236}">
                <a16:creationId xmlns:a16="http://schemas.microsoft.com/office/drawing/2014/main" id="{C446CF43-2E78-80B9-CBBA-19D98989575F}"/>
              </a:ext>
            </a:extLst>
          </p:cNvPr>
          <p:cNvSpPr>
            <a:spLocks noGrp="1"/>
          </p:cNvSpPr>
          <p:nvPr>
            <p:ph type="body" idx="1"/>
          </p:nvPr>
        </p:nvSpPr>
        <p:spPr/>
        <p:txBody>
          <a:bodyPr/>
          <a:lstStyle/>
          <a:p>
            <a:endParaRPr lang="en-US" dirty="0"/>
          </a:p>
        </p:txBody>
      </p:sp>
      <p:sp>
        <p:nvSpPr>
          <p:cNvPr id="8" name="Content Placeholder 7">
            <a:extLst>
              <a:ext uri="{FF2B5EF4-FFF2-40B4-BE49-F238E27FC236}">
                <a16:creationId xmlns:a16="http://schemas.microsoft.com/office/drawing/2014/main" id="{7B48BE3C-3E5A-2FEE-9ACA-68BB029B6F7D}"/>
              </a:ext>
            </a:extLst>
          </p:cNvPr>
          <p:cNvSpPr>
            <a:spLocks noGrp="1"/>
          </p:cNvSpPr>
          <p:nvPr>
            <p:ph sz="half" idx="2"/>
          </p:nvPr>
        </p:nvSpPr>
        <p:spPr/>
        <p:txBody>
          <a:bodyPr>
            <a:noAutofit/>
          </a:bodyPr>
          <a:lstStyle/>
          <a:p>
            <a:pPr marL="0" indent="0" algn="ctr">
              <a:buNone/>
            </a:pPr>
            <a:endParaRPr lang="en-US" sz="2400" dirty="0"/>
          </a:p>
          <a:p>
            <a:endParaRPr lang="en-US" sz="2000" dirty="0"/>
          </a:p>
        </p:txBody>
      </p:sp>
      <p:sp>
        <p:nvSpPr>
          <p:cNvPr id="7" name="Text Placeholder 6">
            <a:extLst>
              <a:ext uri="{FF2B5EF4-FFF2-40B4-BE49-F238E27FC236}">
                <a16:creationId xmlns:a16="http://schemas.microsoft.com/office/drawing/2014/main" id="{FA85013C-559A-80A6-348D-C19C5F68AD1B}"/>
              </a:ext>
            </a:extLst>
          </p:cNvPr>
          <p:cNvSpPr>
            <a:spLocks noGrp="1"/>
          </p:cNvSpPr>
          <p:nvPr>
            <p:ph type="body" sz="quarter" idx="3"/>
          </p:nvPr>
        </p:nvSpPr>
        <p:spPr/>
        <p:txBody>
          <a:bodyPr/>
          <a:lstStyle/>
          <a:p>
            <a:endParaRPr lang="en-US" dirty="0"/>
          </a:p>
        </p:txBody>
      </p:sp>
      <p:sp>
        <p:nvSpPr>
          <p:cNvPr id="9" name="Content Placeholder 8">
            <a:extLst>
              <a:ext uri="{FF2B5EF4-FFF2-40B4-BE49-F238E27FC236}">
                <a16:creationId xmlns:a16="http://schemas.microsoft.com/office/drawing/2014/main" id="{0D292731-92BF-E61F-21C5-357E6709E126}"/>
              </a:ext>
            </a:extLst>
          </p:cNvPr>
          <p:cNvSpPr>
            <a:spLocks noGrp="1"/>
          </p:cNvSpPr>
          <p:nvPr>
            <p:ph sz="quarter" idx="4"/>
          </p:nvPr>
        </p:nvSpPr>
        <p:spPr/>
        <p:txBody>
          <a:bodyPr/>
          <a:lstStyle/>
          <a:p>
            <a:endParaRPr lang="en-US" dirty="0"/>
          </a:p>
        </p:txBody>
      </p:sp>
      <p:sp>
        <p:nvSpPr>
          <p:cNvPr id="5" name="Slide Number Placeholder 4">
            <a:extLst>
              <a:ext uri="{FF2B5EF4-FFF2-40B4-BE49-F238E27FC236}">
                <a16:creationId xmlns:a16="http://schemas.microsoft.com/office/drawing/2014/main" id="{758C82BA-665C-9D19-8799-BD7A2FD2329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1BB219A-AC6E-4346-AD2F-48A35ED4E3DE}"/>
              </a:ext>
            </a:extLst>
          </p:cNvPr>
          <p:cNvPicPr>
            <a:picLocks noChangeAspect="1"/>
          </p:cNvPicPr>
          <p:nvPr/>
        </p:nvPicPr>
        <p:blipFill>
          <a:blip r:embed="rId2"/>
          <a:stretch>
            <a:fillRect/>
          </a:stretch>
        </p:blipFill>
        <p:spPr>
          <a:xfrm>
            <a:off x="882922" y="1681162"/>
            <a:ext cx="10619814" cy="4103109"/>
          </a:xfrm>
          <a:prstGeom prst="rect">
            <a:avLst/>
          </a:prstGeom>
        </p:spPr>
      </p:pic>
    </p:spTree>
    <p:extLst>
      <p:ext uri="{BB962C8B-B14F-4D97-AF65-F5344CB8AC3E}">
        <p14:creationId xmlns:p14="http://schemas.microsoft.com/office/powerpoint/2010/main" val="418290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71C0C03-5F32-ABAB-DF7E-F93577FD4D0D}"/>
              </a:ext>
            </a:extLst>
          </p:cNvPr>
          <p:cNvSpPr>
            <a:spLocks noGrp="1"/>
          </p:cNvSpPr>
          <p:nvPr>
            <p:ph type="title"/>
          </p:nvPr>
        </p:nvSpPr>
        <p:spPr/>
        <p:txBody>
          <a:bodyPr/>
          <a:lstStyle/>
          <a:p>
            <a:r>
              <a:rPr lang="en-US" dirty="0"/>
              <a:t>Job Openings Fall as UE Ticks Up</a:t>
            </a:r>
          </a:p>
        </p:txBody>
      </p:sp>
      <p:pic>
        <p:nvPicPr>
          <p:cNvPr id="11" name="Content Placeholder 10">
            <a:extLst>
              <a:ext uri="{FF2B5EF4-FFF2-40B4-BE49-F238E27FC236}">
                <a16:creationId xmlns:a16="http://schemas.microsoft.com/office/drawing/2014/main" id="{00481F3A-4510-1304-E5A0-C38AA5A4C793}"/>
              </a:ext>
            </a:extLst>
          </p:cNvPr>
          <p:cNvPicPr>
            <a:picLocks noGrp="1" noChangeAspect="1"/>
          </p:cNvPicPr>
          <p:nvPr>
            <p:ph idx="1"/>
          </p:nvPr>
        </p:nvPicPr>
        <p:blipFill>
          <a:blip r:embed="rId2"/>
          <a:stretch>
            <a:fillRect/>
          </a:stretch>
        </p:blipFill>
        <p:spPr>
          <a:xfrm>
            <a:off x="838200" y="2038566"/>
            <a:ext cx="10515600" cy="4134269"/>
          </a:xfrm>
        </p:spPr>
      </p:pic>
      <p:sp>
        <p:nvSpPr>
          <p:cNvPr id="7" name="Slide Number Placeholder 6">
            <a:extLst>
              <a:ext uri="{FF2B5EF4-FFF2-40B4-BE49-F238E27FC236}">
                <a16:creationId xmlns:a16="http://schemas.microsoft.com/office/drawing/2014/main" id="{D2A2E301-D5CD-C0F5-1E2A-D070A3029F1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4738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EEE28-8B2B-5538-38F2-C35D86221166}"/>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D5E7CAED-27CF-194E-2453-D1714424A630}"/>
              </a:ext>
            </a:extLst>
          </p:cNvPr>
          <p:cNvSpPr>
            <a:spLocks noGrp="1"/>
          </p:cNvSpPr>
          <p:nvPr>
            <p:ph type="title"/>
          </p:nvPr>
        </p:nvSpPr>
        <p:spPr/>
        <p:txBody>
          <a:bodyPr/>
          <a:lstStyle/>
          <a:p>
            <a:r>
              <a:rPr lang="en-US" dirty="0"/>
              <a:t>Govt Hiring Disproportionately </a:t>
            </a:r>
          </a:p>
        </p:txBody>
      </p:sp>
      <p:sp>
        <p:nvSpPr>
          <p:cNvPr id="7" name="Slide Number Placeholder 6">
            <a:extLst>
              <a:ext uri="{FF2B5EF4-FFF2-40B4-BE49-F238E27FC236}">
                <a16:creationId xmlns:a16="http://schemas.microsoft.com/office/drawing/2014/main" id="{83E05FEA-85E7-9752-37BA-CFE8C79D354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C8E31C6C-9540-E7F4-E5ED-8024A45F309D}"/>
              </a:ext>
            </a:extLst>
          </p:cNvPr>
          <p:cNvPicPr>
            <a:picLocks noGrp="1" noChangeAspect="1"/>
          </p:cNvPicPr>
          <p:nvPr>
            <p:ph idx="1"/>
          </p:nvPr>
        </p:nvPicPr>
        <p:blipFill>
          <a:blip r:embed="rId2"/>
          <a:stretch>
            <a:fillRect/>
          </a:stretch>
        </p:blipFill>
        <p:spPr>
          <a:xfrm>
            <a:off x="838200" y="2089651"/>
            <a:ext cx="10515600" cy="4083184"/>
          </a:xfrm>
        </p:spPr>
      </p:pic>
    </p:spTree>
    <p:extLst>
      <p:ext uri="{BB962C8B-B14F-4D97-AF65-F5344CB8AC3E}">
        <p14:creationId xmlns:p14="http://schemas.microsoft.com/office/powerpoint/2010/main" val="1020056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1E784-FE52-E62D-87CA-6E364DC3391F}"/>
              </a:ext>
            </a:extLst>
          </p:cNvPr>
          <p:cNvSpPr>
            <a:spLocks noGrp="1"/>
          </p:cNvSpPr>
          <p:nvPr>
            <p:ph type="title"/>
          </p:nvPr>
        </p:nvSpPr>
        <p:spPr/>
        <p:txBody>
          <a:bodyPr/>
          <a:lstStyle/>
          <a:p>
            <a:r>
              <a:rPr lang="en-US" dirty="0"/>
              <a:t>Delinquencies Continue to Climb</a:t>
            </a:r>
          </a:p>
        </p:txBody>
      </p:sp>
      <p:sp>
        <p:nvSpPr>
          <p:cNvPr id="4" name="Slide Number Placeholder 3">
            <a:extLst>
              <a:ext uri="{FF2B5EF4-FFF2-40B4-BE49-F238E27FC236}">
                <a16:creationId xmlns:a16="http://schemas.microsoft.com/office/drawing/2014/main" id="{C104975C-3912-F8A6-AB8C-EDA0EF25519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pic>
        <p:nvPicPr>
          <p:cNvPr id="10" name="Content Placeholder 9">
            <a:extLst>
              <a:ext uri="{FF2B5EF4-FFF2-40B4-BE49-F238E27FC236}">
                <a16:creationId xmlns:a16="http://schemas.microsoft.com/office/drawing/2014/main" id="{1E7A6255-6BA7-1B71-3D29-E19D7277E3BC}"/>
              </a:ext>
            </a:extLst>
          </p:cNvPr>
          <p:cNvPicPr>
            <a:picLocks noGrp="1" noChangeAspect="1"/>
          </p:cNvPicPr>
          <p:nvPr>
            <p:ph idx="1"/>
          </p:nvPr>
        </p:nvPicPr>
        <p:blipFill>
          <a:blip r:embed="rId2"/>
          <a:stretch>
            <a:fillRect/>
          </a:stretch>
        </p:blipFill>
        <p:spPr>
          <a:xfrm>
            <a:off x="473526" y="2010728"/>
            <a:ext cx="5814750" cy="4210050"/>
          </a:xfrm>
        </p:spPr>
      </p:pic>
      <p:pic>
        <p:nvPicPr>
          <p:cNvPr id="12" name="Picture 11">
            <a:extLst>
              <a:ext uri="{FF2B5EF4-FFF2-40B4-BE49-F238E27FC236}">
                <a16:creationId xmlns:a16="http://schemas.microsoft.com/office/drawing/2014/main" id="{1D26EB2A-DEAF-E251-6B75-675558BD9839}"/>
              </a:ext>
            </a:extLst>
          </p:cNvPr>
          <p:cNvPicPr>
            <a:picLocks noChangeAspect="1"/>
          </p:cNvPicPr>
          <p:nvPr/>
        </p:nvPicPr>
        <p:blipFill>
          <a:blip r:embed="rId3"/>
          <a:stretch>
            <a:fillRect/>
          </a:stretch>
        </p:blipFill>
        <p:spPr>
          <a:xfrm>
            <a:off x="6195115" y="2010728"/>
            <a:ext cx="5523359" cy="4210050"/>
          </a:xfrm>
          <a:prstGeom prst="rect">
            <a:avLst/>
          </a:prstGeom>
        </p:spPr>
      </p:pic>
    </p:spTree>
    <p:extLst>
      <p:ext uri="{BB962C8B-B14F-4D97-AF65-F5344CB8AC3E}">
        <p14:creationId xmlns:p14="http://schemas.microsoft.com/office/powerpoint/2010/main" val="2004317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7423E-F80D-982B-861C-CF3C11EE23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EF5891-30CB-FC5E-9A51-E9762807F5A0}"/>
              </a:ext>
            </a:extLst>
          </p:cNvPr>
          <p:cNvSpPr>
            <a:spLocks noGrp="1"/>
          </p:cNvSpPr>
          <p:nvPr>
            <p:ph type="title"/>
          </p:nvPr>
        </p:nvSpPr>
        <p:spPr>
          <a:xfrm>
            <a:off x="966827" y="685165"/>
            <a:ext cx="10515600" cy="1006763"/>
          </a:xfrm>
        </p:spPr>
        <p:txBody>
          <a:bodyPr>
            <a:noAutofit/>
          </a:bodyPr>
          <a:lstStyle/>
          <a:p>
            <a:r>
              <a:rPr lang="en-US" sz="4800" b="1" dirty="0"/>
              <a:t>The ‘Trump Trade’</a:t>
            </a:r>
            <a:endParaRPr lang="en-US" sz="4800" dirty="0"/>
          </a:p>
        </p:txBody>
      </p:sp>
      <p:sp>
        <p:nvSpPr>
          <p:cNvPr id="5" name="Slide Number Placeholder 4">
            <a:extLst>
              <a:ext uri="{FF2B5EF4-FFF2-40B4-BE49-F238E27FC236}">
                <a16:creationId xmlns:a16="http://schemas.microsoft.com/office/drawing/2014/main" id="{E823C7F5-A780-6FFD-7845-7CB2BE00728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pic>
        <p:nvPicPr>
          <p:cNvPr id="8" name="Content Placeholder 7">
            <a:extLst>
              <a:ext uri="{FF2B5EF4-FFF2-40B4-BE49-F238E27FC236}">
                <a16:creationId xmlns:a16="http://schemas.microsoft.com/office/drawing/2014/main" id="{DCA22566-7D3F-DD49-7C8B-881649E3A221}"/>
              </a:ext>
            </a:extLst>
          </p:cNvPr>
          <p:cNvPicPr>
            <a:picLocks noGrp="1" noChangeAspect="1"/>
          </p:cNvPicPr>
          <p:nvPr>
            <p:ph idx="1"/>
          </p:nvPr>
        </p:nvPicPr>
        <p:blipFill rotWithShape="1">
          <a:blip r:embed="rId2"/>
          <a:srcRect l="10628" t="14110" r="8622"/>
          <a:stretch/>
        </p:blipFill>
        <p:spPr>
          <a:xfrm>
            <a:off x="575928" y="1562877"/>
            <a:ext cx="5415721" cy="4451245"/>
          </a:xfrm>
          <a:prstGeom prst="rect">
            <a:avLst/>
          </a:prstGeom>
        </p:spPr>
      </p:pic>
      <p:pic>
        <p:nvPicPr>
          <p:cNvPr id="10" name="Picture 9">
            <a:extLst>
              <a:ext uri="{FF2B5EF4-FFF2-40B4-BE49-F238E27FC236}">
                <a16:creationId xmlns:a16="http://schemas.microsoft.com/office/drawing/2014/main" id="{6C5A2BBF-5AA8-980A-DEC2-BA0D3AB69CD8}"/>
              </a:ext>
            </a:extLst>
          </p:cNvPr>
          <p:cNvPicPr>
            <a:picLocks noChangeAspect="1"/>
          </p:cNvPicPr>
          <p:nvPr/>
        </p:nvPicPr>
        <p:blipFill>
          <a:blip r:embed="rId3"/>
          <a:stretch>
            <a:fillRect/>
          </a:stretch>
        </p:blipFill>
        <p:spPr>
          <a:xfrm>
            <a:off x="5899224" y="1562877"/>
            <a:ext cx="5675629" cy="4437009"/>
          </a:xfrm>
          <a:prstGeom prst="rect">
            <a:avLst/>
          </a:prstGeom>
        </p:spPr>
      </p:pic>
    </p:spTree>
    <p:extLst>
      <p:ext uri="{BB962C8B-B14F-4D97-AF65-F5344CB8AC3E}">
        <p14:creationId xmlns:p14="http://schemas.microsoft.com/office/powerpoint/2010/main" val="462177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A3E0F-3B1C-67FC-EB93-659B31048D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D5835D-3D89-C58B-C837-722D0FD89A9D}"/>
              </a:ext>
            </a:extLst>
          </p:cNvPr>
          <p:cNvSpPr>
            <a:spLocks noGrp="1"/>
          </p:cNvSpPr>
          <p:nvPr>
            <p:ph type="title"/>
          </p:nvPr>
        </p:nvSpPr>
        <p:spPr>
          <a:xfrm>
            <a:off x="966827" y="685165"/>
            <a:ext cx="10515600" cy="1006763"/>
          </a:xfrm>
        </p:spPr>
        <p:txBody>
          <a:bodyPr>
            <a:noAutofit/>
          </a:bodyPr>
          <a:lstStyle/>
          <a:p>
            <a:r>
              <a:rPr lang="en-US" sz="4800" b="1" dirty="0"/>
              <a:t>Benchmark Yields</a:t>
            </a:r>
            <a:br>
              <a:rPr lang="en-US" sz="4800" b="1" dirty="0"/>
            </a:br>
            <a:r>
              <a:rPr lang="en-US" sz="1600" b="1" dirty="0"/>
              <a:t>November 2024 vs March 2024</a:t>
            </a:r>
            <a:endParaRPr lang="en-US" sz="4800" dirty="0"/>
          </a:p>
        </p:txBody>
      </p:sp>
      <p:graphicFrame>
        <p:nvGraphicFramePr>
          <p:cNvPr id="4" name="Content Placeholder 4">
            <a:extLst>
              <a:ext uri="{FF2B5EF4-FFF2-40B4-BE49-F238E27FC236}">
                <a16:creationId xmlns:a16="http://schemas.microsoft.com/office/drawing/2014/main" id="{E5B9FCEF-AAB3-E8CF-FE4D-EF9452A4CBB3}"/>
              </a:ext>
            </a:extLst>
          </p:cNvPr>
          <p:cNvGraphicFramePr>
            <a:graphicFrameLocks noGrp="1"/>
          </p:cNvGraphicFramePr>
          <p:nvPr>
            <p:ph idx="1"/>
            <p:extLst>
              <p:ext uri="{D42A27DB-BD31-4B8C-83A1-F6EECF244321}">
                <p14:modId xmlns:p14="http://schemas.microsoft.com/office/powerpoint/2010/main" val="3076708617"/>
              </p:ext>
            </p:extLst>
          </p:nvPr>
        </p:nvGraphicFramePr>
        <p:xfrm>
          <a:off x="838200" y="1691928"/>
          <a:ext cx="10515600" cy="4480907"/>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462B0EAA-EE90-B858-965C-307818B6A05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91F5EDC-371F-7F61-8AC3-593D6D773B1E}"/>
              </a:ext>
            </a:extLst>
          </p:cNvPr>
          <p:cNvSpPr txBox="1"/>
          <p:nvPr/>
        </p:nvSpPr>
        <p:spPr>
          <a:xfrm>
            <a:off x="766772" y="3103417"/>
            <a:ext cx="400110" cy="1237673"/>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5234A"/>
                </a:solidFill>
                <a:effectLst/>
                <a:uLnTx/>
                <a:uFillTx/>
                <a:latin typeface="Calibri" panose="020F0502020204030204"/>
                <a:ea typeface="+mn-ea"/>
                <a:cs typeface="+mn-cs"/>
              </a:rPr>
              <a:t>Yield (%)</a:t>
            </a:r>
          </a:p>
        </p:txBody>
      </p:sp>
    </p:spTree>
    <p:extLst>
      <p:ext uri="{BB962C8B-B14F-4D97-AF65-F5344CB8AC3E}">
        <p14:creationId xmlns:p14="http://schemas.microsoft.com/office/powerpoint/2010/main" val="796191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E595-7809-472A-A086-9FC4F90FDECF}"/>
              </a:ext>
            </a:extLst>
          </p:cNvPr>
          <p:cNvSpPr>
            <a:spLocks noGrp="1"/>
          </p:cNvSpPr>
          <p:nvPr>
            <p:ph type="title"/>
          </p:nvPr>
        </p:nvSpPr>
        <p:spPr>
          <a:xfrm>
            <a:off x="966827" y="685165"/>
            <a:ext cx="10515600" cy="1006763"/>
          </a:xfrm>
        </p:spPr>
        <p:txBody>
          <a:bodyPr>
            <a:noAutofit/>
          </a:bodyPr>
          <a:lstStyle/>
          <a:p>
            <a:r>
              <a:rPr lang="en-US" sz="4800" b="1" dirty="0"/>
              <a:t>Fixed Income Yields and Spreads</a:t>
            </a:r>
            <a:br>
              <a:rPr lang="en-US" sz="4800" b="1" dirty="0"/>
            </a:br>
            <a:r>
              <a:rPr lang="en-US" sz="1600" b="1" dirty="0"/>
              <a:t>September 2024 vs March 2024</a:t>
            </a:r>
            <a:endParaRPr lang="en-US" sz="4800" dirty="0"/>
          </a:p>
        </p:txBody>
      </p:sp>
      <p:graphicFrame>
        <p:nvGraphicFramePr>
          <p:cNvPr id="4" name="Content Placeholder 4">
            <a:extLst>
              <a:ext uri="{FF2B5EF4-FFF2-40B4-BE49-F238E27FC236}">
                <a16:creationId xmlns:a16="http://schemas.microsoft.com/office/drawing/2014/main" id="{B0FFB5A9-9FAF-4F33-B67A-80D1873DD5E1}"/>
              </a:ext>
            </a:extLst>
          </p:cNvPr>
          <p:cNvGraphicFramePr>
            <a:graphicFrameLocks noGrp="1"/>
          </p:cNvGraphicFramePr>
          <p:nvPr>
            <p:ph idx="1"/>
          </p:nvPr>
        </p:nvGraphicFramePr>
        <p:xfrm>
          <a:off x="838200" y="1691928"/>
          <a:ext cx="10515600" cy="4480907"/>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B7F05836-077E-4EB3-AA26-906F889AE93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B181E06-7B0D-46FF-8E39-C6FB3DD12D64}"/>
              </a:ext>
            </a:extLst>
          </p:cNvPr>
          <p:cNvSpPr txBox="1"/>
          <p:nvPr/>
        </p:nvSpPr>
        <p:spPr>
          <a:xfrm>
            <a:off x="766772" y="3103417"/>
            <a:ext cx="400110" cy="1237673"/>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5234A"/>
                </a:solidFill>
                <a:effectLst/>
                <a:uLnTx/>
                <a:uFillTx/>
                <a:latin typeface="Calibri" panose="020F0502020204030204"/>
                <a:ea typeface="+mn-ea"/>
                <a:cs typeface="+mn-cs"/>
              </a:rPr>
              <a:t>Yield (%)</a:t>
            </a:r>
          </a:p>
        </p:txBody>
      </p:sp>
    </p:spTree>
    <p:extLst>
      <p:ext uri="{BB962C8B-B14F-4D97-AF65-F5344CB8AC3E}">
        <p14:creationId xmlns:p14="http://schemas.microsoft.com/office/powerpoint/2010/main" val="4100417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404754"/>
            <a:ext cx="10515600" cy="868193"/>
          </a:xfrm>
        </p:spPr>
        <p:txBody>
          <a:bodyPr>
            <a:normAutofit/>
          </a:bodyPr>
          <a:lstStyle/>
          <a:p>
            <a:r>
              <a:rPr lang="en-US" sz="3200" b="1" dirty="0">
                <a:solidFill>
                  <a:schemeClr val="tx1"/>
                </a:solidFill>
              </a:rPr>
              <a:t>Bloomberg U.S. Corporate Investment Grade Index</a:t>
            </a:r>
          </a:p>
        </p:txBody>
      </p:sp>
      <p:sp>
        <p:nvSpPr>
          <p:cNvPr id="6" name="TextBox 5"/>
          <p:cNvSpPr txBox="1"/>
          <p:nvPr/>
        </p:nvSpPr>
        <p:spPr>
          <a:xfrm>
            <a:off x="9715503" y="6104777"/>
            <a:ext cx="1906291" cy="21544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Verdana" pitchFamily="34" charset="0"/>
                <a:ea typeface="+mn-ea"/>
                <a:cs typeface="+mn-cs"/>
              </a:rPr>
              <a:t>*Chart Obtained from Bloomberg</a:t>
            </a:r>
          </a:p>
        </p:txBody>
      </p:sp>
      <p:sp>
        <p:nvSpPr>
          <p:cNvPr id="3" name="Slide Number Placeholder 2">
            <a:extLst>
              <a:ext uri="{FF2B5EF4-FFF2-40B4-BE49-F238E27FC236}">
                <a16:creationId xmlns:a16="http://schemas.microsoft.com/office/drawing/2014/main" id="{397116F4-5BF1-4474-8346-D8F7FA63961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590074C8-9738-0596-DEA5-B159C8432F42}"/>
              </a:ext>
            </a:extLst>
          </p:cNvPr>
          <p:cNvPicPr>
            <a:picLocks noChangeAspect="1"/>
          </p:cNvPicPr>
          <p:nvPr/>
        </p:nvPicPr>
        <p:blipFill>
          <a:blip r:embed="rId2"/>
          <a:stretch>
            <a:fillRect/>
          </a:stretch>
        </p:blipFill>
        <p:spPr>
          <a:xfrm>
            <a:off x="683491" y="1242525"/>
            <a:ext cx="10651259" cy="4780179"/>
          </a:xfrm>
          <a:prstGeom prst="rect">
            <a:avLst/>
          </a:prstGeom>
        </p:spPr>
      </p:pic>
    </p:spTree>
    <p:extLst>
      <p:ext uri="{BB962C8B-B14F-4D97-AF65-F5344CB8AC3E}">
        <p14:creationId xmlns:p14="http://schemas.microsoft.com/office/powerpoint/2010/main" val="2300674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pPr eaLnBrk="1" hangingPunct="1"/>
            <a:r>
              <a:rPr lang="en-US" b="1" dirty="0">
                <a:cs typeface="Times New Roman" pitchFamily="18" charset="0"/>
              </a:rPr>
              <a:t>Investment Pool</a:t>
            </a:r>
            <a:br>
              <a:rPr lang="en-US" b="1" dirty="0">
                <a:cs typeface="Times New Roman" pitchFamily="18" charset="0"/>
              </a:rPr>
            </a:br>
            <a:r>
              <a:rPr lang="en-US" b="1" dirty="0">
                <a:cs typeface="Times New Roman" pitchFamily="18" charset="0"/>
              </a:rPr>
              <a:t>Review</a:t>
            </a:r>
          </a:p>
        </p:txBody>
      </p:sp>
      <p:sp>
        <p:nvSpPr>
          <p:cNvPr id="2" name="Slide Number Placeholder 1">
            <a:extLst>
              <a:ext uri="{FF2B5EF4-FFF2-40B4-BE49-F238E27FC236}">
                <a16:creationId xmlns:a16="http://schemas.microsoft.com/office/drawing/2014/main" id="{2A704E4C-4004-4667-BD29-96496FF0300E}"/>
              </a:ext>
            </a:extLst>
          </p:cNvPr>
          <p:cNvSpPr>
            <a:spLocks noGrp="1"/>
          </p:cNvSpPr>
          <p:nvPr>
            <p:ph type="sldNum" sz="quarter" idx="12"/>
          </p:nvPr>
        </p:nvSpPr>
        <p:spPr/>
        <p:txBody>
          <a:bodyPr/>
          <a:lstStyle/>
          <a:p>
            <a:fld id="{939BA12D-66C8-4ADD-AE22-8C591D475314}" type="slidenum">
              <a:rPr lang="en-US" smtClean="0"/>
              <a:t>29</a:t>
            </a:fld>
            <a:endParaRPr lang="en-US" dirty="0"/>
          </a:p>
        </p:txBody>
      </p:sp>
    </p:spTree>
    <p:extLst>
      <p:ext uri="{BB962C8B-B14F-4D97-AF65-F5344CB8AC3E}">
        <p14:creationId xmlns:p14="http://schemas.microsoft.com/office/powerpoint/2010/main" val="3315357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9878"/>
            <a:ext cx="10515600" cy="1013451"/>
          </a:xfrm>
        </p:spPr>
        <p:txBody>
          <a:bodyPr>
            <a:normAutofit/>
          </a:bodyPr>
          <a:lstStyle/>
          <a:p>
            <a:pPr algn="ctr"/>
            <a:r>
              <a:rPr lang="en-US" b="1" dirty="0"/>
              <a:t>Florida Economy </a:t>
            </a:r>
          </a:p>
        </p:txBody>
      </p:sp>
      <p:sp>
        <p:nvSpPr>
          <p:cNvPr id="3" name="Content Placeholder 2"/>
          <p:cNvSpPr>
            <a:spLocks noGrp="1"/>
          </p:cNvSpPr>
          <p:nvPr>
            <p:ph idx="1"/>
          </p:nvPr>
        </p:nvSpPr>
        <p:spPr>
          <a:xfrm>
            <a:off x="762000" y="1473329"/>
            <a:ext cx="10515600" cy="4277927"/>
          </a:xfrm>
        </p:spPr>
        <p:txBody>
          <a:bodyPr>
            <a:noAutofit/>
          </a:bodyPr>
          <a:lstStyle/>
          <a:p>
            <a:r>
              <a:rPr lang="en-US" sz="1800" b="1" dirty="0"/>
              <a:t>July 2023 unemployment rate</a:t>
            </a:r>
            <a:r>
              <a:rPr lang="en-US" sz="1800" dirty="0"/>
              <a:t>:</a:t>
            </a:r>
          </a:p>
          <a:p>
            <a:pPr lvl="1"/>
            <a:r>
              <a:rPr lang="en-US" sz="1600" dirty="0"/>
              <a:t>U.S.  4.3%</a:t>
            </a:r>
          </a:p>
          <a:p>
            <a:pPr lvl="1"/>
            <a:r>
              <a:rPr lang="en-US" sz="1600" dirty="0"/>
              <a:t>FL:    3.3% (366,500 Jobless persons)</a:t>
            </a:r>
          </a:p>
          <a:p>
            <a:pPr marL="457200" lvl="1" indent="0">
              <a:buNone/>
            </a:pPr>
            <a:endParaRPr lang="en-US" sz="1800" dirty="0"/>
          </a:p>
          <a:p>
            <a:r>
              <a:rPr lang="en-US" sz="1800" b="1" dirty="0"/>
              <a:t>General Revenue Forecast</a:t>
            </a:r>
            <a:r>
              <a:rPr lang="en-US" sz="1800" dirty="0"/>
              <a:t>-- While total revenue collections exceeded expectations since the last conference by $1,085.7 million (or 2.3 percent), nearly 60 percent of the revenue gain was related to two sources: Corporate Income Tax and Earnings on Investments. For FY 2024-25 and FY 2025-26, the two-year combined increase is just over $2.0 billion.</a:t>
            </a:r>
          </a:p>
          <a:p>
            <a:pPr marL="0" indent="0">
              <a:buNone/>
            </a:pPr>
            <a:endParaRPr lang="en-US" sz="1200" dirty="0"/>
          </a:p>
          <a:p>
            <a:r>
              <a:rPr lang="en-US" sz="1800" b="1" dirty="0"/>
              <a:t>Tourism -- </a:t>
            </a:r>
            <a:r>
              <a:rPr lang="en-US" sz="1800" dirty="0"/>
              <a:t>After posting 3.6 percent growth in Fiscal Year 2023-24, the Conference expects another strong period of growth (4.6 percent) during Fiscal Year 2024-25, after which the annual growth rate moderates from 3.3 percent in Fiscal Year 2025-26 to 2.7 percent at the end of the forecast period.</a:t>
            </a:r>
          </a:p>
        </p:txBody>
      </p:sp>
      <p:sp>
        <p:nvSpPr>
          <p:cNvPr id="4" name="Slide Number Placeholder 3">
            <a:extLst>
              <a:ext uri="{FF2B5EF4-FFF2-40B4-BE49-F238E27FC236}">
                <a16:creationId xmlns:a16="http://schemas.microsoft.com/office/drawing/2014/main" id="{DADEEFC7-0362-4D40-BB16-68C327F2918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4833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7F7DF-77E8-95E0-D59C-EB01BE21E62E}"/>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628716E5-DB9D-D803-DE70-7EF8BF56CF15}"/>
              </a:ext>
            </a:extLst>
          </p:cNvPr>
          <p:cNvSpPr>
            <a:spLocks noGrp="1"/>
          </p:cNvSpPr>
          <p:nvPr>
            <p:ph type="title"/>
          </p:nvPr>
        </p:nvSpPr>
        <p:spPr>
          <a:xfrm>
            <a:off x="1333500" y="609600"/>
            <a:ext cx="9753600" cy="685800"/>
          </a:xfrm>
        </p:spPr>
        <p:txBody>
          <a:bodyPr>
            <a:noAutofit/>
          </a:bodyPr>
          <a:lstStyle/>
          <a:p>
            <a:r>
              <a:rPr lang="en-US" b="1" dirty="0">
                <a:cs typeface="Times New Roman" pitchFamily="18" charset="0"/>
              </a:rPr>
              <a:t>Investment Strategy </a:t>
            </a:r>
            <a:r>
              <a:rPr lang="en-US" sz="2800" b="1" dirty="0">
                <a:cs typeface="Times New Roman" pitchFamily="18" charset="0"/>
              </a:rPr>
              <a:t>(Macro level)</a:t>
            </a:r>
          </a:p>
        </p:txBody>
      </p:sp>
      <p:sp>
        <p:nvSpPr>
          <p:cNvPr id="2" name="Slide Number Placeholder 1">
            <a:extLst>
              <a:ext uri="{FF2B5EF4-FFF2-40B4-BE49-F238E27FC236}">
                <a16:creationId xmlns:a16="http://schemas.microsoft.com/office/drawing/2014/main" id="{6AFF1B91-C84F-98CE-7DF5-390CDB4683B7}"/>
              </a:ext>
            </a:extLst>
          </p:cNvPr>
          <p:cNvSpPr>
            <a:spLocks noGrp="1"/>
          </p:cNvSpPr>
          <p:nvPr>
            <p:ph type="sldNum" sz="quarter" idx="4"/>
          </p:nvPr>
        </p:nvSpPr>
        <p:spPr/>
        <p:txBody>
          <a:bodyPr/>
          <a:lstStyle/>
          <a:p>
            <a:pPr marL="0" marR="0" lvl="0" indent="0" algn="r" defTabSz="914411"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914411"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095ECE5-E8E0-42E9-B3EF-DE4AFE9A0A5A}"/>
              </a:ext>
            </a:extLst>
          </p:cNvPr>
          <p:cNvSpPr/>
          <p:nvPr/>
        </p:nvSpPr>
        <p:spPr>
          <a:xfrm>
            <a:off x="838200" y="1190494"/>
            <a:ext cx="10744200" cy="6370920"/>
          </a:xfrm>
          <a:prstGeom prst="rect">
            <a:avLst/>
          </a:prstGeom>
        </p:spPr>
        <p:txBody>
          <a:bodyPr wrap="square" lIns="91385" tIns="45693" rIns="91385" bIns="45693">
            <a:spAutoFit/>
          </a:bodyPr>
          <a:lstStyle/>
          <a:p>
            <a:pPr marL="342905" indent="-342905" eaLnBrk="0" fontAlgn="base" hangingPunct="0">
              <a:spcBef>
                <a:spcPct val="20000"/>
              </a:spcBef>
              <a:spcAft>
                <a:spcPct val="0"/>
              </a:spcAft>
              <a:buClr>
                <a:srgbClr val="666600"/>
              </a:buClr>
              <a:buSzPct val="125000"/>
              <a:buFont typeface="Wingdings" panose="05000000000000000000" pitchFamily="2" charset="2"/>
              <a:buChar char="q"/>
              <a:defRPr/>
            </a:pPr>
            <a:endParaRPr lang="en-US" sz="2400" dirty="0">
              <a:solidFill>
                <a:srgbClr val="15234A"/>
              </a:solidFill>
              <a:latin typeface="Calibri" panose="020F0502020204030204"/>
              <a:cs typeface="Times New Roman" pitchFamily="18" charset="0"/>
            </a:endParaRPr>
          </a:p>
          <a:p>
            <a:pPr marL="342905" indent="-342905" eaLnBrk="0" fontAlgn="base" hangingPunct="0">
              <a:spcBef>
                <a:spcPct val="20000"/>
              </a:spcBef>
              <a:spcAft>
                <a:spcPct val="0"/>
              </a:spcAft>
              <a:buClr>
                <a:srgbClr val="666600"/>
              </a:buClr>
              <a:buSzPct val="125000"/>
              <a:buFont typeface="Wingdings" panose="05000000000000000000" pitchFamily="2" charset="2"/>
              <a:buChar char="q"/>
              <a:defRPr/>
            </a:pPr>
            <a:r>
              <a:rPr lang="en-US" sz="2400" dirty="0">
                <a:solidFill>
                  <a:srgbClr val="15234A"/>
                </a:solidFill>
                <a:latin typeface="Calibri" panose="020F0502020204030204"/>
                <a:cs typeface="Times New Roman" pitchFamily="18" charset="0"/>
              </a:rPr>
              <a:t>Rates / Yield curve:</a:t>
            </a:r>
          </a:p>
          <a:p>
            <a:pPr marL="800105"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Deficit and debt dynamics impacting inflation expectations which is pressuring the long end of the yield curve</a:t>
            </a:r>
          </a:p>
          <a:p>
            <a:pPr marL="800105"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Expectations of rate cuts have been significantly reduced.  Yield curve still relatively flat.  Short to Intermediate part of the yield curve offers value. </a:t>
            </a:r>
          </a:p>
          <a:p>
            <a:pPr eaLnBrk="0" fontAlgn="base" hangingPunct="0">
              <a:spcBef>
                <a:spcPct val="20000"/>
              </a:spcBef>
              <a:spcAft>
                <a:spcPct val="0"/>
              </a:spcAft>
              <a:buClr>
                <a:srgbClr val="666600"/>
              </a:buClr>
              <a:buSzPct val="125000"/>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342905" indent="-342905" eaLnBrk="0" fontAlgn="base" hangingPunct="0">
              <a:spcBef>
                <a:spcPct val="20000"/>
              </a:spcBef>
              <a:spcAft>
                <a:spcPct val="0"/>
              </a:spcAft>
              <a:buClr>
                <a:srgbClr val="666600"/>
              </a:buClr>
              <a:buSzPct val="125000"/>
              <a:buFont typeface="Wingdings" panose="05000000000000000000" pitchFamily="2" charset="2"/>
              <a:buChar char="q"/>
              <a:defRPr/>
            </a:pP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Spread sectors:</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Ø"/>
              <a:defRPr/>
            </a:pP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Trading at very tight levels. IG corporate balance sheets remain strong, and earnings / cash flows continue to beat expectations .  </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Ø"/>
              <a:defRPr/>
            </a:pP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Waiting for better reentry point to increase </a:t>
            </a:r>
            <a:r>
              <a:rPr lang="en-US" sz="2400" dirty="0">
                <a:solidFill>
                  <a:srgbClr val="15234A"/>
                </a:solidFill>
                <a:latin typeface="Calibri" panose="020F0502020204030204"/>
                <a:cs typeface="Times New Roman" pitchFamily="18" charset="0"/>
              </a:rPr>
              <a:t>exposure to corporate sector.  Favor ABS sector for Internal portfolios as the best way to add carry.</a:t>
            </a:r>
          </a:p>
          <a:p>
            <a:pPr marL="342905" indent="-342905" eaLnBrk="0" fontAlgn="base" hangingPunct="0">
              <a:spcBef>
                <a:spcPct val="20000"/>
              </a:spcBef>
              <a:spcAft>
                <a:spcPct val="0"/>
              </a:spcAft>
              <a:buClr>
                <a:srgbClr val="666600"/>
              </a:buClr>
              <a:buSzPct val="125000"/>
              <a:buFont typeface="Wingdings" panose="05000000000000000000" pitchFamily="2" charset="2"/>
              <a:buChar char="q"/>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Ø"/>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0" marR="0" lvl="0" indent="0" algn="l" defTabSz="914400" rtl="0" eaLnBrk="0" fontAlgn="base" latinLnBrk="0" hangingPunct="0">
              <a:lnSpc>
                <a:spcPct val="100000"/>
              </a:lnSpc>
              <a:spcBef>
                <a:spcPct val="20000"/>
              </a:spcBef>
              <a:spcAft>
                <a:spcPct val="0"/>
              </a:spcAft>
              <a:buClr>
                <a:srgbClr val="666600"/>
              </a:buClr>
              <a:buSzPct val="125000"/>
              <a:buFontTx/>
              <a:buNone/>
              <a:tabLst/>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926559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8B472-0744-4765-B323-FC32D125D3C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B78F62-AEB6-4228-CE94-769D1ABF717D}"/>
              </a:ext>
            </a:extLst>
          </p:cNvPr>
          <p:cNvSpPr>
            <a:spLocks noGrp="1"/>
          </p:cNvSpPr>
          <p:nvPr>
            <p:ph type="sldNum" sz="quarter" idx="12"/>
          </p:nvPr>
        </p:nvSpPr>
        <p:spPr/>
        <p:txBody>
          <a:bodyPr/>
          <a:lstStyle/>
          <a:p>
            <a:fld id="{939BA12D-66C8-4ADD-AE22-8C591D475314}" type="slidenum">
              <a:rPr lang="en-US" smtClean="0"/>
              <a:t>31</a:t>
            </a:fld>
            <a:endParaRPr lang="en-US" dirty="0"/>
          </a:p>
        </p:txBody>
      </p:sp>
      <p:graphicFrame>
        <p:nvGraphicFramePr>
          <p:cNvPr id="6" name="Chart 5">
            <a:extLst>
              <a:ext uri="{FF2B5EF4-FFF2-40B4-BE49-F238E27FC236}">
                <a16:creationId xmlns:a16="http://schemas.microsoft.com/office/drawing/2014/main" id="{132AB4EB-20BE-35EB-F44D-A4CF4F86D41B}"/>
              </a:ext>
            </a:extLst>
          </p:cNvPr>
          <p:cNvGraphicFramePr/>
          <p:nvPr>
            <p:extLst>
              <p:ext uri="{D42A27DB-BD31-4B8C-83A1-F6EECF244321}">
                <p14:modId xmlns:p14="http://schemas.microsoft.com/office/powerpoint/2010/main" val="2178247606"/>
              </p:ext>
            </p:extLst>
          </p:nvPr>
        </p:nvGraphicFramePr>
        <p:xfrm>
          <a:off x="590551" y="1524339"/>
          <a:ext cx="11058524" cy="4654932"/>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F74D6FEB-1D8B-D0A1-D7AB-3CB4670A846F}"/>
              </a:ext>
            </a:extLst>
          </p:cNvPr>
          <p:cNvSpPr txBox="1">
            <a:spLocks/>
          </p:cNvSpPr>
          <p:nvPr/>
        </p:nvSpPr>
        <p:spPr>
          <a:xfrm>
            <a:off x="590550" y="689610"/>
            <a:ext cx="10896600" cy="8347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cs typeface="Times New Roman" pitchFamily="18" charset="0"/>
              </a:rPr>
              <a:t>Investment Pool Allocation</a:t>
            </a:r>
            <a:endParaRPr lang="en-US" sz="3200" b="1" dirty="0">
              <a:cs typeface="Times New Roman" pitchFamily="18" charset="0"/>
            </a:endParaRPr>
          </a:p>
        </p:txBody>
      </p:sp>
    </p:spTree>
    <p:extLst>
      <p:ext uri="{BB962C8B-B14F-4D97-AF65-F5344CB8AC3E}">
        <p14:creationId xmlns:p14="http://schemas.microsoft.com/office/powerpoint/2010/main" val="1296450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33500" y="609600"/>
            <a:ext cx="9753600" cy="685800"/>
          </a:xfrm>
        </p:spPr>
        <p:txBody>
          <a:bodyPr>
            <a:noAutofit/>
          </a:bodyPr>
          <a:lstStyle/>
          <a:p>
            <a:r>
              <a:rPr lang="en-US" b="1" dirty="0">
                <a:cs typeface="Times New Roman" pitchFamily="18" charset="0"/>
              </a:rPr>
              <a:t>Investments (Miscellaneous Updates)</a:t>
            </a:r>
            <a:endParaRPr lang="en-US" sz="2800" b="1" dirty="0">
              <a:cs typeface="Times New Roman" pitchFamily="18" charset="0"/>
            </a:endParaRPr>
          </a:p>
        </p:txBody>
      </p:sp>
      <p:sp>
        <p:nvSpPr>
          <p:cNvPr id="2" name="Slide Number Placeholder 1">
            <a:extLst>
              <a:ext uri="{FF2B5EF4-FFF2-40B4-BE49-F238E27FC236}">
                <a16:creationId xmlns:a16="http://schemas.microsoft.com/office/drawing/2014/main" id="{C73CF397-A00B-4D3F-9E68-897859A77988}"/>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32</a:t>
            </a:fld>
            <a:endParaRPr lang="en-US" dirty="0">
              <a:solidFill>
                <a:srgbClr val="15234A">
                  <a:tint val="75000"/>
                </a:srgbClr>
              </a:solidFill>
              <a:latin typeface="Calibri" panose="020F0502020204030204"/>
            </a:endParaRPr>
          </a:p>
        </p:txBody>
      </p:sp>
      <p:sp>
        <p:nvSpPr>
          <p:cNvPr id="7" name="Rectangle 6">
            <a:extLst>
              <a:ext uri="{FF2B5EF4-FFF2-40B4-BE49-F238E27FC236}">
                <a16:creationId xmlns:a16="http://schemas.microsoft.com/office/drawing/2014/main" id="{6645CE11-4444-494B-9E9A-C10A88BB5E51}"/>
              </a:ext>
            </a:extLst>
          </p:cNvPr>
          <p:cNvSpPr/>
          <p:nvPr/>
        </p:nvSpPr>
        <p:spPr>
          <a:xfrm>
            <a:off x="723900" y="1295400"/>
            <a:ext cx="10744200" cy="6001588"/>
          </a:xfrm>
          <a:prstGeom prst="rect">
            <a:avLst/>
          </a:prstGeom>
        </p:spPr>
        <p:txBody>
          <a:bodyPr wrap="square" lIns="91385" tIns="45693" rIns="91385" bIns="45693">
            <a:spAutoFit/>
          </a:bodyPr>
          <a:lstStyle/>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Global Custody and Securities Lending Contract under a second six-month extension (Jan 26th, 2025).</a:t>
            </a:r>
          </a:p>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endParaRPr lang="en-US" sz="2400" dirty="0">
              <a:solidFill>
                <a:srgbClr val="15234A"/>
              </a:solidFill>
              <a:latin typeface="Calibri" panose="020F0502020204030204"/>
              <a:cs typeface="Times New Roman" pitchFamily="18" charset="0"/>
            </a:endParaRPr>
          </a:p>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Resumed the ability to invest in delayed settled mortgages in external accounts.</a:t>
            </a:r>
          </a:p>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endParaRPr lang="en-US" sz="2400" dirty="0">
              <a:solidFill>
                <a:srgbClr val="15234A"/>
              </a:solidFill>
              <a:latin typeface="Calibri" panose="020F0502020204030204"/>
              <a:cs typeface="Times New Roman" pitchFamily="18" charset="0"/>
            </a:endParaRPr>
          </a:p>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Working on adding more Repo counterparties for the Internal accounts.</a:t>
            </a:r>
          </a:p>
          <a:p>
            <a:pPr marL="342905" marR="0" lvl="0" indent="-342905" algn="l" defTabSz="914411"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342905" marR="0" lvl="0" indent="-342905" algn="l" defTabSz="914411"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Ended managers ability to realize excess losses (starting this month, realized losses are back to the maximum of 75% of income generated).</a:t>
            </a:r>
          </a:p>
          <a:p>
            <a:pPr marL="342905" marR="0" lvl="0" indent="-342905" algn="l" defTabSz="914411"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342905" marR="0" lvl="0" indent="-342905" algn="l" defTabSz="914411"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Completed the mid-year reviews with all our External Managers.  Action taken on Watch List (discussed later).</a:t>
            </a:r>
          </a:p>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endParaRPr lang="en-US" sz="2400" dirty="0">
              <a:solidFill>
                <a:srgbClr val="15234A"/>
              </a:solidFill>
              <a:latin typeface="Calibri" panose="020F0502020204030204"/>
              <a:cs typeface="Times New Roman" pitchFamily="18" charset="0"/>
            </a:endParaRPr>
          </a:p>
          <a:p>
            <a:pPr defTabSz="914411" eaLnBrk="0" fontAlgn="base" hangingPunct="0">
              <a:spcBef>
                <a:spcPct val="20000"/>
              </a:spcBef>
              <a:spcAft>
                <a:spcPct val="0"/>
              </a:spcAft>
              <a:buClr>
                <a:srgbClr val="666600"/>
              </a:buClr>
              <a:buSzPct val="125000"/>
              <a:defRPr/>
            </a:pPr>
            <a:endParaRPr lang="en-US" sz="2400" dirty="0">
              <a:solidFill>
                <a:srgbClr val="15234A"/>
              </a:solidFill>
              <a:latin typeface="Calibri" panose="020F0502020204030204"/>
              <a:cs typeface="Times New Roman" pitchFamily="18" charset="0"/>
            </a:endParaRPr>
          </a:p>
        </p:txBody>
      </p:sp>
    </p:spTree>
    <p:extLst>
      <p:ext uri="{BB962C8B-B14F-4D97-AF65-F5344CB8AC3E}">
        <p14:creationId xmlns:p14="http://schemas.microsoft.com/office/powerpoint/2010/main" val="3195635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1929" y="669445"/>
            <a:ext cx="8820003" cy="268925"/>
          </a:xfrm>
        </p:spPr>
        <p:txBody>
          <a:bodyPr>
            <a:noAutofit/>
          </a:bodyPr>
          <a:lstStyle/>
          <a:p>
            <a:r>
              <a:rPr lang="en-US" sz="3600" b="1" dirty="0">
                <a:solidFill>
                  <a:schemeClr val="accent1"/>
                </a:solidFill>
                <a:cs typeface="Times New Roman" pitchFamily="18" charset="0"/>
              </a:rPr>
              <a:t>Total Pool Characteristics</a:t>
            </a:r>
            <a:endParaRPr lang="en-US" sz="3600" b="1" dirty="0">
              <a:solidFill>
                <a:schemeClr val="accent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69660447"/>
              </p:ext>
            </p:extLst>
          </p:nvPr>
        </p:nvGraphicFramePr>
        <p:xfrm>
          <a:off x="828674" y="3958630"/>
          <a:ext cx="10621315" cy="2714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4"/>
          <p:cNvGraphicFramePr>
            <a:graphicFrameLocks/>
          </p:cNvGraphicFramePr>
          <p:nvPr>
            <p:extLst>
              <p:ext uri="{D42A27DB-BD31-4B8C-83A1-F6EECF244321}">
                <p14:modId xmlns:p14="http://schemas.microsoft.com/office/powerpoint/2010/main" val="2275242333"/>
              </p:ext>
            </p:extLst>
          </p:nvPr>
        </p:nvGraphicFramePr>
        <p:xfrm>
          <a:off x="5754256" y="973910"/>
          <a:ext cx="5695733" cy="314519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BB78355E-24EE-406B-954A-55BA91A71CE0}"/>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33</a:t>
            </a:fld>
            <a:endParaRPr lang="en-US" dirty="0">
              <a:solidFill>
                <a:srgbClr val="15234A">
                  <a:tint val="75000"/>
                </a:srgbClr>
              </a:solidFill>
              <a:latin typeface="Calibri" panose="020F0502020204030204"/>
            </a:endParaRPr>
          </a:p>
        </p:txBody>
      </p:sp>
      <p:graphicFrame>
        <p:nvGraphicFramePr>
          <p:cNvPr id="9" name="Chart 8">
            <a:extLst>
              <a:ext uri="{FF2B5EF4-FFF2-40B4-BE49-F238E27FC236}">
                <a16:creationId xmlns:a16="http://schemas.microsoft.com/office/drawing/2014/main" id="{0A047253-55C4-46E2-A774-05AE23606714}"/>
              </a:ext>
            </a:extLst>
          </p:cNvPr>
          <p:cNvGraphicFramePr/>
          <p:nvPr>
            <p:extLst>
              <p:ext uri="{D42A27DB-BD31-4B8C-83A1-F6EECF244321}">
                <p14:modId xmlns:p14="http://schemas.microsoft.com/office/powerpoint/2010/main" val="917295330"/>
              </p:ext>
            </p:extLst>
          </p:nvPr>
        </p:nvGraphicFramePr>
        <p:xfrm>
          <a:off x="581600" y="1141554"/>
          <a:ext cx="2438401" cy="26138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03B2A478-4933-4116-AAAD-662A289A321C}"/>
              </a:ext>
            </a:extLst>
          </p:cNvPr>
          <p:cNvGraphicFramePr/>
          <p:nvPr>
            <p:extLst>
              <p:ext uri="{D42A27DB-BD31-4B8C-83A1-F6EECF244321}">
                <p14:modId xmlns:p14="http://schemas.microsoft.com/office/powerpoint/2010/main" val="3875193785"/>
              </p:ext>
            </p:extLst>
          </p:nvPr>
        </p:nvGraphicFramePr>
        <p:xfrm>
          <a:off x="3123911" y="1141554"/>
          <a:ext cx="2422526" cy="26138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2062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714750" y="609600"/>
            <a:ext cx="4762500" cy="477663"/>
          </a:xfrm>
        </p:spPr>
        <p:txBody>
          <a:bodyPr>
            <a:noAutofit/>
          </a:bodyPr>
          <a:lstStyle/>
          <a:p>
            <a:r>
              <a:rPr lang="en-US" sz="2400" b="1" dirty="0">
                <a:cs typeface="Times New Roman" pitchFamily="18" charset="0"/>
              </a:rPr>
              <a:t>BBB &amp; Lower Exposure</a:t>
            </a:r>
          </a:p>
        </p:txBody>
      </p:sp>
      <p:sp>
        <p:nvSpPr>
          <p:cNvPr id="2" name="Slide Number Placeholder 1">
            <a:extLst>
              <a:ext uri="{FF2B5EF4-FFF2-40B4-BE49-F238E27FC236}">
                <a16:creationId xmlns:a16="http://schemas.microsoft.com/office/drawing/2014/main" id="{C73CF397-A00B-4D3F-9E68-897859A77988}"/>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34</a:t>
            </a:fld>
            <a:endParaRPr lang="en-US" dirty="0">
              <a:solidFill>
                <a:srgbClr val="15234A">
                  <a:tint val="75000"/>
                </a:srgbClr>
              </a:solidFill>
              <a:latin typeface="Calibri" panose="020F0502020204030204"/>
            </a:endParaRPr>
          </a:p>
        </p:txBody>
      </p:sp>
      <p:graphicFrame>
        <p:nvGraphicFramePr>
          <p:cNvPr id="3" name="Table 3">
            <a:extLst>
              <a:ext uri="{FF2B5EF4-FFF2-40B4-BE49-F238E27FC236}">
                <a16:creationId xmlns:a16="http://schemas.microsoft.com/office/drawing/2014/main" id="{C86CA9A5-4FA8-4CD3-8C41-A6CCECE33741}"/>
              </a:ext>
            </a:extLst>
          </p:cNvPr>
          <p:cNvGraphicFramePr>
            <a:graphicFrameLocks noGrp="1"/>
          </p:cNvGraphicFramePr>
          <p:nvPr>
            <p:extLst>
              <p:ext uri="{D42A27DB-BD31-4B8C-83A1-F6EECF244321}">
                <p14:modId xmlns:p14="http://schemas.microsoft.com/office/powerpoint/2010/main" val="1709881937"/>
              </p:ext>
            </p:extLst>
          </p:nvPr>
        </p:nvGraphicFramePr>
        <p:xfrm>
          <a:off x="7238015" y="1155481"/>
          <a:ext cx="3946660" cy="2291065"/>
        </p:xfrm>
        <a:graphic>
          <a:graphicData uri="http://schemas.openxmlformats.org/drawingml/2006/table">
            <a:tbl>
              <a:tblPr firstRow="1" bandRow="1">
                <a:tableStyleId>{5C22544A-7EE6-4342-B048-85BDC9FD1C3A}</a:tableStyleId>
              </a:tblPr>
              <a:tblGrid>
                <a:gridCol w="1202841">
                  <a:extLst>
                    <a:ext uri="{9D8B030D-6E8A-4147-A177-3AD203B41FA5}">
                      <a16:colId xmlns:a16="http://schemas.microsoft.com/office/drawing/2014/main" val="967878321"/>
                    </a:ext>
                  </a:extLst>
                </a:gridCol>
                <a:gridCol w="933061">
                  <a:extLst>
                    <a:ext uri="{9D8B030D-6E8A-4147-A177-3AD203B41FA5}">
                      <a16:colId xmlns:a16="http://schemas.microsoft.com/office/drawing/2014/main" val="3075332401"/>
                    </a:ext>
                  </a:extLst>
                </a:gridCol>
                <a:gridCol w="858416">
                  <a:extLst>
                    <a:ext uri="{9D8B030D-6E8A-4147-A177-3AD203B41FA5}">
                      <a16:colId xmlns:a16="http://schemas.microsoft.com/office/drawing/2014/main" val="2324236206"/>
                    </a:ext>
                  </a:extLst>
                </a:gridCol>
                <a:gridCol w="952342">
                  <a:extLst>
                    <a:ext uri="{9D8B030D-6E8A-4147-A177-3AD203B41FA5}">
                      <a16:colId xmlns:a16="http://schemas.microsoft.com/office/drawing/2014/main" val="823960470"/>
                    </a:ext>
                  </a:extLst>
                </a:gridCol>
              </a:tblGrid>
              <a:tr h="592699">
                <a:tc>
                  <a:txBody>
                    <a:bodyPr/>
                    <a:lstStyle/>
                    <a:p>
                      <a:pPr algn="ctr"/>
                      <a:endParaRPr lang="en-US" sz="1200" dirty="0"/>
                    </a:p>
                  </a:txBody>
                  <a:tcPr/>
                </a:tc>
                <a:tc>
                  <a:txBody>
                    <a:bodyPr/>
                    <a:lstStyle/>
                    <a:p>
                      <a:pPr algn="ctr"/>
                      <a:r>
                        <a:rPr lang="en-US" sz="1200" dirty="0"/>
                        <a:t>Exposure</a:t>
                      </a:r>
                    </a:p>
                    <a:p>
                      <a:pPr algn="ctr"/>
                      <a:r>
                        <a:rPr lang="en-US" sz="1200" dirty="0"/>
                        <a:t>3/31/2024</a:t>
                      </a:r>
                    </a:p>
                  </a:txBody>
                  <a:tcPr/>
                </a:tc>
                <a:tc>
                  <a:txBody>
                    <a:bodyPr/>
                    <a:lstStyle/>
                    <a:p>
                      <a:pPr algn="ctr"/>
                      <a:r>
                        <a:rPr lang="en-US" sz="1200" dirty="0"/>
                        <a:t>Exposure</a:t>
                      </a:r>
                    </a:p>
                    <a:p>
                      <a:pPr algn="ctr"/>
                      <a:r>
                        <a:rPr lang="en-US" sz="1200" dirty="0"/>
                        <a:t>9/30/2024</a:t>
                      </a:r>
                    </a:p>
                    <a:p>
                      <a:pPr algn="ctr"/>
                      <a:endParaRPr lang="en-US" sz="1200" dirty="0"/>
                    </a:p>
                  </a:txBody>
                  <a:tcPr/>
                </a:tc>
                <a:tc>
                  <a:txBody>
                    <a:bodyPr/>
                    <a:lstStyle/>
                    <a:p>
                      <a:pPr algn="ctr"/>
                      <a:endParaRPr lang="en-US" sz="1200" dirty="0"/>
                    </a:p>
                    <a:p>
                      <a:pPr algn="ctr"/>
                      <a:r>
                        <a:rPr lang="en-US" sz="1200" dirty="0"/>
                        <a:t>Limit</a:t>
                      </a:r>
                    </a:p>
                  </a:txBody>
                  <a:tcPr/>
                </a:tc>
                <a:extLst>
                  <a:ext uri="{0D108BD9-81ED-4DB2-BD59-A6C34878D82A}">
                    <a16:rowId xmlns:a16="http://schemas.microsoft.com/office/drawing/2014/main" val="2615934256"/>
                  </a:ext>
                </a:extLst>
              </a:tr>
              <a:tr h="409763">
                <a:tc>
                  <a:txBody>
                    <a:bodyPr/>
                    <a:lstStyle/>
                    <a:p>
                      <a:pPr algn="l"/>
                      <a:r>
                        <a:rPr lang="en-US" sz="1200" dirty="0"/>
                        <a:t>Ultra Short Duration</a:t>
                      </a:r>
                    </a:p>
                  </a:txBody>
                  <a:tcPr/>
                </a:tc>
                <a:tc>
                  <a:txBody>
                    <a:bodyPr/>
                    <a:lstStyle/>
                    <a:p>
                      <a:pPr algn="ctr"/>
                      <a:r>
                        <a:rPr lang="en-US" sz="1200" dirty="0"/>
                        <a:t>0.3%</a:t>
                      </a:r>
                    </a:p>
                  </a:txBody>
                  <a:tcPr/>
                </a:tc>
                <a:tc>
                  <a:txBody>
                    <a:bodyPr/>
                    <a:lstStyle/>
                    <a:p>
                      <a:pPr algn="ctr"/>
                      <a:r>
                        <a:rPr lang="en-US" sz="1200" dirty="0"/>
                        <a:t>0.3%</a:t>
                      </a:r>
                    </a:p>
                  </a:txBody>
                  <a:tcPr/>
                </a:tc>
                <a:tc>
                  <a:txBody>
                    <a:bodyPr/>
                    <a:lstStyle/>
                    <a:p>
                      <a:pPr algn="ctr"/>
                      <a:r>
                        <a:rPr lang="en-US" sz="1200" dirty="0"/>
                        <a:t>3%</a:t>
                      </a:r>
                    </a:p>
                  </a:txBody>
                  <a:tcPr/>
                </a:tc>
                <a:extLst>
                  <a:ext uri="{0D108BD9-81ED-4DB2-BD59-A6C34878D82A}">
                    <a16:rowId xmlns:a16="http://schemas.microsoft.com/office/drawing/2014/main" val="3265130706"/>
                  </a:ext>
                </a:extLst>
              </a:tr>
              <a:tr h="356897">
                <a:tc>
                  <a:txBody>
                    <a:bodyPr/>
                    <a:lstStyle/>
                    <a:p>
                      <a:pPr algn="l"/>
                      <a:r>
                        <a:rPr lang="en-US" sz="1200" dirty="0"/>
                        <a:t>Short Duration </a:t>
                      </a:r>
                    </a:p>
                  </a:txBody>
                  <a:tcPr/>
                </a:tc>
                <a:tc>
                  <a:txBody>
                    <a:bodyPr/>
                    <a:lstStyle/>
                    <a:p>
                      <a:pPr algn="ctr"/>
                      <a:r>
                        <a:rPr lang="en-US" sz="1200" dirty="0"/>
                        <a:t>2.8%</a:t>
                      </a:r>
                    </a:p>
                  </a:txBody>
                  <a:tcPr/>
                </a:tc>
                <a:tc>
                  <a:txBody>
                    <a:bodyPr/>
                    <a:lstStyle/>
                    <a:p>
                      <a:pPr algn="ctr"/>
                      <a:r>
                        <a:rPr lang="en-US" sz="1200" dirty="0"/>
                        <a:t>2.4%</a:t>
                      </a:r>
                    </a:p>
                  </a:txBody>
                  <a:tcPr/>
                </a:tc>
                <a:tc>
                  <a:txBody>
                    <a:bodyPr/>
                    <a:lstStyle/>
                    <a:p>
                      <a:pPr algn="ctr"/>
                      <a:r>
                        <a:rPr lang="en-US" sz="1200" dirty="0"/>
                        <a:t>7.5%</a:t>
                      </a:r>
                    </a:p>
                  </a:txBody>
                  <a:tcPr/>
                </a:tc>
                <a:extLst>
                  <a:ext uri="{0D108BD9-81ED-4DB2-BD59-A6C34878D82A}">
                    <a16:rowId xmlns:a16="http://schemas.microsoft.com/office/drawing/2014/main" val="3003750227"/>
                  </a:ext>
                </a:extLst>
              </a:tr>
              <a:tr h="408945">
                <a:tc>
                  <a:txBody>
                    <a:bodyPr/>
                    <a:lstStyle/>
                    <a:p>
                      <a:pPr algn="l"/>
                      <a:r>
                        <a:rPr lang="en-US" sz="1200" dirty="0"/>
                        <a:t>Intermediate Duration</a:t>
                      </a:r>
                    </a:p>
                  </a:txBody>
                  <a:tcPr/>
                </a:tc>
                <a:tc>
                  <a:txBody>
                    <a:bodyPr/>
                    <a:lstStyle/>
                    <a:p>
                      <a:pPr algn="ctr"/>
                      <a:r>
                        <a:rPr lang="en-US" sz="1200" dirty="0"/>
                        <a:t>8.5%</a:t>
                      </a:r>
                    </a:p>
                  </a:txBody>
                  <a:tcPr/>
                </a:tc>
                <a:tc>
                  <a:txBody>
                    <a:bodyPr/>
                    <a:lstStyle/>
                    <a:p>
                      <a:pPr algn="ctr"/>
                      <a:r>
                        <a:rPr lang="en-US" sz="1200" dirty="0"/>
                        <a:t>8.9%</a:t>
                      </a:r>
                    </a:p>
                  </a:txBody>
                  <a:tcPr/>
                </a:tc>
                <a:tc>
                  <a:txBody>
                    <a:bodyPr/>
                    <a:lstStyle/>
                    <a:p>
                      <a:pPr algn="ctr"/>
                      <a:r>
                        <a:rPr lang="en-US" sz="1200" dirty="0"/>
                        <a:t>10%</a:t>
                      </a:r>
                    </a:p>
                  </a:txBody>
                  <a:tcPr/>
                </a:tc>
                <a:extLst>
                  <a:ext uri="{0D108BD9-81ED-4DB2-BD59-A6C34878D82A}">
                    <a16:rowId xmlns:a16="http://schemas.microsoft.com/office/drawing/2014/main" val="965759265"/>
                  </a:ext>
                </a:extLst>
              </a:tr>
              <a:tr h="379688">
                <a:tc>
                  <a:txBody>
                    <a:bodyPr/>
                    <a:lstStyle/>
                    <a:p>
                      <a:pPr algn="l"/>
                      <a:r>
                        <a:rPr lang="en-US" sz="1200" dirty="0"/>
                        <a:t>Long Duration</a:t>
                      </a:r>
                    </a:p>
                  </a:txBody>
                  <a:tcPr/>
                </a:tc>
                <a:tc>
                  <a:txBody>
                    <a:bodyPr/>
                    <a:lstStyle/>
                    <a:p>
                      <a:pPr algn="ctr"/>
                      <a:r>
                        <a:rPr lang="en-US" sz="1200" dirty="0"/>
                        <a:t>13.7%</a:t>
                      </a:r>
                    </a:p>
                  </a:txBody>
                  <a:tcPr/>
                </a:tc>
                <a:tc>
                  <a:txBody>
                    <a:bodyPr/>
                    <a:lstStyle/>
                    <a:p>
                      <a:pPr algn="ctr"/>
                      <a:r>
                        <a:rPr lang="en-US" sz="1200" dirty="0"/>
                        <a:t>14.0%</a:t>
                      </a:r>
                    </a:p>
                  </a:txBody>
                  <a:tcPr/>
                </a:tc>
                <a:tc>
                  <a:txBody>
                    <a:bodyPr/>
                    <a:lstStyle/>
                    <a:p>
                      <a:pPr algn="ctr"/>
                      <a:r>
                        <a:rPr lang="en-US" sz="1200" dirty="0"/>
                        <a:t>15%</a:t>
                      </a:r>
                    </a:p>
                  </a:txBody>
                  <a:tcPr/>
                </a:tc>
                <a:extLst>
                  <a:ext uri="{0D108BD9-81ED-4DB2-BD59-A6C34878D82A}">
                    <a16:rowId xmlns:a16="http://schemas.microsoft.com/office/drawing/2014/main" val="90976055"/>
                  </a:ext>
                </a:extLst>
              </a:tr>
            </a:tbl>
          </a:graphicData>
        </a:graphic>
      </p:graphicFrame>
      <p:graphicFrame>
        <p:nvGraphicFramePr>
          <p:cNvPr id="7" name="Chart 6">
            <a:extLst>
              <a:ext uri="{FF2B5EF4-FFF2-40B4-BE49-F238E27FC236}">
                <a16:creationId xmlns:a16="http://schemas.microsoft.com/office/drawing/2014/main" id="{9DEE469D-A2E5-4025-832D-5108E8AEEDEC}"/>
              </a:ext>
            </a:extLst>
          </p:cNvPr>
          <p:cNvGraphicFramePr/>
          <p:nvPr>
            <p:extLst>
              <p:ext uri="{D42A27DB-BD31-4B8C-83A1-F6EECF244321}">
                <p14:modId xmlns:p14="http://schemas.microsoft.com/office/powerpoint/2010/main" val="152653960"/>
              </p:ext>
            </p:extLst>
          </p:nvPr>
        </p:nvGraphicFramePr>
        <p:xfrm>
          <a:off x="866052" y="1018310"/>
          <a:ext cx="5229948" cy="241069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0">
            <a:extLst>
              <a:ext uri="{FF2B5EF4-FFF2-40B4-BE49-F238E27FC236}">
                <a16:creationId xmlns:a16="http://schemas.microsoft.com/office/drawing/2014/main" id="{8BE43191-603D-44F0-9096-4A558B79FDBB}"/>
              </a:ext>
            </a:extLst>
          </p:cNvPr>
          <p:cNvSpPr txBox="1">
            <a:spLocks/>
          </p:cNvSpPr>
          <p:nvPr/>
        </p:nvSpPr>
        <p:spPr>
          <a:xfrm>
            <a:off x="3714750" y="3542146"/>
            <a:ext cx="4762500" cy="685800"/>
          </a:xfrm>
          <a:prstGeom prst="rect">
            <a:avLst/>
          </a:prstGeom>
        </p:spPr>
        <p:txBody>
          <a:bodyPr vert="horz" lIns="91440" tIns="45720" rIns="91440" bIns="45720" rtlCol="0" anchor="ctr">
            <a:noAutofit/>
          </a:bodyPr>
          <a:lstStyle>
            <a:lvl1pPr algn="ctr" defTabSz="914411"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cs typeface="Times New Roman" pitchFamily="18" charset="0"/>
              </a:rPr>
              <a:t>Basket Clause</a:t>
            </a:r>
          </a:p>
        </p:txBody>
      </p:sp>
      <p:sp>
        <p:nvSpPr>
          <p:cNvPr id="14" name="TextBox 13">
            <a:extLst>
              <a:ext uri="{FF2B5EF4-FFF2-40B4-BE49-F238E27FC236}">
                <a16:creationId xmlns:a16="http://schemas.microsoft.com/office/drawing/2014/main" id="{F1B9C0DD-8D1B-4F7A-BAA0-1EA16734EE45}"/>
              </a:ext>
            </a:extLst>
          </p:cNvPr>
          <p:cNvSpPr txBox="1"/>
          <p:nvPr/>
        </p:nvSpPr>
        <p:spPr>
          <a:xfrm>
            <a:off x="4842867" y="5638114"/>
            <a:ext cx="2506266" cy="430887"/>
          </a:xfrm>
          <a:prstGeom prst="rect">
            <a:avLst/>
          </a:prstGeom>
          <a:noFill/>
        </p:spPr>
        <p:txBody>
          <a:bodyPr wrap="square" rtlCol="0">
            <a:spAutoFit/>
          </a:bodyPr>
          <a:lstStyle/>
          <a:p>
            <a:pPr marL="0" marR="0" lvl="0" indent="0" algn="ctr" defTabSz="914411" rtl="0" eaLnBrk="0" fontAlgn="base" latinLnBrk="0" hangingPunct="0">
              <a:lnSpc>
                <a:spcPct val="100000"/>
              </a:lnSpc>
              <a:spcBef>
                <a:spcPct val="0"/>
              </a:spcBef>
              <a:spcAft>
                <a:spcPct val="0"/>
              </a:spcAft>
              <a:buClrTx/>
              <a:buSzTx/>
              <a:buFontTx/>
              <a:buNone/>
              <a:tabLst/>
              <a:defRPr/>
            </a:pPr>
            <a:r>
              <a:rPr kumimoji="0" lang="en-US" sz="1100" b="0" i="1" u="none" strike="noStrike" kern="1200" cap="none" spc="0" normalizeH="0" baseline="0" noProof="0" dirty="0">
                <a:ln>
                  <a:noFill/>
                </a:ln>
                <a:solidFill>
                  <a:srgbClr val="15234A"/>
                </a:solidFill>
                <a:effectLst/>
                <a:uLnTx/>
                <a:uFillTx/>
                <a:latin typeface="Arial" pitchFamily="34" charset="0"/>
                <a:ea typeface="+mn-ea"/>
                <a:cs typeface="Arial" pitchFamily="34" charset="0"/>
              </a:rPr>
              <a:t>Statutes allow for 3% in </a:t>
            </a:r>
          </a:p>
          <a:p>
            <a:pPr marL="0" marR="0" lvl="0" indent="0" algn="ctr" defTabSz="914411" rtl="0" eaLnBrk="0" fontAlgn="base" latinLnBrk="0" hangingPunct="0">
              <a:lnSpc>
                <a:spcPct val="100000"/>
              </a:lnSpc>
              <a:spcBef>
                <a:spcPct val="0"/>
              </a:spcBef>
              <a:spcAft>
                <a:spcPct val="0"/>
              </a:spcAft>
              <a:buClrTx/>
              <a:buSzTx/>
              <a:buFontTx/>
              <a:buNone/>
              <a:tabLst/>
              <a:defRPr/>
            </a:pPr>
            <a:r>
              <a:rPr kumimoji="0" lang="en-US" sz="1100" b="0" i="1" u="none" strike="noStrike" kern="1200" cap="none" spc="0" normalizeH="0" baseline="0" noProof="0" dirty="0">
                <a:ln>
                  <a:noFill/>
                </a:ln>
                <a:solidFill>
                  <a:srgbClr val="15234A"/>
                </a:solidFill>
                <a:effectLst/>
                <a:uLnTx/>
                <a:uFillTx/>
                <a:latin typeface="Arial" pitchFamily="34" charset="0"/>
                <a:ea typeface="+mn-ea"/>
                <a:cs typeface="Arial" pitchFamily="34" charset="0"/>
              </a:rPr>
              <a:t>basket clause items</a:t>
            </a:r>
          </a:p>
        </p:txBody>
      </p:sp>
      <p:graphicFrame>
        <p:nvGraphicFramePr>
          <p:cNvPr id="4" name="Chart 3">
            <a:extLst>
              <a:ext uri="{FF2B5EF4-FFF2-40B4-BE49-F238E27FC236}">
                <a16:creationId xmlns:a16="http://schemas.microsoft.com/office/drawing/2014/main" id="{F9D4498D-ED79-51EE-9380-56B99B176C49}"/>
              </a:ext>
            </a:extLst>
          </p:cNvPr>
          <p:cNvGraphicFramePr/>
          <p:nvPr>
            <p:extLst>
              <p:ext uri="{D42A27DB-BD31-4B8C-83A1-F6EECF244321}">
                <p14:modId xmlns:p14="http://schemas.microsoft.com/office/powerpoint/2010/main" val="3168998970"/>
              </p:ext>
            </p:extLst>
          </p:nvPr>
        </p:nvGraphicFramePr>
        <p:xfrm>
          <a:off x="1133476" y="3643573"/>
          <a:ext cx="4042373" cy="24254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19E78C9F-7307-2D3C-7F84-D8F867F73F40}"/>
              </a:ext>
            </a:extLst>
          </p:cNvPr>
          <p:cNvGraphicFramePr/>
          <p:nvPr>
            <p:extLst>
              <p:ext uri="{D42A27DB-BD31-4B8C-83A1-F6EECF244321}">
                <p14:modId xmlns:p14="http://schemas.microsoft.com/office/powerpoint/2010/main" val="2640965559"/>
              </p:ext>
            </p:extLst>
          </p:nvPr>
        </p:nvGraphicFramePr>
        <p:xfrm>
          <a:off x="7469206" y="3693436"/>
          <a:ext cx="3835542" cy="242542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12075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327563" y="1391385"/>
            <a:ext cx="7887851" cy="477663"/>
          </a:xfrm>
        </p:spPr>
        <p:txBody>
          <a:bodyPr>
            <a:noAutofit/>
          </a:bodyPr>
          <a:lstStyle/>
          <a:p>
            <a:r>
              <a:rPr lang="en-US" sz="3200" b="1" dirty="0">
                <a:cs typeface="Times New Roman" pitchFamily="18" charset="0"/>
              </a:rPr>
              <a:t>Unrealized Gains / (Losses) and</a:t>
            </a:r>
            <a:br>
              <a:rPr lang="en-US" sz="3200" b="1" dirty="0">
                <a:cs typeface="Times New Roman" pitchFamily="18" charset="0"/>
              </a:rPr>
            </a:br>
            <a:r>
              <a:rPr lang="en-US" sz="3200" b="1" dirty="0">
                <a:cs typeface="Times New Roman" pitchFamily="18" charset="0"/>
              </a:rPr>
              <a:t> Net Asset Value</a:t>
            </a:r>
            <a:br>
              <a:rPr lang="en-US" sz="2400" b="1" dirty="0">
                <a:cs typeface="Times New Roman" pitchFamily="18" charset="0"/>
              </a:rPr>
            </a:br>
            <a:endParaRPr lang="en-US" sz="2400" b="1" dirty="0">
              <a:cs typeface="Times New Roman" pitchFamily="18" charset="0"/>
            </a:endParaRPr>
          </a:p>
        </p:txBody>
      </p:sp>
      <p:sp>
        <p:nvSpPr>
          <p:cNvPr id="2" name="Slide Number Placeholder 1">
            <a:extLst>
              <a:ext uri="{FF2B5EF4-FFF2-40B4-BE49-F238E27FC236}">
                <a16:creationId xmlns:a16="http://schemas.microsoft.com/office/drawing/2014/main" id="{C73CF397-A00B-4D3F-9E68-897859A77988}"/>
              </a:ext>
            </a:extLst>
          </p:cNvPr>
          <p:cNvSpPr>
            <a:spLocks noGrp="1"/>
          </p:cNvSpPr>
          <p:nvPr>
            <p:ph type="sldNum" sz="quarter" idx="4"/>
          </p:nvPr>
        </p:nvSpPr>
        <p:spPr/>
        <p:txBody>
          <a:bodyPr/>
          <a:lstStyle/>
          <a:p>
            <a:pPr marL="0" marR="0" lvl="0" indent="0" algn="r" defTabSz="914411"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914411"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graphicFrame>
        <p:nvGraphicFramePr>
          <p:cNvPr id="3" name="Table 3">
            <a:extLst>
              <a:ext uri="{FF2B5EF4-FFF2-40B4-BE49-F238E27FC236}">
                <a16:creationId xmlns:a16="http://schemas.microsoft.com/office/drawing/2014/main" id="{C86CA9A5-4FA8-4CD3-8C41-A6CCECE33741}"/>
              </a:ext>
            </a:extLst>
          </p:cNvPr>
          <p:cNvGraphicFramePr>
            <a:graphicFrameLocks noGrp="1"/>
          </p:cNvGraphicFramePr>
          <p:nvPr>
            <p:extLst>
              <p:ext uri="{D42A27DB-BD31-4B8C-83A1-F6EECF244321}">
                <p14:modId xmlns:p14="http://schemas.microsoft.com/office/powerpoint/2010/main" val="1900918542"/>
              </p:ext>
            </p:extLst>
          </p:nvPr>
        </p:nvGraphicFramePr>
        <p:xfrm>
          <a:off x="1958109" y="2329148"/>
          <a:ext cx="8599057" cy="2898635"/>
        </p:xfrm>
        <a:graphic>
          <a:graphicData uri="http://schemas.openxmlformats.org/drawingml/2006/table">
            <a:tbl>
              <a:tblPr firstRow="1" bandRow="1">
                <a:tableStyleId>{5C22544A-7EE6-4342-B048-85BDC9FD1C3A}</a:tableStyleId>
              </a:tblPr>
              <a:tblGrid>
                <a:gridCol w="2510204">
                  <a:extLst>
                    <a:ext uri="{9D8B030D-6E8A-4147-A177-3AD203B41FA5}">
                      <a16:colId xmlns:a16="http://schemas.microsoft.com/office/drawing/2014/main" val="967878321"/>
                    </a:ext>
                  </a:extLst>
                </a:gridCol>
                <a:gridCol w="1755007">
                  <a:extLst>
                    <a:ext uri="{9D8B030D-6E8A-4147-A177-3AD203B41FA5}">
                      <a16:colId xmlns:a16="http://schemas.microsoft.com/office/drawing/2014/main" val="3075332401"/>
                    </a:ext>
                  </a:extLst>
                </a:gridCol>
                <a:gridCol w="2519905">
                  <a:extLst>
                    <a:ext uri="{9D8B030D-6E8A-4147-A177-3AD203B41FA5}">
                      <a16:colId xmlns:a16="http://schemas.microsoft.com/office/drawing/2014/main" val="2324236206"/>
                    </a:ext>
                  </a:extLst>
                </a:gridCol>
                <a:gridCol w="1813941">
                  <a:extLst>
                    <a:ext uri="{9D8B030D-6E8A-4147-A177-3AD203B41FA5}">
                      <a16:colId xmlns:a16="http://schemas.microsoft.com/office/drawing/2014/main" val="823960470"/>
                    </a:ext>
                  </a:extLst>
                </a:gridCol>
              </a:tblGrid>
              <a:tr h="1001451">
                <a:tc>
                  <a:txBody>
                    <a:bodyPr/>
                    <a:lstStyle/>
                    <a:p>
                      <a:pPr algn="ctr"/>
                      <a:endParaRPr lang="en-US" sz="1200" dirty="0"/>
                    </a:p>
                  </a:txBody>
                  <a:tcPr/>
                </a:tc>
                <a:tc>
                  <a:txBody>
                    <a:bodyPr/>
                    <a:lstStyle/>
                    <a:p>
                      <a:pPr algn="ctr"/>
                      <a:r>
                        <a:rPr lang="en-US" sz="1600" dirty="0"/>
                        <a:t>Ten-Year U.S. Treasury Yield</a:t>
                      </a:r>
                    </a:p>
                  </a:txBody>
                  <a:tcPr/>
                </a:tc>
                <a:tc>
                  <a:txBody>
                    <a:bodyPr/>
                    <a:lstStyle/>
                    <a:p>
                      <a:pPr algn="ctr"/>
                      <a:r>
                        <a:rPr lang="en-US" sz="1600" dirty="0"/>
                        <a:t>Total Amount of Unrealized Gains / (Losses)</a:t>
                      </a:r>
                    </a:p>
                    <a:p>
                      <a:pPr algn="ctr"/>
                      <a:endParaRPr lang="en-US" sz="1600" dirty="0"/>
                    </a:p>
                  </a:txBody>
                  <a:tcPr/>
                </a:tc>
                <a:tc>
                  <a:txBody>
                    <a:bodyPr/>
                    <a:lstStyle/>
                    <a:p>
                      <a:pPr algn="ctr"/>
                      <a:r>
                        <a:rPr lang="en-US" sz="1600" dirty="0"/>
                        <a:t>Net Asset Value</a:t>
                      </a:r>
                    </a:p>
                  </a:txBody>
                  <a:tcPr/>
                </a:tc>
                <a:extLst>
                  <a:ext uri="{0D108BD9-81ED-4DB2-BD59-A6C34878D82A}">
                    <a16:rowId xmlns:a16="http://schemas.microsoft.com/office/drawing/2014/main" val="2615934256"/>
                  </a:ext>
                </a:extLst>
              </a:tr>
              <a:tr h="648697">
                <a:tc>
                  <a:txBody>
                    <a:bodyPr/>
                    <a:lstStyle/>
                    <a:p>
                      <a:pPr algn="ctr"/>
                      <a:r>
                        <a:rPr lang="en-US" sz="1600" b="1" dirty="0"/>
                        <a:t>9/30/2021</a:t>
                      </a:r>
                    </a:p>
                  </a:txBody>
                  <a:tcPr/>
                </a:tc>
                <a:tc>
                  <a:txBody>
                    <a:bodyPr/>
                    <a:lstStyle/>
                    <a:p>
                      <a:pPr algn="ctr"/>
                      <a:r>
                        <a:rPr lang="en-US" sz="1600" dirty="0"/>
                        <a:t>1.49%</a:t>
                      </a:r>
                    </a:p>
                  </a:txBody>
                  <a:tcPr/>
                </a:tc>
                <a:tc>
                  <a:txBody>
                    <a:bodyPr/>
                    <a:lstStyle/>
                    <a:p>
                      <a:pPr algn="ctr"/>
                      <a:r>
                        <a:rPr lang="en-US" sz="1600" dirty="0"/>
                        <a:t>$320 million</a:t>
                      </a:r>
                    </a:p>
                  </a:txBody>
                  <a:tcPr/>
                </a:tc>
                <a:tc>
                  <a:txBody>
                    <a:bodyPr/>
                    <a:lstStyle/>
                    <a:p>
                      <a:pPr algn="ctr"/>
                      <a:r>
                        <a:rPr lang="en-US" sz="1600" b="1" dirty="0"/>
                        <a:t>1.01</a:t>
                      </a:r>
                    </a:p>
                  </a:txBody>
                  <a:tcPr/>
                </a:tc>
                <a:extLst>
                  <a:ext uri="{0D108BD9-81ED-4DB2-BD59-A6C34878D82A}">
                    <a16:rowId xmlns:a16="http://schemas.microsoft.com/office/drawing/2014/main" val="3265130706"/>
                  </a:ext>
                </a:extLst>
              </a:tr>
              <a:tr h="647402">
                <a:tc>
                  <a:txBody>
                    <a:bodyPr/>
                    <a:lstStyle/>
                    <a:p>
                      <a:pPr algn="ctr"/>
                      <a:r>
                        <a:rPr lang="en-US" sz="1600" b="1" dirty="0"/>
                        <a:t>9/30/2023</a:t>
                      </a:r>
                    </a:p>
                  </a:txBody>
                  <a:tcPr/>
                </a:tc>
                <a:tc>
                  <a:txBody>
                    <a:bodyPr/>
                    <a:lstStyle/>
                    <a:p>
                      <a:pPr algn="ctr"/>
                      <a:r>
                        <a:rPr lang="en-US" sz="1600" dirty="0"/>
                        <a:t>4.57%</a:t>
                      </a:r>
                    </a:p>
                  </a:txBody>
                  <a:tcPr/>
                </a:tc>
                <a:tc>
                  <a:txBody>
                    <a:bodyPr/>
                    <a:lstStyle/>
                    <a:p>
                      <a:pPr algn="ctr"/>
                      <a:r>
                        <a:rPr lang="en-US" sz="1600" dirty="0"/>
                        <a:t>($3.4 billion)</a:t>
                      </a:r>
                    </a:p>
                  </a:txBody>
                  <a:tcPr/>
                </a:tc>
                <a:tc>
                  <a:txBody>
                    <a:bodyPr/>
                    <a:lstStyle/>
                    <a:p>
                      <a:pPr algn="ctr"/>
                      <a:r>
                        <a:rPr lang="en-US" sz="1600" b="1" dirty="0"/>
                        <a:t>0.94</a:t>
                      </a:r>
                    </a:p>
                  </a:txBody>
                  <a:tcPr/>
                </a:tc>
                <a:extLst>
                  <a:ext uri="{0D108BD9-81ED-4DB2-BD59-A6C34878D82A}">
                    <a16:rowId xmlns:a16="http://schemas.microsoft.com/office/drawing/2014/main" val="965759265"/>
                  </a:ext>
                </a:extLst>
              </a:tr>
              <a:tr h="601085">
                <a:tc>
                  <a:txBody>
                    <a:bodyPr/>
                    <a:lstStyle/>
                    <a:p>
                      <a:pPr algn="ctr"/>
                      <a:r>
                        <a:rPr lang="en-US" sz="1600" b="1" dirty="0"/>
                        <a:t>9/30/2024</a:t>
                      </a:r>
                    </a:p>
                  </a:txBody>
                  <a:tcPr/>
                </a:tc>
                <a:tc>
                  <a:txBody>
                    <a:bodyPr/>
                    <a:lstStyle/>
                    <a:p>
                      <a:pPr algn="ctr"/>
                      <a:r>
                        <a:rPr lang="en-US" sz="1600" dirty="0"/>
                        <a:t>3.78%</a:t>
                      </a:r>
                    </a:p>
                  </a:txBody>
                  <a:tcPr/>
                </a:tc>
                <a:tc>
                  <a:txBody>
                    <a:bodyPr/>
                    <a:lstStyle/>
                    <a:p>
                      <a:pPr algn="ctr"/>
                      <a:r>
                        <a:rPr lang="en-US" sz="1600" dirty="0"/>
                        <a:t>($84 million)</a:t>
                      </a:r>
                    </a:p>
                  </a:txBody>
                  <a:tcPr/>
                </a:tc>
                <a:tc>
                  <a:txBody>
                    <a:bodyPr/>
                    <a:lstStyle/>
                    <a:p>
                      <a:pPr algn="ctr"/>
                      <a:r>
                        <a:rPr lang="en-US" sz="1600" b="1" dirty="0"/>
                        <a:t>1.00</a:t>
                      </a:r>
                    </a:p>
                  </a:txBody>
                  <a:tcPr/>
                </a:tc>
                <a:extLst>
                  <a:ext uri="{0D108BD9-81ED-4DB2-BD59-A6C34878D82A}">
                    <a16:rowId xmlns:a16="http://schemas.microsoft.com/office/drawing/2014/main" val="90976055"/>
                  </a:ext>
                </a:extLst>
              </a:tr>
            </a:tbl>
          </a:graphicData>
        </a:graphic>
      </p:graphicFrame>
    </p:spTree>
    <p:extLst>
      <p:ext uri="{BB962C8B-B14F-4D97-AF65-F5344CB8AC3E}">
        <p14:creationId xmlns:p14="http://schemas.microsoft.com/office/powerpoint/2010/main" val="4143911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8800" y="407109"/>
            <a:ext cx="8229600" cy="904872"/>
          </a:xfrm>
          <a:noFill/>
        </p:spPr>
        <p:txBody>
          <a:bodyPr>
            <a:normAutofit/>
          </a:bodyPr>
          <a:lstStyle/>
          <a:p>
            <a:pPr algn="ctr"/>
            <a:r>
              <a:rPr lang="en-US" b="1" dirty="0">
                <a:cs typeface="Times New Roman" pitchFamily="18" charset="0"/>
              </a:rPr>
              <a:t>Pool Rating</a:t>
            </a:r>
          </a:p>
        </p:txBody>
      </p:sp>
      <p:graphicFrame>
        <p:nvGraphicFramePr>
          <p:cNvPr id="7" name="Table 6"/>
          <p:cNvGraphicFramePr>
            <a:graphicFrameLocks noGrp="1"/>
          </p:cNvGraphicFramePr>
          <p:nvPr/>
        </p:nvGraphicFramePr>
        <p:xfrm>
          <a:off x="9053322" y="3054176"/>
          <a:ext cx="2286000" cy="1702147"/>
        </p:xfrm>
        <a:graphic>
          <a:graphicData uri="http://schemas.openxmlformats.org/drawingml/2006/table">
            <a:tbl>
              <a:tblPr/>
              <a:tblGrid>
                <a:gridCol w="1389530">
                  <a:extLst>
                    <a:ext uri="{9D8B030D-6E8A-4147-A177-3AD203B41FA5}">
                      <a16:colId xmlns:a16="http://schemas.microsoft.com/office/drawing/2014/main" val="20000"/>
                    </a:ext>
                  </a:extLst>
                </a:gridCol>
                <a:gridCol w="896470">
                  <a:extLst>
                    <a:ext uri="{9D8B030D-6E8A-4147-A177-3AD203B41FA5}">
                      <a16:colId xmlns:a16="http://schemas.microsoft.com/office/drawing/2014/main" val="20001"/>
                    </a:ext>
                  </a:extLst>
                </a:gridCol>
              </a:tblGrid>
              <a:tr h="206619">
                <a:tc>
                  <a:txBody>
                    <a:bodyPr/>
                    <a:lstStyle/>
                    <a:p>
                      <a:pPr algn="ctr" fontAlgn="b"/>
                      <a:r>
                        <a:rPr lang="en-US" sz="1100" b="1" i="0" u="none" strike="noStrike" dirty="0">
                          <a:solidFill>
                            <a:srgbClr val="000000"/>
                          </a:solidFill>
                          <a:latin typeface="Arial"/>
                        </a:rPr>
                        <a:t>Maximum Score</a:t>
                      </a: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100" b="1" i="0" u="none" strike="noStrike" dirty="0">
                          <a:solidFill>
                            <a:srgbClr val="000000"/>
                          </a:solidFill>
                          <a:latin typeface="Arial"/>
                        </a:rPr>
                        <a:t>Rating</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0"/>
                  </a:ext>
                </a:extLst>
              </a:tr>
              <a:tr h="186941">
                <a:tc>
                  <a:txBody>
                    <a:bodyPr/>
                    <a:lstStyle/>
                    <a:p>
                      <a:pPr algn="ctr" fontAlgn="b"/>
                      <a:r>
                        <a:rPr lang="en-US" sz="1000" b="0" i="0" u="none" strike="noStrike" dirty="0">
                          <a:solidFill>
                            <a:srgbClr val="000000"/>
                          </a:solidFill>
                          <a:latin typeface="Arial"/>
                        </a:rPr>
                        <a:t>18.49</a:t>
                      </a: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1" i="0" u="none" strike="noStrike" dirty="0">
                          <a:solidFill>
                            <a:srgbClr val="000000"/>
                          </a:solidFill>
                          <a:latin typeface="Arial"/>
                        </a:rPr>
                        <a:t>AAAf</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186941">
                <a:tc>
                  <a:txBody>
                    <a:bodyPr/>
                    <a:lstStyle/>
                    <a:p>
                      <a:pPr algn="ctr" fontAlgn="b"/>
                      <a:r>
                        <a:rPr lang="en-US" sz="1000" b="0" i="0" u="none" strike="noStrike" dirty="0">
                          <a:solidFill>
                            <a:srgbClr val="000000"/>
                          </a:solidFill>
                          <a:latin typeface="Arial"/>
                        </a:rPr>
                        <a:t> 37.49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0" i="0" u="none" strike="noStrike" dirty="0">
                          <a:solidFill>
                            <a:srgbClr val="000000"/>
                          </a:solidFill>
                          <a:latin typeface="Arial"/>
                        </a:rPr>
                        <a:t>AA+f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186941">
                <a:tc>
                  <a:txBody>
                    <a:bodyPr/>
                    <a:lstStyle/>
                    <a:p>
                      <a:pPr algn="ctr" fontAlgn="b"/>
                      <a:r>
                        <a:rPr lang="en-US" sz="1000" b="0" i="0" u="none" strike="noStrike" dirty="0">
                          <a:solidFill>
                            <a:srgbClr val="000000"/>
                          </a:solidFill>
                          <a:latin typeface="Arial"/>
                        </a:rPr>
                        <a:t>58.49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1" i="0" u="none" strike="noStrike" dirty="0">
                          <a:solidFill>
                            <a:srgbClr val="000000"/>
                          </a:solidFill>
                          <a:latin typeface="Arial"/>
                        </a:rPr>
                        <a:t>AAf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r h="186941">
                <a:tc>
                  <a:txBody>
                    <a:bodyPr/>
                    <a:lstStyle/>
                    <a:p>
                      <a:pPr algn="ctr" fontAlgn="b"/>
                      <a:r>
                        <a:rPr lang="en-US" sz="1000" b="1" i="0" u="none" strike="noStrike" dirty="0">
                          <a:solidFill>
                            <a:srgbClr val="FF0000"/>
                          </a:solidFill>
                          <a:latin typeface="Arial"/>
                        </a:rPr>
                        <a:t>91.49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1" i="0" u="none" strike="noStrike" dirty="0">
                          <a:solidFill>
                            <a:srgbClr val="FF0000"/>
                          </a:solidFill>
                          <a:latin typeface="Arial"/>
                        </a:rPr>
                        <a:t>AA-f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4"/>
                  </a:ext>
                </a:extLst>
              </a:tr>
              <a:tr h="186941">
                <a:tc>
                  <a:txBody>
                    <a:bodyPr/>
                    <a:lstStyle/>
                    <a:p>
                      <a:pPr algn="ctr" fontAlgn="b"/>
                      <a:r>
                        <a:rPr lang="en-US" sz="1000" b="0" i="0" u="none" strike="noStrike" dirty="0">
                          <a:solidFill>
                            <a:srgbClr val="000000"/>
                          </a:solidFill>
                          <a:latin typeface="Arial"/>
                        </a:rPr>
                        <a:t>120.49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0" i="0" u="none" strike="noStrike" dirty="0">
                          <a:solidFill>
                            <a:srgbClr val="000000"/>
                          </a:solidFill>
                          <a:latin typeface="Arial"/>
                        </a:rPr>
                        <a:t>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5"/>
                  </a:ext>
                </a:extLst>
              </a:tr>
              <a:tr h="186941">
                <a:tc>
                  <a:txBody>
                    <a:bodyPr/>
                    <a:lstStyle/>
                    <a:p>
                      <a:pPr algn="ctr" fontAlgn="b"/>
                      <a:r>
                        <a:rPr lang="en-US" sz="1000" b="0" i="0" u="none" strike="noStrike" dirty="0">
                          <a:solidFill>
                            <a:srgbClr val="000000"/>
                          </a:solidFill>
                          <a:latin typeface="Arial"/>
                        </a:rPr>
                        <a:t>184.49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1" i="0" u="none" strike="noStrike" dirty="0">
                          <a:solidFill>
                            <a:srgbClr val="000000"/>
                          </a:solidFill>
                          <a:latin typeface="Arial"/>
                        </a:rPr>
                        <a:t>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6"/>
                  </a:ext>
                </a:extLst>
              </a:tr>
              <a:tr h="186941">
                <a:tc>
                  <a:txBody>
                    <a:bodyPr/>
                    <a:lstStyle/>
                    <a:p>
                      <a:pPr algn="ctr" fontAlgn="b"/>
                      <a:r>
                        <a:rPr lang="en-US" sz="1000" b="0" i="0" u="none" strike="noStrike" dirty="0">
                          <a:solidFill>
                            <a:srgbClr val="000000"/>
                          </a:solidFill>
                          <a:latin typeface="Arial"/>
                        </a:rPr>
                        <a:t>290.49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0" i="0" u="none" strike="noStrike" dirty="0">
                          <a:solidFill>
                            <a:srgbClr val="000000"/>
                          </a:solidFill>
                          <a:latin typeface="Arial"/>
                        </a:rPr>
                        <a:t>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7"/>
                  </a:ext>
                </a:extLst>
              </a:tr>
              <a:tr h="186941">
                <a:tc>
                  <a:txBody>
                    <a:bodyPr/>
                    <a:lstStyle/>
                    <a:p>
                      <a:pPr algn="ctr" fontAlgn="b"/>
                      <a:r>
                        <a:rPr lang="en-US" sz="1000" b="0" i="0" u="none" strike="noStrike" dirty="0">
                          <a:solidFill>
                            <a:srgbClr val="000000"/>
                          </a:solidFill>
                          <a:latin typeface="Arial"/>
                        </a:rPr>
                        <a:t>360.49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0" i="0" u="none" strike="noStrike" dirty="0">
                          <a:solidFill>
                            <a:srgbClr val="000000"/>
                          </a:solidFill>
                          <a:latin typeface="Arial"/>
                        </a:rPr>
                        <a:t>BBB+f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8"/>
                  </a:ext>
                </a:extLst>
              </a:tr>
            </a:tbl>
          </a:graphicData>
        </a:graphic>
      </p:graphicFrame>
      <p:sp>
        <p:nvSpPr>
          <p:cNvPr id="8" name="Rectangle 7"/>
          <p:cNvSpPr/>
          <p:nvPr/>
        </p:nvSpPr>
        <p:spPr>
          <a:xfrm>
            <a:off x="822763" y="1233380"/>
            <a:ext cx="9561773" cy="1754326"/>
          </a:xfrm>
          <a:prstGeom prst="rect">
            <a:avLst/>
          </a:prstGeom>
        </p:spPr>
        <p:txBody>
          <a:bodyPr wrap="square">
            <a:spAutoFit/>
          </a:bodyPr>
          <a:lstStyle/>
          <a:p>
            <a:pPr defTabSz="914411" eaLnBrk="0" fontAlgn="base" hangingPunct="0">
              <a:spcBef>
                <a:spcPct val="0"/>
              </a:spcBef>
              <a:spcAft>
                <a:spcPct val="0"/>
              </a:spcAft>
              <a:buFont typeface="Arial" pitchFamily="34" charset="0"/>
              <a:buChar char="•"/>
              <a:defRPr/>
            </a:pPr>
            <a:r>
              <a:rPr lang="en-US" dirty="0">
                <a:solidFill>
                  <a:srgbClr val="000000"/>
                </a:solidFill>
                <a:latin typeface="Calibri" panose="020F0502020204030204"/>
                <a:cs typeface="Arial" pitchFamily="34" charset="0"/>
              </a:rPr>
              <a:t>  Policy requirement:  A+ or better using S&amp;P rating matrix</a:t>
            </a:r>
          </a:p>
          <a:p>
            <a:pPr defTabSz="914411" eaLnBrk="0" fontAlgn="base" hangingPunct="0">
              <a:spcBef>
                <a:spcPct val="0"/>
              </a:spcBef>
              <a:spcAft>
                <a:spcPct val="0"/>
              </a:spcAft>
              <a:buFont typeface="Arial" pitchFamily="34" charset="0"/>
              <a:buChar char="•"/>
              <a:defRPr/>
            </a:pPr>
            <a:endParaRPr lang="en-US" dirty="0">
              <a:solidFill>
                <a:srgbClr val="000000"/>
              </a:solidFill>
              <a:latin typeface="Calibri" panose="020F0502020204030204"/>
              <a:cs typeface="Arial" pitchFamily="34" charset="0"/>
            </a:endParaRPr>
          </a:p>
          <a:p>
            <a:pPr defTabSz="914411" eaLnBrk="0" fontAlgn="base" hangingPunct="0">
              <a:spcBef>
                <a:spcPct val="0"/>
              </a:spcBef>
              <a:spcAft>
                <a:spcPct val="0"/>
              </a:spcAft>
              <a:buFont typeface="Arial" pitchFamily="34" charset="0"/>
              <a:buChar char="•"/>
              <a:defRPr/>
            </a:pPr>
            <a:r>
              <a:rPr lang="en-US" dirty="0">
                <a:solidFill>
                  <a:srgbClr val="000000"/>
                </a:solidFill>
                <a:latin typeface="Arial" pitchFamily="34" charset="0"/>
                <a:cs typeface="Arial" pitchFamily="34" charset="0"/>
              </a:rPr>
              <a:t>  </a:t>
            </a:r>
            <a:r>
              <a:rPr lang="en-US" dirty="0">
                <a:solidFill>
                  <a:srgbClr val="000000"/>
                </a:solidFill>
                <a:latin typeface="Calibri" panose="020F0502020204030204"/>
                <a:cs typeface="Arial" pitchFamily="34" charset="0"/>
              </a:rPr>
              <a:t>S&amp;P Rating as of September 30, 2024 = AA-f</a:t>
            </a:r>
          </a:p>
          <a:p>
            <a:pPr defTabSz="914411" eaLnBrk="0" fontAlgn="base" hangingPunct="0">
              <a:spcBef>
                <a:spcPct val="0"/>
              </a:spcBef>
              <a:spcAft>
                <a:spcPct val="0"/>
              </a:spcAft>
              <a:buFont typeface="Arial" pitchFamily="34" charset="0"/>
              <a:buChar char="•"/>
              <a:defRPr/>
            </a:pPr>
            <a:endParaRPr lang="en-US" dirty="0">
              <a:solidFill>
                <a:srgbClr val="000000"/>
              </a:solidFill>
              <a:latin typeface="Calibri" panose="020F0502020204030204"/>
              <a:cs typeface="Arial" pitchFamily="34" charset="0"/>
            </a:endParaRPr>
          </a:p>
          <a:p>
            <a:pPr defTabSz="914411" eaLnBrk="0" fontAlgn="base" hangingPunct="0">
              <a:spcBef>
                <a:spcPct val="0"/>
              </a:spcBef>
              <a:spcAft>
                <a:spcPct val="0"/>
              </a:spcAft>
              <a:buFont typeface="Arial" pitchFamily="34" charset="0"/>
              <a:buChar char="•"/>
              <a:defRPr/>
            </a:pPr>
            <a:r>
              <a:rPr lang="en-US" dirty="0">
                <a:solidFill>
                  <a:srgbClr val="000000"/>
                </a:solidFill>
                <a:latin typeface="Calibri" panose="020F0502020204030204"/>
                <a:cs typeface="Arial" pitchFamily="34" charset="0"/>
              </a:rPr>
              <a:t>  Credit Score as of September 30, 2024 = 55.53  (AA-f)  (vs. 62.09 Mar. 31, 2024)</a:t>
            </a:r>
          </a:p>
          <a:p>
            <a:pPr defTabSz="914411" eaLnBrk="0" fontAlgn="base" hangingPunct="0">
              <a:spcBef>
                <a:spcPct val="0"/>
              </a:spcBef>
              <a:spcAft>
                <a:spcPct val="0"/>
              </a:spcAft>
              <a:defRPr/>
            </a:pPr>
            <a:endParaRPr lang="en-US" dirty="0">
              <a:solidFill>
                <a:srgbClr val="000000"/>
              </a:solidFill>
              <a:latin typeface="Calibri" panose="020F0502020204030204"/>
              <a:cs typeface="Arial" pitchFamily="34" charset="0"/>
            </a:endParaRPr>
          </a:p>
        </p:txBody>
      </p:sp>
      <p:sp>
        <p:nvSpPr>
          <p:cNvPr id="10" name="TextBox 9"/>
          <p:cNvSpPr txBox="1"/>
          <p:nvPr/>
        </p:nvSpPr>
        <p:spPr>
          <a:xfrm>
            <a:off x="9263856" y="2539773"/>
            <a:ext cx="1864933" cy="369332"/>
          </a:xfrm>
          <a:prstGeom prst="rect">
            <a:avLst/>
          </a:prstGeom>
          <a:noFill/>
        </p:spPr>
        <p:txBody>
          <a:bodyPr wrap="none" rtlCol="0">
            <a:spAutoFit/>
          </a:bodyPr>
          <a:lstStyle/>
          <a:p>
            <a:pPr algn="ctr" defTabSz="914411" eaLnBrk="0" fontAlgn="base" hangingPunct="0">
              <a:spcBef>
                <a:spcPct val="0"/>
              </a:spcBef>
              <a:spcAft>
                <a:spcPct val="0"/>
              </a:spcAft>
              <a:defRPr/>
            </a:pPr>
            <a:r>
              <a:rPr lang="en-US" b="1" dirty="0">
                <a:solidFill>
                  <a:srgbClr val="000000"/>
                </a:solidFill>
                <a:latin typeface="Calibri" panose="020F0502020204030204"/>
              </a:rPr>
              <a:t>S&amp;P rating matrix</a:t>
            </a:r>
          </a:p>
        </p:txBody>
      </p:sp>
      <p:sp>
        <p:nvSpPr>
          <p:cNvPr id="3" name="Slide Number Placeholder 2">
            <a:extLst>
              <a:ext uri="{FF2B5EF4-FFF2-40B4-BE49-F238E27FC236}">
                <a16:creationId xmlns:a16="http://schemas.microsoft.com/office/drawing/2014/main" id="{5A01E216-7A6C-40D4-941A-E5D3251D0862}"/>
              </a:ext>
            </a:extLst>
          </p:cNvPr>
          <p:cNvSpPr>
            <a:spLocks noGrp="1"/>
          </p:cNvSpPr>
          <p:nvPr>
            <p:ph type="sldNum" sz="quarter" idx="12"/>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36</a:t>
            </a:fld>
            <a:endParaRPr lang="en-US">
              <a:solidFill>
                <a:srgbClr val="15234A">
                  <a:tint val="75000"/>
                </a:srgbClr>
              </a:solidFill>
              <a:latin typeface="Calibri" panose="020F0502020204030204"/>
            </a:endParaRPr>
          </a:p>
        </p:txBody>
      </p:sp>
      <p:graphicFrame>
        <p:nvGraphicFramePr>
          <p:cNvPr id="11" name="Chart 10">
            <a:extLst>
              <a:ext uri="{FF2B5EF4-FFF2-40B4-BE49-F238E27FC236}">
                <a16:creationId xmlns:a16="http://schemas.microsoft.com/office/drawing/2014/main" id="{ED39920F-0D27-4277-8FE7-0C3C77A6CD68}"/>
              </a:ext>
            </a:extLst>
          </p:cNvPr>
          <p:cNvGraphicFramePr/>
          <p:nvPr>
            <p:extLst>
              <p:ext uri="{D42A27DB-BD31-4B8C-83A1-F6EECF244321}">
                <p14:modId xmlns:p14="http://schemas.microsoft.com/office/powerpoint/2010/main" val="3261925957"/>
              </p:ext>
            </p:extLst>
          </p:nvPr>
        </p:nvGraphicFramePr>
        <p:xfrm>
          <a:off x="657225" y="2909105"/>
          <a:ext cx="8229600" cy="31886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56974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7F25E-FE58-792F-398C-E33096484545}"/>
            </a:ext>
          </a:extLst>
        </p:cNvPr>
        <p:cNvGrpSpPr/>
        <p:nvPr/>
      </p:nvGrpSpPr>
      <p:grpSpPr>
        <a:xfrm>
          <a:off x="0" y="0"/>
          <a:ext cx="0" cy="0"/>
          <a:chOff x="0" y="0"/>
          <a:chExt cx="0" cy="0"/>
        </a:xfrm>
      </p:grpSpPr>
      <p:sp>
        <p:nvSpPr>
          <p:cNvPr id="15361" name="Rectangle 2">
            <a:extLst>
              <a:ext uri="{FF2B5EF4-FFF2-40B4-BE49-F238E27FC236}">
                <a16:creationId xmlns:a16="http://schemas.microsoft.com/office/drawing/2014/main" id="{F1364A25-0A5E-6506-47BC-66B37EA4A833}"/>
              </a:ext>
            </a:extLst>
          </p:cNvPr>
          <p:cNvSpPr>
            <a:spLocks noGrp="1" noChangeArrowheads="1"/>
          </p:cNvSpPr>
          <p:nvPr>
            <p:ph type="ctrTitle"/>
          </p:nvPr>
        </p:nvSpPr>
        <p:spPr>
          <a:xfrm>
            <a:off x="1584385" y="2528469"/>
            <a:ext cx="9144000" cy="1042867"/>
          </a:xfrm>
        </p:spPr>
        <p:txBody>
          <a:bodyPr>
            <a:normAutofit/>
          </a:bodyPr>
          <a:lstStyle/>
          <a:p>
            <a:pPr eaLnBrk="1" hangingPunct="1"/>
            <a:r>
              <a:rPr lang="en-US" b="1" dirty="0">
                <a:cs typeface="Times New Roman" pitchFamily="18" charset="0"/>
              </a:rPr>
              <a:t>Performance Review</a:t>
            </a:r>
          </a:p>
        </p:txBody>
      </p:sp>
      <p:sp>
        <p:nvSpPr>
          <p:cNvPr id="2" name="Slide Number Placeholder 1">
            <a:extLst>
              <a:ext uri="{FF2B5EF4-FFF2-40B4-BE49-F238E27FC236}">
                <a16:creationId xmlns:a16="http://schemas.microsoft.com/office/drawing/2014/main" id="{927BBDB5-717A-D62C-ECCB-9A7A8CBE11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0365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4B030-CF6A-9539-3DDF-D8252DC88FCC}"/>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7E8608C2-C392-03B5-5BB4-F08DAFE079CE}"/>
              </a:ext>
            </a:extLst>
          </p:cNvPr>
          <p:cNvSpPr>
            <a:spLocks noGrp="1"/>
          </p:cNvSpPr>
          <p:nvPr>
            <p:ph type="title"/>
          </p:nvPr>
        </p:nvSpPr>
        <p:spPr>
          <a:xfrm>
            <a:off x="1943100" y="778094"/>
            <a:ext cx="8305800" cy="457200"/>
          </a:xfrm>
        </p:spPr>
        <p:txBody>
          <a:bodyPr>
            <a:noAutofit/>
          </a:bodyPr>
          <a:lstStyle/>
          <a:p>
            <a:r>
              <a:rPr lang="en-US" sz="3200" b="1" dirty="0">
                <a:solidFill>
                  <a:schemeClr val="accent1"/>
                </a:solidFill>
                <a:cs typeface="Times New Roman" pitchFamily="18" charset="0"/>
              </a:rPr>
              <a:t>U.S. Fixed Income Markets Returns</a:t>
            </a:r>
          </a:p>
        </p:txBody>
      </p:sp>
      <p:sp>
        <p:nvSpPr>
          <p:cNvPr id="12" name="TextBox 11">
            <a:extLst>
              <a:ext uri="{FF2B5EF4-FFF2-40B4-BE49-F238E27FC236}">
                <a16:creationId xmlns:a16="http://schemas.microsoft.com/office/drawing/2014/main" id="{F7A294E4-A634-7800-B5C4-E6DDEED7C8C1}"/>
              </a:ext>
            </a:extLst>
          </p:cNvPr>
          <p:cNvSpPr txBox="1"/>
          <p:nvPr/>
        </p:nvSpPr>
        <p:spPr>
          <a:xfrm>
            <a:off x="4533900" y="1434177"/>
            <a:ext cx="3124200"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Q1 &amp; Q2 - 2024</a:t>
            </a:r>
          </a:p>
        </p:txBody>
      </p:sp>
      <p:graphicFrame>
        <p:nvGraphicFramePr>
          <p:cNvPr id="8" name="Table 7">
            <a:extLst>
              <a:ext uri="{FF2B5EF4-FFF2-40B4-BE49-F238E27FC236}">
                <a16:creationId xmlns:a16="http://schemas.microsoft.com/office/drawing/2014/main" id="{0FEADC3B-62D8-2F9A-FEE6-F076CE7EFC8B}"/>
              </a:ext>
            </a:extLst>
          </p:cNvPr>
          <p:cNvGraphicFramePr>
            <a:graphicFrameLocks noGrp="1"/>
          </p:cNvGraphicFramePr>
          <p:nvPr>
            <p:extLst>
              <p:ext uri="{D42A27DB-BD31-4B8C-83A1-F6EECF244321}">
                <p14:modId xmlns:p14="http://schemas.microsoft.com/office/powerpoint/2010/main" val="1560603793"/>
              </p:ext>
            </p:extLst>
          </p:nvPr>
        </p:nvGraphicFramePr>
        <p:xfrm>
          <a:off x="6626687" y="2586652"/>
          <a:ext cx="4102210" cy="3041748"/>
        </p:xfrm>
        <a:graphic>
          <a:graphicData uri="http://schemas.openxmlformats.org/drawingml/2006/table">
            <a:tbl>
              <a:tblPr firstRow="1" bandRow="1">
                <a:tableStyleId>{5C22544A-7EE6-4342-B048-85BDC9FD1C3A}</a:tableStyleId>
              </a:tblPr>
              <a:tblGrid>
                <a:gridCol w="1146210">
                  <a:extLst>
                    <a:ext uri="{9D8B030D-6E8A-4147-A177-3AD203B41FA5}">
                      <a16:colId xmlns:a16="http://schemas.microsoft.com/office/drawing/2014/main" val="20000"/>
                    </a:ext>
                  </a:extLst>
                </a:gridCol>
                <a:gridCol w="1035817">
                  <a:extLst>
                    <a:ext uri="{9D8B030D-6E8A-4147-A177-3AD203B41FA5}">
                      <a16:colId xmlns:a16="http://schemas.microsoft.com/office/drawing/2014/main" val="20001"/>
                    </a:ext>
                  </a:extLst>
                </a:gridCol>
                <a:gridCol w="1035817">
                  <a:extLst>
                    <a:ext uri="{9D8B030D-6E8A-4147-A177-3AD203B41FA5}">
                      <a16:colId xmlns:a16="http://schemas.microsoft.com/office/drawing/2014/main" val="20002"/>
                    </a:ext>
                  </a:extLst>
                </a:gridCol>
                <a:gridCol w="884366">
                  <a:extLst>
                    <a:ext uri="{9D8B030D-6E8A-4147-A177-3AD203B41FA5}">
                      <a16:colId xmlns:a16="http://schemas.microsoft.com/office/drawing/2014/main" val="20003"/>
                    </a:ext>
                  </a:extLst>
                </a:gridCol>
              </a:tblGrid>
              <a:tr h="572353">
                <a:tc>
                  <a:txBody>
                    <a:bodyPr/>
                    <a:lstStyle/>
                    <a:p>
                      <a:pPr algn="ctr"/>
                      <a:endParaRPr lang="en-US" sz="1200" dirty="0">
                        <a:solidFill>
                          <a:schemeClr val="bg1"/>
                        </a:solidFill>
                        <a:latin typeface="+mj-lt"/>
                        <a:cs typeface="Times New Roman" pitchFamily="18" charset="0"/>
                      </a:endParaRPr>
                    </a:p>
                  </a:txBody>
                  <a:tcPr/>
                </a:tc>
                <a:tc>
                  <a:txBody>
                    <a:bodyPr/>
                    <a:lstStyle/>
                    <a:p>
                      <a:pPr algn="ctr"/>
                      <a:r>
                        <a:rPr lang="en-US" sz="1200" dirty="0">
                          <a:solidFill>
                            <a:schemeClr val="bg1"/>
                          </a:solidFill>
                          <a:latin typeface="+mj-lt"/>
                          <a:cs typeface="Times New Roman" pitchFamily="18" charset="0"/>
                        </a:rPr>
                        <a:t>03/31/2024</a:t>
                      </a:r>
                    </a:p>
                  </a:txBody>
                  <a:tcPr/>
                </a:tc>
                <a:tc>
                  <a:txBody>
                    <a:bodyPr/>
                    <a:lstStyle/>
                    <a:p>
                      <a:pPr algn="ctr"/>
                      <a:r>
                        <a:rPr lang="en-US" sz="1200" dirty="0">
                          <a:solidFill>
                            <a:schemeClr val="bg1"/>
                          </a:solidFill>
                          <a:latin typeface="+mj-lt"/>
                          <a:cs typeface="Times New Roman" pitchFamily="18" charset="0"/>
                        </a:rPr>
                        <a:t>09/30/2024</a:t>
                      </a:r>
                    </a:p>
                  </a:txBody>
                  <a:tcPr/>
                </a:tc>
                <a:tc>
                  <a:txBody>
                    <a:bodyPr/>
                    <a:lstStyle/>
                    <a:p>
                      <a:pPr algn="ctr"/>
                      <a:r>
                        <a:rPr lang="en-US" sz="1200" dirty="0">
                          <a:solidFill>
                            <a:schemeClr val="bg1"/>
                          </a:solidFill>
                          <a:latin typeface="+mj-lt"/>
                          <a:cs typeface="Times New Roman" pitchFamily="18" charset="0"/>
                        </a:rPr>
                        <a:t>Period</a:t>
                      </a:r>
                    </a:p>
                    <a:p>
                      <a:pPr algn="ctr"/>
                      <a:r>
                        <a:rPr lang="en-US" sz="1200" dirty="0">
                          <a:solidFill>
                            <a:schemeClr val="bg1"/>
                          </a:solidFill>
                          <a:latin typeface="+mj-lt"/>
                          <a:cs typeface="Times New Roman" pitchFamily="18" charset="0"/>
                        </a:rPr>
                        <a:t>Change</a:t>
                      </a:r>
                    </a:p>
                  </a:txBody>
                  <a:tcPr/>
                </a:tc>
                <a:extLst>
                  <a:ext uri="{0D108BD9-81ED-4DB2-BD59-A6C34878D82A}">
                    <a16:rowId xmlns:a16="http://schemas.microsoft.com/office/drawing/2014/main" val="10000"/>
                  </a:ext>
                </a:extLst>
              </a:tr>
              <a:tr h="381568">
                <a:tc>
                  <a:txBody>
                    <a:bodyPr/>
                    <a:lstStyle/>
                    <a:p>
                      <a:pPr algn="ctr"/>
                      <a:r>
                        <a:rPr lang="en-US" sz="1200" b="1" dirty="0">
                          <a:latin typeface="+mj-lt"/>
                          <a:cs typeface="Times New Roman" pitchFamily="18" charset="0"/>
                        </a:rPr>
                        <a:t>Agency</a:t>
                      </a:r>
                    </a:p>
                  </a:txBody>
                  <a:tcPr/>
                </a:tc>
                <a:tc>
                  <a:txBody>
                    <a:bodyPr/>
                    <a:lstStyle/>
                    <a:p>
                      <a:pPr algn="ctr"/>
                      <a:r>
                        <a:rPr lang="en-US" sz="1200" dirty="0">
                          <a:latin typeface="+mj-lt"/>
                          <a:cs typeface="Times New Roman" pitchFamily="18" charset="0"/>
                        </a:rPr>
                        <a:t>20</a:t>
                      </a:r>
                    </a:p>
                  </a:txBody>
                  <a:tcPr/>
                </a:tc>
                <a:tc>
                  <a:txBody>
                    <a:bodyPr/>
                    <a:lstStyle/>
                    <a:p>
                      <a:pPr algn="ctr"/>
                      <a:r>
                        <a:rPr lang="en-US" sz="1200" dirty="0">
                          <a:latin typeface="+mj-lt"/>
                          <a:cs typeface="Times New Roman" pitchFamily="18" charset="0"/>
                        </a:rPr>
                        <a:t>19</a:t>
                      </a:r>
                    </a:p>
                  </a:txBody>
                  <a:tcPr/>
                </a:tc>
                <a:tc>
                  <a:txBody>
                    <a:bodyPr/>
                    <a:lstStyle/>
                    <a:p>
                      <a:pPr algn="ctr"/>
                      <a:r>
                        <a:rPr lang="en-US" sz="1200" b="1" dirty="0">
                          <a:latin typeface="+mj-lt"/>
                          <a:cs typeface="Times New Roman" pitchFamily="18" charset="0"/>
                        </a:rPr>
                        <a:t>-1</a:t>
                      </a:r>
                    </a:p>
                  </a:txBody>
                  <a:tcPr/>
                </a:tc>
                <a:extLst>
                  <a:ext uri="{0D108BD9-81ED-4DB2-BD59-A6C34878D82A}">
                    <a16:rowId xmlns:a16="http://schemas.microsoft.com/office/drawing/2014/main" val="10001"/>
                  </a:ext>
                </a:extLst>
              </a:tr>
              <a:tr h="444914">
                <a:tc>
                  <a:txBody>
                    <a:bodyPr/>
                    <a:lstStyle/>
                    <a:p>
                      <a:pPr algn="ctr"/>
                      <a:r>
                        <a:rPr lang="en-US" sz="1200" b="1" dirty="0">
                          <a:latin typeface="+mj-lt"/>
                          <a:cs typeface="Times New Roman" pitchFamily="18" charset="0"/>
                        </a:rPr>
                        <a:t>Corp</a:t>
                      </a:r>
                      <a:r>
                        <a:rPr lang="en-US" sz="1200" b="1" baseline="0" dirty="0">
                          <a:latin typeface="+mj-lt"/>
                          <a:cs typeface="Times New Roman" pitchFamily="18" charset="0"/>
                        </a:rPr>
                        <a:t> – IG</a:t>
                      </a:r>
                      <a:endParaRPr lang="en-US" sz="1200" b="1" dirty="0">
                        <a:latin typeface="+mj-lt"/>
                        <a:cs typeface="Times New Roman" pitchFamily="18" charset="0"/>
                      </a:endParaRPr>
                    </a:p>
                  </a:txBody>
                  <a:tcPr/>
                </a:tc>
                <a:tc>
                  <a:txBody>
                    <a:bodyPr/>
                    <a:lstStyle/>
                    <a:p>
                      <a:pPr algn="ctr"/>
                      <a:r>
                        <a:rPr lang="en-US" sz="1200" dirty="0">
                          <a:latin typeface="+mj-lt"/>
                          <a:cs typeface="Times New Roman" pitchFamily="18" charset="0"/>
                        </a:rPr>
                        <a:t>90</a:t>
                      </a:r>
                    </a:p>
                  </a:txBody>
                  <a:tcPr/>
                </a:tc>
                <a:tc>
                  <a:txBody>
                    <a:bodyPr/>
                    <a:lstStyle/>
                    <a:p>
                      <a:pPr algn="ctr"/>
                      <a:r>
                        <a:rPr lang="en-US" sz="1200" dirty="0">
                          <a:latin typeface="+mj-lt"/>
                          <a:cs typeface="Times New Roman" pitchFamily="18" charset="0"/>
                        </a:rPr>
                        <a:t>89</a:t>
                      </a:r>
                    </a:p>
                  </a:txBody>
                  <a:tcPr/>
                </a:tc>
                <a:tc>
                  <a:txBody>
                    <a:bodyPr/>
                    <a:lstStyle/>
                    <a:p>
                      <a:pPr algn="ctr"/>
                      <a:r>
                        <a:rPr lang="en-US" sz="1200" b="1" dirty="0">
                          <a:latin typeface="+mj-lt"/>
                          <a:cs typeface="Times New Roman" pitchFamily="18" charset="0"/>
                        </a:rPr>
                        <a:t>-1</a:t>
                      </a:r>
                    </a:p>
                  </a:txBody>
                  <a:tcPr/>
                </a:tc>
                <a:extLst>
                  <a:ext uri="{0D108BD9-81ED-4DB2-BD59-A6C34878D82A}">
                    <a16:rowId xmlns:a16="http://schemas.microsoft.com/office/drawing/2014/main" val="10002"/>
                  </a:ext>
                </a:extLst>
              </a:tr>
              <a:tr h="401267">
                <a:tc>
                  <a:txBody>
                    <a:bodyPr/>
                    <a:lstStyle/>
                    <a:p>
                      <a:pPr algn="ctr"/>
                      <a:r>
                        <a:rPr lang="en-US" sz="1200" b="1" dirty="0">
                          <a:latin typeface="+mj-lt"/>
                          <a:cs typeface="Times New Roman" pitchFamily="18" charset="0"/>
                        </a:rPr>
                        <a:t>Corp</a:t>
                      </a:r>
                      <a:r>
                        <a:rPr lang="en-US" sz="1200" b="1" baseline="0" dirty="0">
                          <a:latin typeface="+mj-lt"/>
                          <a:cs typeface="Times New Roman" pitchFamily="18" charset="0"/>
                        </a:rPr>
                        <a:t> – </a:t>
                      </a:r>
                      <a:r>
                        <a:rPr lang="en-US" sz="1200" b="1" dirty="0">
                          <a:latin typeface="+mj-lt"/>
                          <a:cs typeface="Times New Roman" pitchFamily="18" charset="0"/>
                        </a:rPr>
                        <a:t>HY</a:t>
                      </a:r>
                    </a:p>
                  </a:txBody>
                  <a:tcPr/>
                </a:tc>
                <a:tc>
                  <a:txBody>
                    <a:bodyPr/>
                    <a:lstStyle/>
                    <a:p>
                      <a:pPr marL="0" algn="ctr" defTabSz="914411" rtl="0" eaLnBrk="1" latinLnBrk="0" hangingPunct="1"/>
                      <a:r>
                        <a:rPr lang="en-US" sz="1200" kern="1200" dirty="0">
                          <a:solidFill>
                            <a:schemeClr val="dk1"/>
                          </a:solidFill>
                          <a:latin typeface="+mj-lt"/>
                          <a:ea typeface="+mn-ea"/>
                          <a:cs typeface="Times New Roman" pitchFamily="18" charset="0"/>
                        </a:rPr>
                        <a:t>299</a:t>
                      </a:r>
                    </a:p>
                  </a:txBody>
                  <a:tcPr/>
                </a:tc>
                <a:tc>
                  <a:txBody>
                    <a:bodyPr/>
                    <a:lstStyle/>
                    <a:p>
                      <a:pPr marL="0" algn="ctr" defTabSz="914411" rtl="0" eaLnBrk="1" latinLnBrk="0" hangingPunct="1"/>
                      <a:r>
                        <a:rPr lang="en-US" sz="1200" kern="1200" dirty="0">
                          <a:solidFill>
                            <a:schemeClr val="dk1"/>
                          </a:solidFill>
                          <a:latin typeface="+mj-lt"/>
                          <a:ea typeface="+mn-ea"/>
                          <a:cs typeface="Times New Roman" pitchFamily="18" charset="0"/>
                        </a:rPr>
                        <a:t>295</a:t>
                      </a:r>
                    </a:p>
                  </a:txBody>
                  <a:tcPr/>
                </a:tc>
                <a:tc>
                  <a:txBody>
                    <a:bodyPr/>
                    <a:lstStyle/>
                    <a:p>
                      <a:pPr algn="ctr"/>
                      <a:r>
                        <a:rPr lang="en-US" sz="1200" b="1" dirty="0">
                          <a:latin typeface="+mj-lt"/>
                          <a:cs typeface="Times New Roman" pitchFamily="18" charset="0"/>
                        </a:rPr>
                        <a:t>-4</a:t>
                      </a:r>
                    </a:p>
                  </a:txBody>
                  <a:tcPr/>
                </a:tc>
                <a:extLst>
                  <a:ext uri="{0D108BD9-81ED-4DB2-BD59-A6C34878D82A}">
                    <a16:rowId xmlns:a16="http://schemas.microsoft.com/office/drawing/2014/main" val="10003"/>
                  </a:ext>
                </a:extLst>
              </a:tr>
              <a:tr h="413882">
                <a:tc>
                  <a:txBody>
                    <a:bodyPr/>
                    <a:lstStyle/>
                    <a:p>
                      <a:pPr algn="ctr"/>
                      <a:r>
                        <a:rPr lang="en-US" sz="1200" b="1" dirty="0">
                          <a:latin typeface="+mj-lt"/>
                          <a:cs typeface="Times New Roman" pitchFamily="18" charset="0"/>
                        </a:rPr>
                        <a:t>MBS</a:t>
                      </a:r>
                    </a:p>
                  </a:txBody>
                  <a:tcPr/>
                </a:tc>
                <a:tc>
                  <a:txBody>
                    <a:bodyPr/>
                    <a:lstStyle/>
                    <a:p>
                      <a:pPr algn="ctr"/>
                      <a:r>
                        <a:rPr lang="en-US" sz="1200" dirty="0">
                          <a:latin typeface="+mj-lt"/>
                          <a:cs typeface="Times New Roman" pitchFamily="18" charset="0"/>
                        </a:rPr>
                        <a:t>49</a:t>
                      </a:r>
                    </a:p>
                  </a:txBody>
                  <a:tcPr/>
                </a:tc>
                <a:tc>
                  <a:txBody>
                    <a:bodyPr/>
                    <a:lstStyle/>
                    <a:p>
                      <a:pPr algn="ctr"/>
                      <a:r>
                        <a:rPr lang="en-US" sz="1200" dirty="0">
                          <a:latin typeface="+mj-lt"/>
                          <a:cs typeface="Times New Roman" pitchFamily="18" charset="0"/>
                        </a:rPr>
                        <a:t>42</a:t>
                      </a:r>
                    </a:p>
                  </a:txBody>
                  <a:tcPr/>
                </a:tc>
                <a:tc>
                  <a:txBody>
                    <a:bodyPr/>
                    <a:lstStyle/>
                    <a:p>
                      <a:pPr algn="ctr"/>
                      <a:r>
                        <a:rPr lang="en-US" sz="1200" b="1" dirty="0">
                          <a:latin typeface="+mj-lt"/>
                          <a:cs typeface="Times New Roman" pitchFamily="18" charset="0"/>
                        </a:rPr>
                        <a:t>-7</a:t>
                      </a:r>
                    </a:p>
                  </a:txBody>
                  <a:tcPr/>
                </a:tc>
                <a:extLst>
                  <a:ext uri="{0D108BD9-81ED-4DB2-BD59-A6C34878D82A}">
                    <a16:rowId xmlns:a16="http://schemas.microsoft.com/office/drawing/2014/main" val="10004"/>
                  </a:ext>
                </a:extLst>
              </a:tr>
              <a:tr h="413882">
                <a:tc>
                  <a:txBody>
                    <a:bodyPr/>
                    <a:lstStyle/>
                    <a:p>
                      <a:pPr algn="ctr"/>
                      <a:r>
                        <a:rPr lang="en-US" sz="1200" b="1" dirty="0">
                          <a:latin typeface="+mj-lt"/>
                          <a:cs typeface="Times New Roman" pitchFamily="18" charset="0"/>
                        </a:rPr>
                        <a:t>ABS</a:t>
                      </a:r>
                    </a:p>
                  </a:txBody>
                  <a:tcPr/>
                </a:tc>
                <a:tc>
                  <a:txBody>
                    <a:bodyPr/>
                    <a:lstStyle/>
                    <a:p>
                      <a:pPr algn="ctr"/>
                      <a:r>
                        <a:rPr lang="en-US" sz="1200" dirty="0">
                          <a:latin typeface="+mj-lt"/>
                          <a:cs typeface="Times New Roman" pitchFamily="18" charset="0"/>
                        </a:rPr>
                        <a:t>55</a:t>
                      </a:r>
                    </a:p>
                  </a:txBody>
                  <a:tcPr/>
                </a:tc>
                <a:tc>
                  <a:txBody>
                    <a:bodyPr/>
                    <a:lstStyle/>
                    <a:p>
                      <a:pPr algn="ctr"/>
                      <a:r>
                        <a:rPr lang="en-US" sz="1200" dirty="0">
                          <a:latin typeface="+mj-lt"/>
                          <a:cs typeface="Times New Roman" pitchFamily="18" charset="0"/>
                        </a:rPr>
                        <a:t>64</a:t>
                      </a:r>
                    </a:p>
                  </a:txBody>
                  <a:tcPr/>
                </a:tc>
                <a:tc>
                  <a:txBody>
                    <a:bodyPr/>
                    <a:lstStyle/>
                    <a:p>
                      <a:pPr algn="ctr"/>
                      <a:r>
                        <a:rPr lang="en-US" sz="1200" b="1" dirty="0">
                          <a:latin typeface="+mj-lt"/>
                          <a:cs typeface="Times New Roman" pitchFamily="18" charset="0"/>
                        </a:rPr>
                        <a:t>+9</a:t>
                      </a:r>
                    </a:p>
                  </a:txBody>
                  <a:tcPr/>
                </a:tc>
                <a:extLst>
                  <a:ext uri="{0D108BD9-81ED-4DB2-BD59-A6C34878D82A}">
                    <a16:rowId xmlns:a16="http://schemas.microsoft.com/office/drawing/2014/main" val="10005"/>
                  </a:ext>
                </a:extLst>
              </a:tr>
              <a:tr h="413882">
                <a:tc>
                  <a:txBody>
                    <a:bodyPr/>
                    <a:lstStyle/>
                    <a:p>
                      <a:pPr algn="ctr"/>
                      <a:r>
                        <a:rPr lang="en-US" sz="1200" b="1" dirty="0">
                          <a:latin typeface="+mj-lt"/>
                          <a:cs typeface="Times New Roman" pitchFamily="18" charset="0"/>
                        </a:rPr>
                        <a:t>CMBS</a:t>
                      </a:r>
                    </a:p>
                  </a:txBody>
                  <a:tcPr/>
                </a:tc>
                <a:tc>
                  <a:txBody>
                    <a:bodyPr/>
                    <a:lstStyle/>
                    <a:p>
                      <a:pPr algn="ctr"/>
                      <a:r>
                        <a:rPr lang="en-US" sz="1200" dirty="0">
                          <a:latin typeface="+mj-lt"/>
                          <a:cs typeface="Times New Roman" pitchFamily="18" charset="0"/>
                        </a:rPr>
                        <a:t>96</a:t>
                      </a:r>
                    </a:p>
                  </a:txBody>
                  <a:tcPr/>
                </a:tc>
                <a:tc>
                  <a:txBody>
                    <a:bodyPr/>
                    <a:lstStyle/>
                    <a:p>
                      <a:pPr algn="ctr"/>
                      <a:r>
                        <a:rPr lang="en-US" sz="1200" dirty="0">
                          <a:latin typeface="+mj-lt"/>
                          <a:cs typeface="Times New Roman" pitchFamily="18" charset="0"/>
                        </a:rPr>
                        <a:t>93</a:t>
                      </a:r>
                    </a:p>
                  </a:txBody>
                  <a:tcPr/>
                </a:tc>
                <a:tc>
                  <a:txBody>
                    <a:bodyPr/>
                    <a:lstStyle/>
                    <a:p>
                      <a:pPr algn="ctr"/>
                      <a:r>
                        <a:rPr lang="en-US" sz="1200" b="1" dirty="0">
                          <a:latin typeface="+mj-lt"/>
                          <a:cs typeface="Times New Roman" pitchFamily="18" charset="0"/>
                        </a:rPr>
                        <a:t>-3</a:t>
                      </a:r>
                    </a:p>
                  </a:txBody>
                  <a:tcPr/>
                </a:tc>
                <a:extLst>
                  <a:ext uri="{0D108BD9-81ED-4DB2-BD59-A6C34878D82A}">
                    <a16:rowId xmlns:a16="http://schemas.microsoft.com/office/drawing/2014/main" val="10006"/>
                  </a:ext>
                </a:extLst>
              </a:tr>
            </a:tbl>
          </a:graphicData>
        </a:graphic>
      </p:graphicFrame>
      <p:graphicFrame>
        <p:nvGraphicFramePr>
          <p:cNvPr id="9" name="Table 8">
            <a:extLst>
              <a:ext uri="{FF2B5EF4-FFF2-40B4-BE49-F238E27FC236}">
                <a16:creationId xmlns:a16="http://schemas.microsoft.com/office/drawing/2014/main" id="{A33177E1-57D0-21E4-9950-8687317A2B6D}"/>
              </a:ext>
            </a:extLst>
          </p:cNvPr>
          <p:cNvGraphicFramePr>
            <a:graphicFrameLocks noGrp="1"/>
          </p:cNvGraphicFramePr>
          <p:nvPr>
            <p:extLst>
              <p:ext uri="{D42A27DB-BD31-4B8C-83A1-F6EECF244321}">
                <p14:modId xmlns:p14="http://schemas.microsoft.com/office/powerpoint/2010/main" val="1041384597"/>
              </p:ext>
            </p:extLst>
          </p:nvPr>
        </p:nvGraphicFramePr>
        <p:xfrm>
          <a:off x="838200" y="2574643"/>
          <a:ext cx="3962400" cy="3142665"/>
        </p:xfrm>
        <a:graphic>
          <a:graphicData uri="http://schemas.openxmlformats.org/drawingml/2006/table">
            <a:tbl>
              <a:tblPr firstRow="1" bandRow="1">
                <a:tableStyleId>{5C22544A-7EE6-4342-B048-85BDC9FD1C3A}</a:tableStyleId>
              </a:tblPr>
              <a:tblGrid>
                <a:gridCol w="1188720">
                  <a:extLst>
                    <a:ext uri="{9D8B030D-6E8A-4147-A177-3AD203B41FA5}">
                      <a16:colId xmlns:a16="http://schemas.microsoft.com/office/drawing/2014/main" val="20000"/>
                    </a:ext>
                  </a:extLst>
                </a:gridCol>
                <a:gridCol w="918940">
                  <a:extLst>
                    <a:ext uri="{9D8B030D-6E8A-4147-A177-3AD203B41FA5}">
                      <a16:colId xmlns:a16="http://schemas.microsoft.com/office/drawing/2014/main" val="20001"/>
                    </a:ext>
                  </a:extLst>
                </a:gridCol>
                <a:gridCol w="1000514">
                  <a:extLst>
                    <a:ext uri="{9D8B030D-6E8A-4147-A177-3AD203B41FA5}">
                      <a16:colId xmlns:a16="http://schemas.microsoft.com/office/drawing/2014/main" val="20002"/>
                    </a:ext>
                  </a:extLst>
                </a:gridCol>
                <a:gridCol w="854226">
                  <a:extLst>
                    <a:ext uri="{9D8B030D-6E8A-4147-A177-3AD203B41FA5}">
                      <a16:colId xmlns:a16="http://schemas.microsoft.com/office/drawing/2014/main" val="20003"/>
                    </a:ext>
                  </a:extLst>
                </a:gridCol>
              </a:tblGrid>
              <a:tr h="591488">
                <a:tc>
                  <a:txBody>
                    <a:bodyPr/>
                    <a:lstStyle/>
                    <a:p>
                      <a:pPr algn="ctr"/>
                      <a:endParaRPr lang="en-US" sz="1200" dirty="0">
                        <a:solidFill>
                          <a:schemeClr val="bg1"/>
                        </a:solidFill>
                        <a:latin typeface="+mj-lt"/>
                        <a:cs typeface="Times New Roman" pitchFamily="18" charset="0"/>
                      </a:endParaRPr>
                    </a:p>
                  </a:txBody>
                  <a:tcPr/>
                </a:tc>
                <a:tc>
                  <a:txBody>
                    <a:bodyPr/>
                    <a:lstStyle/>
                    <a:p>
                      <a:pPr algn="ctr"/>
                      <a:r>
                        <a:rPr lang="en-US" sz="1200" dirty="0">
                          <a:solidFill>
                            <a:schemeClr val="bg1"/>
                          </a:solidFill>
                          <a:latin typeface="+mj-lt"/>
                          <a:cs typeface="Times New Roman" pitchFamily="18" charset="0"/>
                        </a:rPr>
                        <a:t>3/31/2024</a:t>
                      </a:r>
                    </a:p>
                  </a:txBody>
                  <a:tcPr/>
                </a:tc>
                <a:tc>
                  <a:txBody>
                    <a:bodyPr/>
                    <a:lstStyle/>
                    <a:p>
                      <a:pPr algn="ctr"/>
                      <a:r>
                        <a:rPr lang="en-US" sz="1200" dirty="0">
                          <a:solidFill>
                            <a:schemeClr val="bg1"/>
                          </a:solidFill>
                          <a:latin typeface="+mj-lt"/>
                          <a:cs typeface="Times New Roman" pitchFamily="18" charset="0"/>
                        </a:rPr>
                        <a:t>9/30/2024</a:t>
                      </a:r>
                    </a:p>
                  </a:txBody>
                  <a:tcPr/>
                </a:tc>
                <a:tc>
                  <a:txBody>
                    <a:bodyPr/>
                    <a:lstStyle/>
                    <a:p>
                      <a:pPr algn="ctr"/>
                      <a:r>
                        <a:rPr lang="en-US" sz="1200" dirty="0">
                          <a:solidFill>
                            <a:schemeClr val="bg1"/>
                          </a:solidFill>
                          <a:latin typeface="+mj-lt"/>
                          <a:cs typeface="Times New Roman" pitchFamily="18" charset="0"/>
                        </a:rPr>
                        <a:t>Period Change</a:t>
                      </a:r>
                    </a:p>
                  </a:txBody>
                  <a:tcPr/>
                </a:tc>
                <a:extLst>
                  <a:ext uri="{0D108BD9-81ED-4DB2-BD59-A6C34878D82A}">
                    <a16:rowId xmlns:a16="http://schemas.microsoft.com/office/drawing/2014/main" val="10000"/>
                  </a:ext>
                </a:extLst>
              </a:tr>
              <a:tr h="535205">
                <a:tc>
                  <a:txBody>
                    <a:bodyPr/>
                    <a:lstStyle/>
                    <a:p>
                      <a:pPr algn="ctr"/>
                      <a:r>
                        <a:rPr lang="en-US" sz="1200" b="1" dirty="0">
                          <a:latin typeface="+mj-lt"/>
                          <a:cs typeface="Times New Roman" pitchFamily="18" charset="0"/>
                        </a:rPr>
                        <a:t>3-month T-Bill</a:t>
                      </a:r>
                    </a:p>
                  </a:txBody>
                  <a:tcPr/>
                </a:tc>
                <a:tc>
                  <a:txBody>
                    <a:bodyPr/>
                    <a:lstStyle/>
                    <a:p>
                      <a:pPr algn="ctr"/>
                      <a:r>
                        <a:rPr lang="en-US" sz="1200" kern="1200" dirty="0">
                          <a:solidFill>
                            <a:schemeClr val="dk1"/>
                          </a:solidFill>
                          <a:latin typeface="+mn-lt"/>
                          <a:ea typeface="+mn-ea"/>
                          <a:cs typeface="Times New Roman" pitchFamily="18" charset="0"/>
                        </a:rPr>
                        <a:t>5.371%</a:t>
                      </a:r>
                    </a:p>
                  </a:txBody>
                  <a:tcPr/>
                </a:tc>
                <a:tc>
                  <a:txBody>
                    <a:bodyPr/>
                    <a:lstStyle/>
                    <a:p>
                      <a:pPr algn="ctr"/>
                      <a:r>
                        <a:rPr lang="en-US" sz="1200" kern="1200" dirty="0">
                          <a:solidFill>
                            <a:schemeClr val="dk1"/>
                          </a:solidFill>
                          <a:latin typeface="+mn-lt"/>
                          <a:ea typeface="+mn-ea"/>
                          <a:cs typeface="Times New Roman" pitchFamily="18" charset="0"/>
                        </a:rPr>
                        <a:t>4.627%</a:t>
                      </a:r>
                    </a:p>
                  </a:txBody>
                  <a:tcPr/>
                </a:tc>
                <a:tc>
                  <a:txBody>
                    <a:bodyPr/>
                    <a:lstStyle/>
                    <a:p>
                      <a:pPr algn="ctr"/>
                      <a:r>
                        <a:rPr lang="en-US" sz="1200" b="1" dirty="0">
                          <a:latin typeface="+mj-lt"/>
                          <a:cs typeface="Times New Roman" pitchFamily="18" charset="0"/>
                        </a:rPr>
                        <a:t>-74.4</a:t>
                      </a:r>
                      <a:r>
                        <a:rPr lang="en-US" sz="1200" b="1" baseline="0" dirty="0">
                          <a:latin typeface="+mj-lt"/>
                          <a:cs typeface="Times New Roman" pitchFamily="18" charset="0"/>
                        </a:rPr>
                        <a:t> b.p.</a:t>
                      </a:r>
                      <a:endParaRPr lang="en-US" sz="1200" b="1" dirty="0">
                        <a:latin typeface="+mj-lt"/>
                        <a:cs typeface="Times New Roman" pitchFamily="18" charset="0"/>
                      </a:endParaRPr>
                    </a:p>
                  </a:txBody>
                  <a:tcPr/>
                </a:tc>
                <a:extLst>
                  <a:ext uri="{0D108BD9-81ED-4DB2-BD59-A6C34878D82A}">
                    <a16:rowId xmlns:a16="http://schemas.microsoft.com/office/drawing/2014/main" val="10001"/>
                  </a:ext>
                </a:extLst>
              </a:tr>
              <a:tr h="563347">
                <a:tc>
                  <a:txBody>
                    <a:bodyPr/>
                    <a:lstStyle/>
                    <a:p>
                      <a:pPr algn="ctr"/>
                      <a:r>
                        <a:rPr lang="en-US" sz="1200" b="1" dirty="0">
                          <a:latin typeface="+mj-lt"/>
                          <a:cs typeface="Times New Roman" pitchFamily="18" charset="0"/>
                        </a:rPr>
                        <a:t>2</a:t>
                      </a:r>
                      <a:r>
                        <a:rPr lang="en-US" sz="1200" b="1" baseline="0" dirty="0">
                          <a:latin typeface="+mj-lt"/>
                          <a:cs typeface="Times New Roman" pitchFamily="18" charset="0"/>
                        </a:rPr>
                        <a:t> Year T-Note</a:t>
                      </a:r>
                      <a:endParaRPr lang="en-US" sz="1200" b="1" dirty="0">
                        <a:latin typeface="+mj-lt"/>
                        <a:cs typeface="Times New Roman" pitchFamily="18" charset="0"/>
                      </a:endParaRPr>
                    </a:p>
                  </a:txBody>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Times New Roman" pitchFamily="18" charset="0"/>
                        </a:rPr>
                        <a:t>4.621%</a:t>
                      </a:r>
                    </a:p>
                  </a:txBody>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Times New Roman" pitchFamily="18" charset="0"/>
                        </a:rPr>
                        <a:t>3.642%</a:t>
                      </a:r>
                    </a:p>
                    <a:p>
                      <a:pPr algn="ctr"/>
                      <a:endParaRPr lang="en-US" sz="1200" dirty="0">
                        <a:latin typeface="+mj-lt"/>
                        <a:cs typeface="Times New Roman" pitchFamily="18" charset="0"/>
                      </a:endParaRPr>
                    </a:p>
                  </a:txBody>
                  <a:tcPr/>
                </a:tc>
                <a:tc>
                  <a:txBody>
                    <a:bodyPr/>
                    <a:lstStyle/>
                    <a:p>
                      <a:pPr algn="ctr"/>
                      <a:r>
                        <a:rPr lang="en-US" sz="1200" b="1" dirty="0">
                          <a:latin typeface="+mj-lt"/>
                          <a:cs typeface="Times New Roman" pitchFamily="18" charset="0"/>
                        </a:rPr>
                        <a:t>-97.9 b.p.</a:t>
                      </a:r>
                    </a:p>
                  </a:txBody>
                  <a:tcPr/>
                </a:tc>
                <a:extLst>
                  <a:ext uri="{0D108BD9-81ED-4DB2-BD59-A6C34878D82A}">
                    <a16:rowId xmlns:a16="http://schemas.microsoft.com/office/drawing/2014/main" val="10002"/>
                  </a:ext>
                </a:extLst>
              </a:tr>
              <a:tr h="527700">
                <a:tc>
                  <a:txBody>
                    <a:bodyPr/>
                    <a:lstStyle/>
                    <a:p>
                      <a:pPr algn="ctr"/>
                      <a:r>
                        <a:rPr lang="en-US" sz="1200" b="1" dirty="0">
                          <a:latin typeface="+mj-lt"/>
                          <a:cs typeface="Times New Roman" pitchFamily="18" charset="0"/>
                        </a:rPr>
                        <a:t>5 Year T-Note</a:t>
                      </a:r>
                    </a:p>
                  </a:txBody>
                  <a:tcPr/>
                </a:tc>
                <a:tc>
                  <a:txBody>
                    <a:bodyPr/>
                    <a:lstStyle/>
                    <a:p>
                      <a:pPr algn="ctr"/>
                      <a:r>
                        <a:rPr lang="en-US" sz="1200" dirty="0">
                          <a:latin typeface="+mj-lt"/>
                          <a:cs typeface="Times New Roman" pitchFamily="18" charset="0"/>
                        </a:rPr>
                        <a:t>4.213%</a:t>
                      </a:r>
                    </a:p>
                  </a:txBody>
                  <a:tcPr/>
                </a:tc>
                <a:tc>
                  <a:txBody>
                    <a:bodyPr/>
                    <a:lstStyle/>
                    <a:p>
                      <a:pPr algn="ctr"/>
                      <a:r>
                        <a:rPr lang="en-US" sz="1200" dirty="0">
                          <a:latin typeface="+mj-lt"/>
                          <a:cs typeface="Times New Roman" pitchFamily="18" charset="0"/>
                        </a:rPr>
                        <a:t>3.559%</a:t>
                      </a:r>
                    </a:p>
                  </a:txBody>
                  <a:tcPr/>
                </a:tc>
                <a:tc>
                  <a:txBody>
                    <a:bodyPr/>
                    <a:lstStyle/>
                    <a:p>
                      <a:pPr algn="ctr"/>
                      <a:r>
                        <a:rPr lang="en-US" sz="1200" b="1" dirty="0">
                          <a:latin typeface="+mj-lt"/>
                          <a:cs typeface="Times New Roman" pitchFamily="18" charset="0"/>
                        </a:rPr>
                        <a:t>-65.4 b.p.</a:t>
                      </a:r>
                    </a:p>
                  </a:txBody>
                  <a:tcPr/>
                </a:tc>
                <a:extLst>
                  <a:ext uri="{0D108BD9-81ED-4DB2-BD59-A6C34878D82A}">
                    <a16:rowId xmlns:a16="http://schemas.microsoft.com/office/drawing/2014/main" val="10003"/>
                  </a:ext>
                </a:extLst>
              </a:tr>
              <a:tr h="446515">
                <a:tc>
                  <a:txBody>
                    <a:bodyPr/>
                    <a:lstStyle/>
                    <a:p>
                      <a:pPr algn="ctr"/>
                      <a:r>
                        <a:rPr lang="en-US" sz="1200" b="1" dirty="0">
                          <a:latin typeface="+mj-lt"/>
                          <a:cs typeface="Times New Roman" pitchFamily="18" charset="0"/>
                        </a:rPr>
                        <a:t>10 Year T-Note</a:t>
                      </a:r>
                    </a:p>
                  </a:txBody>
                  <a:tcPr/>
                </a:tc>
                <a:tc>
                  <a:txBody>
                    <a:bodyPr/>
                    <a:lstStyle/>
                    <a:p>
                      <a:pPr algn="ctr"/>
                      <a:r>
                        <a:rPr lang="en-US" sz="1200" dirty="0">
                          <a:latin typeface="+mj-lt"/>
                          <a:cs typeface="Times New Roman" pitchFamily="18" charset="0"/>
                        </a:rPr>
                        <a:t>4.201%</a:t>
                      </a:r>
                    </a:p>
                  </a:txBody>
                  <a:tcPr/>
                </a:tc>
                <a:tc>
                  <a:txBody>
                    <a:bodyPr/>
                    <a:lstStyle/>
                    <a:p>
                      <a:pPr algn="ctr"/>
                      <a:r>
                        <a:rPr lang="en-US" sz="1200" dirty="0">
                          <a:latin typeface="+mj-lt"/>
                          <a:cs typeface="Times New Roman" pitchFamily="18" charset="0"/>
                        </a:rPr>
                        <a:t>3.782%</a:t>
                      </a:r>
                    </a:p>
                  </a:txBody>
                  <a:tcPr/>
                </a:tc>
                <a:tc>
                  <a:txBody>
                    <a:bodyPr/>
                    <a:lstStyle/>
                    <a:p>
                      <a:pPr algn="ctr"/>
                      <a:r>
                        <a:rPr lang="en-US" sz="1200" b="1" dirty="0">
                          <a:latin typeface="+mj-lt"/>
                          <a:cs typeface="Times New Roman" pitchFamily="18" charset="0"/>
                        </a:rPr>
                        <a:t>-41.9 b.p.</a:t>
                      </a:r>
                    </a:p>
                  </a:txBody>
                  <a:tcPr/>
                </a:tc>
                <a:extLst>
                  <a:ext uri="{0D108BD9-81ED-4DB2-BD59-A6C34878D82A}">
                    <a16:rowId xmlns:a16="http://schemas.microsoft.com/office/drawing/2014/main" val="10004"/>
                  </a:ext>
                </a:extLst>
              </a:tr>
              <a:tr h="478410">
                <a:tc>
                  <a:txBody>
                    <a:bodyPr/>
                    <a:lstStyle/>
                    <a:p>
                      <a:pPr algn="ctr"/>
                      <a:r>
                        <a:rPr lang="en-US" sz="1200" b="1" dirty="0">
                          <a:latin typeface="+mj-lt"/>
                          <a:cs typeface="Times New Roman" pitchFamily="18" charset="0"/>
                        </a:rPr>
                        <a:t>30 Year T-Note</a:t>
                      </a:r>
                    </a:p>
                  </a:txBody>
                  <a:tcPr/>
                </a:tc>
                <a:tc>
                  <a:txBody>
                    <a:bodyPr/>
                    <a:lstStyle/>
                    <a:p>
                      <a:pPr algn="ctr"/>
                      <a:r>
                        <a:rPr lang="en-US" sz="1200" dirty="0">
                          <a:latin typeface="+mj-lt"/>
                          <a:cs typeface="Times New Roman" pitchFamily="18" charset="0"/>
                        </a:rPr>
                        <a:t>4.344%</a:t>
                      </a:r>
                    </a:p>
                  </a:txBody>
                  <a:tcPr/>
                </a:tc>
                <a:tc>
                  <a:txBody>
                    <a:bodyPr/>
                    <a:lstStyle/>
                    <a:p>
                      <a:pPr algn="ctr"/>
                      <a:r>
                        <a:rPr lang="en-US" sz="1200" dirty="0">
                          <a:latin typeface="+mj-lt"/>
                          <a:cs typeface="Times New Roman" pitchFamily="18" charset="0"/>
                        </a:rPr>
                        <a:t>4.120%</a:t>
                      </a:r>
                    </a:p>
                  </a:txBody>
                  <a:tcPr/>
                </a:tc>
                <a:tc>
                  <a:txBody>
                    <a:bodyPr/>
                    <a:lstStyle/>
                    <a:p>
                      <a:pPr algn="ctr"/>
                      <a:r>
                        <a:rPr lang="en-US" sz="1200" b="1" dirty="0">
                          <a:latin typeface="+mj-lt"/>
                          <a:cs typeface="Times New Roman" pitchFamily="18" charset="0"/>
                        </a:rPr>
                        <a:t>-22.4 b.p.</a:t>
                      </a:r>
                    </a:p>
                  </a:txBody>
                  <a:tcPr/>
                </a:tc>
                <a:extLst>
                  <a:ext uri="{0D108BD9-81ED-4DB2-BD59-A6C34878D82A}">
                    <a16:rowId xmlns:a16="http://schemas.microsoft.com/office/drawing/2014/main" val="10005"/>
                  </a:ext>
                </a:extLst>
              </a:tr>
            </a:tbl>
          </a:graphicData>
        </a:graphic>
      </p:graphicFrame>
      <p:sp>
        <p:nvSpPr>
          <p:cNvPr id="10" name="Rectangle 9">
            <a:extLst>
              <a:ext uri="{FF2B5EF4-FFF2-40B4-BE49-F238E27FC236}">
                <a16:creationId xmlns:a16="http://schemas.microsoft.com/office/drawing/2014/main" id="{D3B52170-FFFA-C118-F0FE-8584AF2B3F4C}"/>
              </a:ext>
            </a:extLst>
          </p:cNvPr>
          <p:cNvSpPr/>
          <p:nvPr/>
        </p:nvSpPr>
        <p:spPr>
          <a:xfrm>
            <a:off x="9799992" y="5925578"/>
            <a:ext cx="1353255" cy="26161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Source:  Bloomberg</a:t>
            </a:r>
          </a:p>
        </p:txBody>
      </p:sp>
      <p:sp>
        <p:nvSpPr>
          <p:cNvPr id="13" name="TextBox 12">
            <a:extLst>
              <a:ext uri="{FF2B5EF4-FFF2-40B4-BE49-F238E27FC236}">
                <a16:creationId xmlns:a16="http://schemas.microsoft.com/office/drawing/2014/main" id="{97395FC8-7FF8-C110-84F9-15B371BA0772}"/>
              </a:ext>
            </a:extLst>
          </p:cNvPr>
          <p:cNvSpPr txBox="1"/>
          <p:nvPr/>
        </p:nvSpPr>
        <p:spPr>
          <a:xfrm>
            <a:off x="1257300" y="2004410"/>
            <a:ext cx="312420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Treasuries</a:t>
            </a:r>
          </a:p>
        </p:txBody>
      </p:sp>
      <p:sp>
        <p:nvSpPr>
          <p:cNvPr id="15" name="TextBox 14">
            <a:extLst>
              <a:ext uri="{FF2B5EF4-FFF2-40B4-BE49-F238E27FC236}">
                <a16:creationId xmlns:a16="http://schemas.microsoft.com/office/drawing/2014/main" id="{5F903294-D188-8019-2E8C-2EB5978999C6}"/>
              </a:ext>
            </a:extLst>
          </p:cNvPr>
          <p:cNvSpPr txBox="1"/>
          <p:nvPr/>
        </p:nvSpPr>
        <p:spPr>
          <a:xfrm>
            <a:off x="7193939" y="1975457"/>
            <a:ext cx="312420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Spread Sectors</a:t>
            </a:r>
          </a:p>
        </p:txBody>
      </p:sp>
      <p:sp>
        <p:nvSpPr>
          <p:cNvPr id="2" name="Slide Number Placeholder 1">
            <a:extLst>
              <a:ext uri="{FF2B5EF4-FFF2-40B4-BE49-F238E27FC236}">
                <a16:creationId xmlns:a16="http://schemas.microsoft.com/office/drawing/2014/main" id="{EA3B7F0A-C1FC-DE47-8AD0-D9C0359BBE4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90923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3D967-9B8F-261F-BEAB-DEB4F896391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C4D784-5C86-28C3-3B99-6EEBDE7DF76D}"/>
              </a:ext>
            </a:extLst>
          </p:cNvPr>
          <p:cNvSpPr>
            <a:spLocks noGrp="1"/>
          </p:cNvSpPr>
          <p:nvPr>
            <p:ph type="sldNum" sz="quarter" idx="12"/>
          </p:nvPr>
        </p:nvSpPr>
        <p:spPr/>
        <p:txBody>
          <a:bodyPr/>
          <a:lstStyle/>
          <a:p>
            <a:pPr defTabSz="914411"/>
            <a:fld id="{939BA12D-66C8-4ADD-AE22-8C591D475314}" type="slidenum">
              <a:rPr lang="en-US">
                <a:solidFill>
                  <a:srgbClr val="15234A">
                    <a:tint val="75000"/>
                  </a:srgbClr>
                </a:solidFill>
                <a:latin typeface="Calibri" panose="020F0502020204030204"/>
              </a:rPr>
              <a:pPr defTabSz="914411"/>
              <a:t>39</a:t>
            </a:fld>
            <a:endParaRPr lang="en-US" dirty="0">
              <a:solidFill>
                <a:srgbClr val="15234A">
                  <a:tint val="75000"/>
                </a:srgbClr>
              </a:solidFill>
              <a:latin typeface="Calibri" panose="020F0502020204030204"/>
            </a:endParaRPr>
          </a:p>
        </p:txBody>
      </p:sp>
      <p:graphicFrame>
        <p:nvGraphicFramePr>
          <p:cNvPr id="6" name="Chart 5">
            <a:extLst>
              <a:ext uri="{FF2B5EF4-FFF2-40B4-BE49-F238E27FC236}">
                <a16:creationId xmlns:a16="http://schemas.microsoft.com/office/drawing/2014/main" id="{6F0717FF-9A0D-5B40-3796-13E23FCBD541}"/>
              </a:ext>
            </a:extLst>
          </p:cNvPr>
          <p:cNvGraphicFramePr/>
          <p:nvPr>
            <p:extLst>
              <p:ext uri="{D42A27DB-BD31-4B8C-83A1-F6EECF244321}">
                <p14:modId xmlns:p14="http://schemas.microsoft.com/office/powerpoint/2010/main" val="814828926"/>
              </p:ext>
            </p:extLst>
          </p:nvPr>
        </p:nvGraphicFramePr>
        <p:xfrm>
          <a:off x="923926" y="1829435"/>
          <a:ext cx="10325100" cy="4349836"/>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D11E934B-C825-7649-AADA-226981C48D21}"/>
              </a:ext>
            </a:extLst>
          </p:cNvPr>
          <p:cNvSpPr txBox="1">
            <a:spLocks/>
          </p:cNvSpPr>
          <p:nvPr/>
        </p:nvSpPr>
        <p:spPr>
          <a:xfrm>
            <a:off x="590550" y="689609"/>
            <a:ext cx="10896600" cy="1139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411"/>
            <a:r>
              <a:rPr lang="en-US" sz="3200" b="1" dirty="0">
                <a:solidFill>
                  <a:srgbClr val="15234A"/>
                </a:solidFill>
                <a:latin typeface="Calibri" panose="020F0502020204030204"/>
                <a:cs typeface="Times New Roman" pitchFamily="18" charset="0"/>
              </a:rPr>
              <a:t>Investment Pool Q1 &amp; Q2 2024 Total Returns vs Benchmarks (excl. Time Deposits)</a:t>
            </a:r>
          </a:p>
        </p:txBody>
      </p:sp>
    </p:spTree>
    <p:extLst>
      <p:ext uri="{BB962C8B-B14F-4D97-AF65-F5344CB8AC3E}">
        <p14:creationId xmlns:p14="http://schemas.microsoft.com/office/powerpoint/2010/main" val="1496036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F5D3E-2A73-4AF0-B760-B4B508981A10}"/>
              </a:ext>
            </a:extLst>
          </p:cNvPr>
          <p:cNvSpPr>
            <a:spLocks noGrp="1"/>
          </p:cNvSpPr>
          <p:nvPr>
            <p:ph type="title"/>
          </p:nvPr>
        </p:nvSpPr>
        <p:spPr/>
        <p:txBody>
          <a:bodyPr>
            <a:normAutofit/>
          </a:bodyPr>
          <a:lstStyle/>
          <a:p>
            <a:r>
              <a:rPr lang="en-US" b="1" dirty="0"/>
              <a:t>FL Treasury Investment Pool Size</a:t>
            </a:r>
            <a:br>
              <a:rPr lang="en-US" dirty="0"/>
            </a:br>
            <a:r>
              <a:rPr lang="en-US" sz="3200" dirty="0"/>
              <a:t>(total mkt. value)</a:t>
            </a:r>
          </a:p>
        </p:txBody>
      </p:sp>
      <p:graphicFrame>
        <p:nvGraphicFramePr>
          <p:cNvPr id="7" name="Content Placeholder 6">
            <a:extLst>
              <a:ext uri="{FF2B5EF4-FFF2-40B4-BE49-F238E27FC236}">
                <a16:creationId xmlns:a16="http://schemas.microsoft.com/office/drawing/2014/main" id="{D900C39B-892B-4359-AFD6-D57AB7A92D8C}"/>
              </a:ext>
            </a:extLst>
          </p:cNvPr>
          <p:cNvGraphicFramePr>
            <a:graphicFrameLocks noGrp="1"/>
          </p:cNvGraphicFramePr>
          <p:nvPr>
            <p:ph idx="1"/>
            <p:extLst>
              <p:ext uri="{D42A27DB-BD31-4B8C-83A1-F6EECF244321}">
                <p14:modId xmlns:p14="http://schemas.microsoft.com/office/powerpoint/2010/main" val="3011104008"/>
              </p:ext>
            </p:extLst>
          </p:nvPr>
        </p:nvGraphicFramePr>
        <p:xfrm>
          <a:off x="676275" y="1847850"/>
          <a:ext cx="10915649" cy="45085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73B8B4B0-3AA6-49BB-9581-605BA4792812}"/>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4</a:t>
            </a:fld>
            <a:endParaRPr lang="en-US" dirty="0">
              <a:solidFill>
                <a:srgbClr val="15234A">
                  <a:tint val="75000"/>
                </a:srgbClr>
              </a:solidFill>
              <a:latin typeface="Calibri" panose="020F0502020204030204"/>
            </a:endParaRPr>
          </a:p>
        </p:txBody>
      </p:sp>
    </p:spTree>
    <p:extLst>
      <p:ext uri="{BB962C8B-B14F-4D97-AF65-F5344CB8AC3E}">
        <p14:creationId xmlns:p14="http://schemas.microsoft.com/office/powerpoint/2010/main" val="14908755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43098" y="539643"/>
            <a:ext cx="8229600" cy="1139825"/>
          </a:xfrm>
        </p:spPr>
        <p:txBody>
          <a:bodyPr>
            <a:noAutofit/>
          </a:bodyPr>
          <a:lstStyle/>
          <a:p>
            <a:pPr algn="ctr"/>
            <a:r>
              <a:rPr lang="en-US" sz="3600" b="1" dirty="0">
                <a:cs typeface="Times New Roman" pitchFamily="18" charset="0"/>
              </a:rPr>
              <a:t>Investment Pool Total Return </a:t>
            </a:r>
            <a:br>
              <a:rPr lang="en-US" sz="3600" b="1" dirty="0">
                <a:cs typeface="Times New Roman" pitchFamily="18" charset="0"/>
              </a:rPr>
            </a:br>
            <a:r>
              <a:rPr lang="en-US" sz="3600" b="1" dirty="0">
                <a:cs typeface="Times New Roman" pitchFamily="18" charset="0"/>
              </a:rPr>
              <a:t>(excl. Time Deposits)</a:t>
            </a:r>
          </a:p>
        </p:txBody>
      </p:sp>
      <p:graphicFrame>
        <p:nvGraphicFramePr>
          <p:cNvPr id="9" name="Chart 8"/>
          <p:cNvGraphicFramePr/>
          <p:nvPr>
            <p:extLst>
              <p:ext uri="{D42A27DB-BD31-4B8C-83A1-F6EECF244321}">
                <p14:modId xmlns:p14="http://schemas.microsoft.com/office/powerpoint/2010/main" val="3360979021"/>
              </p:ext>
            </p:extLst>
          </p:nvPr>
        </p:nvGraphicFramePr>
        <p:xfrm>
          <a:off x="1235378" y="1741118"/>
          <a:ext cx="9645041" cy="426559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34D7B62B-2265-4641-82E4-ED22F51F5428}"/>
              </a:ext>
            </a:extLst>
          </p:cNvPr>
          <p:cNvSpPr txBox="1"/>
          <p:nvPr/>
        </p:nvSpPr>
        <p:spPr>
          <a:xfrm>
            <a:off x="8071720" y="5586842"/>
            <a:ext cx="3200400"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Annualized</a:t>
            </a:r>
          </a:p>
        </p:txBody>
      </p:sp>
      <p:sp>
        <p:nvSpPr>
          <p:cNvPr id="3" name="Slide Number Placeholder 2">
            <a:extLst>
              <a:ext uri="{FF2B5EF4-FFF2-40B4-BE49-F238E27FC236}">
                <a16:creationId xmlns:a16="http://schemas.microsoft.com/office/drawing/2014/main" id="{AA65EF45-7B74-4299-98BE-1BD7ABD836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3750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pPr eaLnBrk="1" hangingPunct="1"/>
            <a:r>
              <a:rPr lang="en-US" b="1" dirty="0">
                <a:cs typeface="Times New Roman" pitchFamily="18" charset="0"/>
              </a:rPr>
              <a:t>Individual Mandates Review</a:t>
            </a:r>
          </a:p>
        </p:txBody>
      </p:sp>
      <p:sp>
        <p:nvSpPr>
          <p:cNvPr id="2" name="Slide Number Placeholder 1">
            <a:extLst>
              <a:ext uri="{FF2B5EF4-FFF2-40B4-BE49-F238E27FC236}">
                <a16:creationId xmlns:a16="http://schemas.microsoft.com/office/drawing/2014/main" id="{3DCC7AB9-0B47-4D4C-BD38-0538D69A05C9}"/>
              </a:ext>
            </a:extLst>
          </p:cNvPr>
          <p:cNvSpPr>
            <a:spLocks noGrp="1"/>
          </p:cNvSpPr>
          <p:nvPr>
            <p:ph type="sldNum" sz="quarter" idx="12"/>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41</a:t>
            </a:fld>
            <a:endParaRPr lang="en-US">
              <a:solidFill>
                <a:srgbClr val="15234A">
                  <a:tint val="75000"/>
                </a:srgbClr>
              </a:solidFill>
              <a:latin typeface="Calibri" panose="020F0502020204030204"/>
            </a:endParaRPr>
          </a:p>
        </p:txBody>
      </p:sp>
    </p:spTree>
    <p:extLst>
      <p:ext uri="{BB962C8B-B14F-4D97-AF65-F5344CB8AC3E}">
        <p14:creationId xmlns:p14="http://schemas.microsoft.com/office/powerpoint/2010/main" val="8453231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5"/>
          <p:cNvGraphicFramePr>
            <a:graphicFrameLocks/>
          </p:cNvGraphicFramePr>
          <p:nvPr>
            <p:extLst>
              <p:ext uri="{D42A27DB-BD31-4B8C-83A1-F6EECF244321}">
                <p14:modId xmlns:p14="http://schemas.microsoft.com/office/powerpoint/2010/main" val="3778922340"/>
              </p:ext>
            </p:extLst>
          </p:nvPr>
        </p:nvGraphicFramePr>
        <p:xfrm>
          <a:off x="822959" y="1583831"/>
          <a:ext cx="3984665" cy="1716777"/>
        </p:xfrm>
        <a:graphic>
          <a:graphicData uri="http://schemas.openxmlformats.org/drawingml/2006/table">
            <a:tbl>
              <a:tblPr firstRow="1" bandRow="1">
                <a:tableStyleId>{5C22544A-7EE6-4342-B048-85BDC9FD1C3A}</a:tableStyleId>
              </a:tblPr>
              <a:tblGrid>
                <a:gridCol w="1015478">
                  <a:extLst>
                    <a:ext uri="{9D8B030D-6E8A-4147-A177-3AD203B41FA5}">
                      <a16:colId xmlns:a16="http://schemas.microsoft.com/office/drawing/2014/main" val="20000"/>
                    </a:ext>
                  </a:extLst>
                </a:gridCol>
                <a:gridCol w="864163">
                  <a:extLst>
                    <a:ext uri="{9D8B030D-6E8A-4147-A177-3AD203B41FA5}">
                      <a16:colId xmlns:a16="http://schemas.microsoft.com/office/drawing/2014/main" val="20002"/>
                    </a:ext>
                  </a:extLst>
                </a:gridCol>
                <a:gridCol w="704850">
                  <a:extLst>
                    <a:ext uri="{9D8B030D-6E8A-4147-A177-3AD203B41FA5}">
                      <a16:colId xmlns:a16="http://schemas.microsoft.com/office/drawing/2014/main" val="20003"/>
                    </a:ext>
                  </a:extLst>
                </a:gridCol>
                <a:gridCol w="683545">
                  <a:extLst>
                    <a:ext uri="{9D8B030D-6E8A-4147-A177-3AD203B41FA5}">
                      <a16:colId xmlns:a16="http://schemas.microsoft.com/office/drawing/2014/main" val="20004"/>
                    </a:ext>
                  </a:extLst>
                </a:gridCol>
                <a:gridCol w="716629">
                  <a:extLst>
                    <a:ext uri="{9D8B030D-6E8A-4147-A177-3AD203B41FA5}">
                      <a16:colId xmlns:a16="http://schemas.microsoft.com/office/drawing/2014/main" val="20005"/>
                    </a:ext>
                  </a:extLst>
                </a:gridCol>
              </a:tblGrid>
              <a:tr h="363837">
                <a:tc>
                  <a:txBody>
                    <a:bodyPr/>
                    <a:lstStyle/>
                    <a:p>
                      <a:pPr algn="ctr"/>
                      <a:endParaRPr lang="en-US" sz="1200" dirty="0">
                        <a:solidFill>
                          <a:schemeClr val="bg1"/>
                        </a:solidFill>
                      </a:endParaRPr>
                    </a:p>
                  </a:txBody>
                  <a:tcPr/>
                </a:tc>
                <a:tc>
                  <a:txBody>
                    <a:bodyPr/>
                    <a:lstStyle/>
                    <a:p>
                      <a:pPr algn="ctr"/>
                      <a:r>
                        <a:rPr lang="en-US" sz="1200" dirty="0">
                          <a:solidFill>
                            <a:schemeClr val="bg1"/>
                          </a:solidFill>
                          <a:latin typeface="Times New Roman" pitchFamily="18" charset="0"/>
                          <a:cs typeface="Times New Roman" pitchFamily="18" charset="0"/>
                        </a:rPr>
                        <a:t>6 Mo*</a:t>
                      </a:r>
                    </a:p>
                  </a:txBody>
                  <a:tcPr/>
                </a:tc>
                <a:tc>
                  <a:txBody>
                    <a:bodyPr/>
                    <a:lstStyle/>
                    <a:p>
                      <a:pPr algn="ctr"/>
                      <a:r>
                        <a:rPr lang="en-US" sz="1200" dirty="0">
                          <a:solidFill>
                            <a:schemeClr val="bg1"/>
                          </a:solidFill>
                          <a:latin typeface="Times New Roman" pitchFamily="18" charset="0"/>
                          <a:cs typeface="Times New Roman" pitchFamily="18" charset="0"/>
                        </a:rPr>
                        <a:t>1 Year</a:t>
                      </a:r>
                    </a:p>
                  </a:txBody>
                  <a:tcPr/>
                </a:tc>
                <a:tc>
                  <a:txBody>
                    <a:bodyPr/>
                    <a:lstStyle/>
                    <a:p>
                      <a:pPr algn="ctr"/>
                      <a:r>
                        <a:rPr lang="en-US" sz="1200" dirty="0">
                          <a:solidFill>
                            <a:schemeClr val="bg1"/>
                          </a:solidFill>
                          <a:latin typeface="Times New Roman" pitchFamily="18" charset="0"/>
                          <a:cs typeface="Times New Roman" pitchFamily="18" charset="0"/>
                        </a:rPr>
                        <a:t>3 Year</a:t>
                      </a:r>
                    </a:p>
                  </a:txBody>
                  <a:tcPr/>
                </a:tc>
                <a:tc>
                  <a:txBody>
                    <a:bodyPr/>
                    <a:lstStyle/>
                    <a:p>
                      <a:pPr algn="ctr"/>
                      <a:r>
                        <a:rPr lang="en-US" sz="1200" dirty="0">
                          <a:solidFill>
                            <a:schemeClr val="bg1"/>
                          </a:solidFill>
                          <a:latin typeface="Times New Roman" pitchFamily="18" charset="0"/>
                          <a:cs typeface="Times New Roman" pitchFamily="18" charset="0"/>
                        </a:rPr>
                        <a:t>5 Year</a:t>
                      </a:r>
                    </a:p>
                  </a:txBody>
                  <a:tcPr/>
                </a:tc>
                <a:extLst>
                  <a:ext uri="{0D108BD9-81ED-4DB2-BD59-A6C34878D82A}">
                    <a16:rowId xmlns:a16="http://schemas.microsoft.com/office/drawing/2014/main" val="10000"/>
                  </a:ext>
                </a:extLst>
              </a:tr>
              <a:tr h="395467">
                <a:tc>
                  <a:txBody>
                    <a:bodyPr/>
                    <a:lstStyle/>
                    <a:p>
                      <a:r>
                        <a:rPr lang="en-US" sz="1400" dirty="0">
                          <a:latin typeface="+mj-lt"/>
                          <a:cs typeface="Times New Roman" pitchFamily="18" charset="0"/>
                        </a:rPr>
                        <a:t>Portfolio</a:t>
                      </a:r>
                    </a:p>
                  </a:txBody>
                  <a:tcPr/>
                </a:tc>
                <a:tc>
                  <a:txBody>
                    <a:bodyPr/>
                    <a:lstStyle/>
                    <a:p>
                      <a:pPr algn="ctr"/>
                      <a:r>
                        <a:rPr lang="en-US" sz="1400" dirty="0">
                          <a:latin typeface="+mj-lt"/>
                          <a:cs typeface="Times New Roman" pitchFamily="18" charset="0"/>
                        </a:rPr>
                        <a:t>2.76</a:t>
                      </a:r>
                    </a:p>
                  </a:txBody>
                  <a:tcPr/>
                </a:tc>
                <a:tc>
                  <a:txBody>
                    <a:bodyPr/>
                    <a:lstStyle/>
                    <a:p>
                      <a:pPr algn="ctr"/>
                      <a:r>
                        <a:rPr lang="en-US" sz="1400" dirty="0">
                          <a:latin typeface="+mj-lt"/>
                          <a:cs typeface="Times New Roman" pitchFamily="18" charset="0"/>
                        </a:rPr>
                        <a:t>5.56</a:t>
                      </a:r>
                    </a:p>
                  </a:txBody>
                  <a:tcPr/>
                </a:tc>
                <a:tc>
                  <a:txBody>
                    <a:bodyPr/>
                    <a:lstStyle/>
                    <a:p>
                      <a:pPr algn="ctr"/>
                      <a:r>
                        <a:rPr lang="en-US" sz="1400" dirty="0">
                          <a:latin typeface="+mj-lt"/>
                          <a:cs typeface="Times New Roman" pitchFamily="18" charset="0"/>
                        </a:rPr>
                        <a:t>3.46</a:t>
                      </a:r>
                    </a:p>
                  </a:txBody>
                  <a:tcPr/>
                </a:tc>
                <a:tc>
                  <a:txBody>
                    <a:bodyPr/>
                    <a:lstStyle/>
                    <a:p>
                      <a:pPr algn="ctr"/>
                      <a:r>
                        <a:rPr lang="en-US" sz="1400" dirty="0">
                          <a:latin typeface="+mj-lt"/>
                          <a:cs typeface="Times New Roman" pitchFamily="18" charset="0"/>
                        </a:rPr>
                        <a:t>2.28</a:t>
                      </a:r>
                    </a:p>
                  </a:txBody>
                  <a:tcPr/>
                </a:tc>
                <a:extLst>
                  <a:ext uri="{0D108BD9-81ED-4DB2-BD59-A6C34878D82A}">
                    <a16:rowId xmlns:a16="http://schemas.microsoft.com/office/drawing/2014/main" val="10001"/>
                  </a:ext>
                </a:extLst>
              </a:tr>
              <a:tr h="437408">
                <a:tc>
                  <a:txBody>
                    <a:bodyPr/>
                    <a:lstStyle/>
                    <a:p>
                      <a:r>
                        <a:rPr lang="en-US" sz="1400" u="none" dirty="0">
                          <a:latin typeface="+mj-lt"/>
                          <a:cs typeface="Times New Roman" pitchFamily="18" charset="0"/>
                        </a:rPr>
                        <a:t>Benchmark</a:t>
                      </a:r>
                    </a:p>
                  </a:txBody>
                  <a:tcPr/>
                </a:tc>
                <a:tc>
                  <a:txBody>
                    <a:bodyPr/>
                    <a:lstStyle/>
                    <a:p>
                      <a:pPr algn="ctr"/>
                      <a:r>
                        <a:rPr lang="en-US" sz="1400" u="none" dirty="0">
                          <a:latin typeface="+mj-lt"/>
                          <a:cs typeface="Times New Roman" pitchFamily="18" charset="0"/>
                        </a:rPr>
                        <a:t>2.72</a:t>
                      </a:r>
                    </a:p>
                  </a:txBody>
                  <a:tcPr/>
                </a:tc>
                <a:tc>
                  <a:txBody>
                    <a:bodyPr/>
                    <a:lstStyle/>
                    <a:p>
                      <a:pPr algn="ctr"/>
                      <a:r>
                        <a:rPr lang="en-US" sz="1400" u="none" dirty="0">
                          <a:latin typeface="+mj-lt"/>
                          <a:cs typeface="Times New Roman" pitchFamily="18" charset="0"/>
                        </a:rPr>
                        <a:t>5.49</a:t>
                      </a:r>
                    </a:p>
                  </a:txBody>
                  <a:tcPr/>
                </a:tc>
                <a:tc>
                  <a:txBody>
                    <a:bodyPr/>
                    <a:lstStyle/>
                    <a:p>
                      <a:pPr algn="ctr"/>
                      <a:r>
                        <a:rPr lang="en-US" sz="1400" u="none" dirty="0">
                          <a:latin typeface="+mj-lt"/>
                          <a:cs typeface="Times New Roman" pitchFamily="18" charset="0"/>
                        </a:rPr>
                        <a:t>3.55</a:t>
                      </a:r>
                    </a:p>
                  </a:txBody>
                  <a:tcPr/>
                </a:tc>
                <a:tc>
                  <a:txBody>
                    <a:bodyPr/>
                    <a:lstStyle/>
                    <a:p>
                      <a:pPr algn="ctr"/>
                      <a:r>
                        <a:rPr lang="en-US" sz="1400" u="none" dirty="0">
                          <a:latin typeface="+mj-lt"/>
                          <a:cs typeface="Times New Roman" pitchFamily="18" charset="0"/>
                        </a:rPr>
                        <a:t>2.32</a:t>
                      </a:r>
                    </a:p>
                  </a:txBody>
                  <a:tcPr/>
                </a:tc>
                <a:extLst>
                  <a:ext uri="{0D108BD9-81ED-4DB2-BD59-A6C34878D82A}">
                    <a16:rowId xmlns:a16="http://schemas.microsoft.com/office/drawing/2014/main" val="10002"/>
                  </a:ext>
                </a:extLst>
              </a:tr>
              <a:tr h="520065">
                <a:tc>
                  <a:txBody>
                    <a:bodyPr/>
                    <a:lstStyle/>
                    <a:p>
                      <a:r>
                        <a:rPr lang="en-US" sz="1400" b="1" dirty="0">
                          <a:latin typeface="+mj-lt"/>
                          <a:cs typeface="Times New Roman" pitchFamily="18" charset="0"/>
                        </a:rPr>
                        <a:t>Excess Return</a:t>
                      </a:r>
                    </a:p>
                  </a:txBody>
                  <a:tcPr/>
                </a:tc>
                <a:tc>
                  <a:txBody>
                    <a:bodyPr/>
                    <a:lstStyle/>
                    <a:p>
                      <a:pPr marL="0" algn="ctr" defTabSz="914400" rtl="0" eaLnBrk="1" latinLnBrk="0" hangingPunct="1"/>
                      <a:r>
                        <a:rPr lang="en-US" sz="1400" b="1" kern="1200" dirty="0">
                          <a:solidFill>
                            <a:schemeClr val="tx1"/>
                          </a:solidFill>
                          <a:latin typeface="+mj-lt"/>
                          <a:ea typeface="+mn-ea"/>
                          <a:cs typeface="Times New Roman" pitchFamily="18" charset="0"/>
                        </a:rPr>
                        <a:t>0.04</a:t>
                      </a:r>
                    </a:p>
                  </a:txBody>
                  <a:tcPr/>
                </a:tc>
                <a:tc>
                  <a:txBody>
                    <a:bodyPr/>
                    <a:lstStyle/>
                    <a:p>
                      <a:pPr marL="0" algn="ctr" defTabSz="914400" rtl="0" eaLnBrk="1" latinLnBrk="0" hangingPunct="1"/>
                      <a:r>
                        <a:rPr lang="en-US" sz="1400" b="1" kern="1200" dirty="0">
                          <a:solidFill>
                            <a:schemeClr val="tx1"/>
                          </a:solidFill>
                          <a:latin typeface="+mj-lt"/>
                          <a:ea typeface="+mn-ea"/>
                          <a:cs typeface="Times New Roman" pitchFamily="18" charset="0"/>
                        </a:rPr>
                        <a:t>0.07</a:t>
                      </a:r>
                    </a:p>
                  </a:txBody>
                  <a:tcPr/>
                </a:tc>
                <a:tc>
                  <a:txBody>
                    <a:bodyPr/>
                    <a:lstStyle/>
                    <a:p>
                      <a:pPr algn="ctr"/>
                      <a:r>
                        <a:rPr lang="en-US" sz="1400" b="1" dirty="0">
                          <a:solidFill>
                            <a:schemeClr val="tx1"/>
                          </a:solidFill>
                          <a:latin typeface="+mj-lt"/>
                          <a:cs typeface="Times New Roman" pitchFamily="18" charset="0"/>
                        </a:rPr>
                        <a:t>-0.09</a:t>
                      </a:r>
                    </a:p>
                  </a:txBody>
                  <a:tcPr/>
                </a:tc>
                <a:tc>
                  <a:txBody>
                    <a:bodyPr/>
                    <a:lstStyle/>
                    <a:p>
                      <a:pPr algn="ctr"/>
                      <a:r>
                        <a:rPr lang="en-US" sz="1400" b="1" dirty="0">
                          <a:solidFill>
                            <a:schemeClr val="tx1"/>
                          </a:solidFill>
                          <a:latin typeface="+mj-lt"/>
                          <a:cs typeface="Times New Roman" pitchFamily="18" charset="0"/>
                        </a:rPr>
                        <a:t>-0.04</a:t>
                      </a:r>
                    </a:p>
                  </a:txBody>
                  <a:tcPr/>
                </a:tc>
                <a:extLst>
                  <a:ext uri="{0D108BD9-81ED-4DB2-BD59-A6C34878D82A}">
                    <a16:rowId xmlns:a16="http://schemas.microsoft.com/office/drawing/2014/main" val="10003"/>
                  </a:ext>
                </a:extLst>
              </a:tr>
            </a:tbl>
          </a:graphicData>
        </a:graphic>
      </p:graphicFrame>
      <p:sp>
        <p:nvSpPr>
          <p:cNvPr id="10" name="TextBox 9"/>
          <p:cNvSpPr txBox="1"/>
          <p:nvPr/>
        </p:nvSpPr>
        <p:spPr>
          <a:xfrm>
            <a:off x="503000" y="1169504"/>
            <a:ext cx="4632799" cy="338554"/>
          </a:xfrm>
          <a:prstGeom prst="rect">
            <a:avLst/>
          </a:prstGeom>
          <a:noFill/>
        </p:spPr>
        <p:txBody>
          <a:bodyPr wrap="square" rtlCol="0">
            <a:spAutoFit/>
          </a:bodyPr>
          <a:lstStyle/>
          <a:p>
            <a:pPr algn="ctr" defTabSz="914411" eaLnBrk="0" fontAlgn="base" hangingPunct="0">
              <a:spcBef>
                <a:spcPct val="0"/>
              </a:spcBef>
              <a:spcAft>
                <a:spcPct val="0"/>
              </a:spcAft>
              <a:defRPr/>
            </a:pPr>
            <a:r>
              <a:rPr lang="en-US" sz="1600" b="1" dirty="0">
                <a:solidFill>
                  <a:srgbClr val="15234A"/>
                </a:solidFill>
                <a:latin typeface="Calibri" panose="020F0502020204030204"/>
                <a:cs typeface="Times New Roman" pitchFamily="18" charset="0"/>
              </a:rPr>
              <a:t>Liquidity Portfolio</a:t>
            </a:r>
          </a:p>
        </p:txBody>
      </p:sp>
      <p:sp>
        <p:nvSpPr>
          <p:cNvPr id="16" name="TextBox 15"/>
          <p:cNvSpPr txBox="1"/>
          <p:nvPr/>
        </p:nvSpPr>
        <p:spPr>
          <a:xfrm>
            <a:off x="2551099" y="5965439"/>
            <a:ext cx="3276600" cy="261610"/>
          </a:xfrm>
          <a:prstGeom prst="rect">
            <a:avLst/>
          </a:prstGeom>
          <a:noFill/>
        </p:spPr>
        <p:txBody>
          <a:bodyPr wrap="square" rtlCol="0">
            <a:spAutoFit/>
          </a:bodyPr>
          <a:lstStyle/>
          <a:p>
            <a:pPr algn="ctr" defTabSz="914411" eaLnBrk="0" fontAlgn="base" hangingPunct="0">
              <a:spcBef>
                <a:spcPct val="0"/>
              </a:spcBef>
              <a:spcAft>
                <a:spcPct val="0"/>
              </a:spcAft>
              <a:defRPr/>
            </a:pPr>
            <a:r>
              <a:rPr lang="en-US" sz="1100" dirty="0">
                <a:solidFill>
                  <a:srgbClr val="000000"/>
                </a:solidFill>
                <a:latin typeface="Calibri" panose="020F0502020204030204"/>
                <a:cs typeface="Times New Roman" pitchFamily="18" charset="0"/>
              </a:rPr>
              <a:t>* not annualized</a:t>
            </a:r>
            <a:r>
              <a:rPr lang="en-US" sz="1100" dirty="0">
                <a:solidFill>
                  <a:srgbClr val="000000"/>
                </a:solidFill>
                <a:latin typeface="Times New Roman" pitchFamily="18" charset="0"/>
                <a:cs typeface="Times New Roman" pitchFamily="18" charset="0"/>
              </a:rPr>
              <a:t>.</a:t>
            </a:r>
          </a:p>
        </p:txBody>
      </p:sp>
      <p:sp>
        <p:nvSpPr>
          <p:cNvPr id="11" name="Title 10"/>
          <p:cNvSpPr>
            <a:spLocks noGrp="1"/>
          </p:cNvSpPr>
          <p:nvPr>
            <p:ph type="title"/>
          </p:nvPr>
        </p:nvSpPr>
        <p:spPr>
          <a:xfrm>
            <a:off x="620671" y="708004"/>
            <a:ext cx="10765597" cy="457200"/>
          </a:xfrm>
        </p:spPr>
        <p:txBody>
          <a:bodyPr>
            <a:noAutofit/>
          </a:bodyPr>
          <a:lstStyle/>
          <a:p>
            <a:r>
              <a:rPr lang="en-US" sz="3400" b="1" dirty="0">
                <a:cs typeface="Times New Roman" pitchFamily="18" charset="0"/>
              </a:rPr>
              <a:t>Liquidity &amp; STIF Portfolios</a:t>
            </a:r>
            <a:r>
              <a:rPr lang="en-US" sz="1400" b="1" dirty="0">
                <a:cs typeface="Times New Roman" pitchFamily="18" charset="0"/>
              </a:rPr>
              <a:t> (as of September 30, 2024)</a:t>
            </a:r>
            <a:endParaRPr lang="en-US" sz="3400" b="1" dirty="0">
              <a:cs typeface="Times New Roman" pitchFamily="18" charset="0"/>
            </a:endParaRPr>
          </a:p>
        </p:txBody>
      </p:sp>
      <p:sp>
        <p:nvSpPr>
          <p:cNvPr id="13" name="TextBox 12"/>
          <p:cNvSpPr txBox="1"/>
          <p:nvPr/>
        </p:nvSpPr>
        <p:spPr>
          <a:xfrm>
            <a:off x="503000" y="5965439"/>
            <a:ext cx="3048000" cy="261610"/>
          </a:xfrm>
          <a:prstGeom prst="rect">
            <a:avLst/>
          </a:prstGeom>
          <a:noFill/>
        </p:spPr>
        <p:txBody>
          <a:bodyPr wrap="square" rtlCol="0">
            <a:spAutoFit/>
          </a:bodyPr>
          <a:lstStyle/>
          <a:p>
            <a:pPr algn="ctr" defTabSz="914411" eaLnBrk="0" fontAlgn="base" hangingPunct="0">
              <a:spcBef>
                <a:spcPct val="0"/>
              </a:spcBef>
              <a:spcAft>
                <a:spcPct val="0"/>
              </a:spcAft>
              <a:defRPr/>
            </a:pPr>
            <a:r>
              <a:rPr lang="en-US" sz="1000" dirty="0">
                <a:solidFill>
                  <a:srgbClr val="000000"/>
                </a:solidFill>
                <a:latin typeface="Calibri" panose="020F0502020204030204"/>
                <a:cs typeface="Times New Roman" pitchFamily="18" charset="0"/>
              </a:rPr>
              <a:t>Information</a:t>
            </a:r>
            <a:r>
              <a:rPr lang="en-US" sz="1100" dirty="0">
                <a:solidFill>
                  <a:srgbClr val="000000"/>
                </a:solidFill>
                <a:latin typeface="Calibri" panose="020F0502020204030204"/>
                <a:cs typeface="Times New Roman" pitchFamily="18" charset="0"/>
              </a:rPr>
              <a:t> provided by BNY Mellon.</a:t>
            </a:r>
          </a:p>
        </p:txBody>
      </p:sp>
      <p:sp>
        <p:nvSpPr>
          <p:cNvPr id="2" name="Slide Number Placeholder 1">
            <a:extLst>
              <a:ext uri="{FF2B5EF4-FFF2-40B4-BE49-F238E27FC236}">
                <a16:creationId xmlns:a16="http://schemas.microsoft.com/office/drawing/2014/main" id="{E3E1AC28-EEF9-43C7-84E1-D752825D0498}"/>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42</a:t>
            </a:fld>
            <a:endParaRPr lang="en-US">
              <a:solidFill>
                <a:srgbClr val="15234A">
                  <a:tint val="75000"/>
                </a:srgbClr>
              </a:solidFill>
              <a:latin typeface="Calibri" panose="020F0502020204030204"/>
            </a:endParaRPr>
          </a:p>
        </p:txBody>
      </p:sp>
      <p:sp>
        <p:nvSpPr>
          <p:cNvPr id="15" name="Rectangle 14">
            <a:extLst>
              <a:ext uri="{FF2B5EF4-FFF2-40B4-BE49-F238E27FC236}">
                <a16:creationId xmlns:a16="http://schemas.microsoft.com/office/drawing/2014/main" id="{BC59A04E-8CEE-4B78-9A09-27289F33102F}"/>
              </a:ext>
            </a:extLst>
          </p:cNvPr>
          <p:cNvSpPr/>
          <p:nvPr/>
        </p:nvSpPr>
        <p:spPr>
          <a:xfrm>
            <a:off x="5446023" y="1583831"/>
            <a:ext cx="6123708" cy="4376528"/>
          </a:xfrm>
          <a:prstGeom prst="rect">
            <a:avLst/>
          </a:prstGeom>
        </p:spPr>
        <p:txBody>
          <a:bodyPr wrap="square" lIns="91385" tIns="45693" rIns="91385" bIns="45693">
            <a:spAutoFit/>
          </a:bodyPr>
          <a:lstStyle/>
          <a:p>
            <a:pPr marL="342905"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1600" dirty="0">
                <a:solidFill>
                  <a:srgbClr val="15234A"/>
                </a:solidFill>
                <a:latin typeface="Calibri" panose="020F0502020204030204"/>
                <a:cs typeface="Times New Roman" pitchFamily="18" charset="0"/>
              </a:rPr>
              <a:t>Primary goal is to provide funds to cover disbursements and help the entire pool maximize income.  Performance versus benchmark is sometimes a secondary concern.</a:t>
            </a:r>
          </a:p>
          <a:p>
            <a:pPr eaLnBrk="0" fontAlgn="base" hangingPunct="0">
              <a:spcBef>
                <a:spcPct val="20000"/>
              </a:spcBef>
              <a:spcAft>
                <a:spcPct val="0"/>
              </a:spcAft>
              <a:buClr>
                <a:srgbClr val="666600"/>
              </a:buClr>
              <a:buSzPct val="125000"/>
              <a:defRPr/>
            </a:pPr>
            <a:endParaRPr lang="en-US" sz="1600" dirty="0">
              <a:solidFill>
                <a:srgbClr val="15234A"/>
              </a:solidFill>
              <a:latin typeface="Calibri" panose="020F0502020204030204"/>
              <a:cs typeface="Times New Roman" pitchFamily="18" charset="0"/>
            </a:endParaRPr>
          </a:p>
          <a:p>
            <a:pPr marL="342905"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1600" dirty="0">
                <a:solidFill>
                  <a:srgbClr val="15234A"/>
                </a:solidFill>
                <a:latin typeface="Calibri" panose="020F0502020204030204"/>
                <a:cs typeface="Times New Roman" pitchFamily="18" charset="0"/>
              </a:rPr>
              <a:t>Duration and maturity extension were additive to performance as rates declined during the period.</a:t>
            </a:r>
          </a:p>
          <a:p>
            <a:pPr eaLnBrk="0" fontAlgn="base" hangingPunct="0">
              <a:spcBef>
                <a:spcPct val="20000"/>
              </a:spcBef>
              <a:spcAft>
                <a:spcPct val="0"/>
              </a:spcAft>
              <a:buClr>
                <a:srgbClr val="666600"/>
              </a:buClr>
              <a:buSzPct val="125000"/>
              <a:defRPr/>
            </a:pPr>
            <a:r>
              <a:rPr lang="en-US" sz="1600" dirty="0">
                <a:solidFill>
                  <a:srgbClr val="15234A"/>
                </a:solidFill>
                <a:latin typeface="Calibri" panose="020F0502020204030204"/>
                <a:cs typeface="Times New Roman" pitchFamily="18" charset="0"/>
              </a:rPr>
              <a:t>  </a:t>
            </a:r>
          </a:p>
          <a:p>
            <a:pPr marL="342905"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1600" dirty="0">
                <a:solidFill>
                  <a:srgbClr val="15234A"/>
                </a:solidFill>
                <a:latin typeface="Calibri" panose="020F0502020204030204"/>
                <a:cs typeface="Times New Roman" pitchFamily="18" charset="0"/>
              </a:rPr>
              <a:t>Choosing the highest yielding investments in the space to try to maintain a slight yield advantage.  Maximizing use of  Money Market funds immediately after post Fed rate cut decisions.</a:t>
            </a:r>
          </a:p>
          <a:p>
            <a:pPr marL="342905" indent="-342905" eaLnBrk="0" fontAlgn="base" hangingPunct="0">
              <a:spcBef>
                <a:spcPct val="20000"/>
              </a:spcBef>
              <a:spcAft>
                <a:spcPct val="0"/>
              </a:spcAft>
              <a:buClr>
                <a:srgbClr val="666600"/>
              </a:buClr>
              <a:buSzPct val="125000"/>
              <a:buFont typeface="Wingdings" panose="05000000000000000000" pitchFamily="2" charset="2"/>
              <a:buChar char="Ø"/>
              <a:defRPr/>
            </a:pPr>
            <a:endParaRPr lang="en-US" sz="1600" dirty="0">
              <a:solidFill>
                <a:srgbClr val="15234A"/>
              </a:solidFill>
              <a:latin typeface="Calibri" panose="020F0502020204030204"/>
              <a:cs typeface="Times New Roman" pitchFamily="18" charset="0"/>
            </a:endParaRPr>
          </a:p>
          <a:p>
            <a:pPr marL="342905"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1600" dirty="0">
                <a:solidFill>
                  <a:srgbClr val="15234A"/>
                </a:solidFill>
                <a:latin typeface="Calibri" panose="020F0502020204030204"/>
                <a:cs typeface="Times New Roman" pitchFamily="18" charset="0"/>
              </a:rPr>
              <a:t>We are maintaining exposure to the 3 -12 month part of the yield curve as much as allowed by disbursement expectations.  This exposure will continue to be additive to performance as the Federal Reserve rate-cut cycle continues.</a:t>
            </a:r>
          </a:p>
          <a:p>
            <a:pPr eaLnBrk="0" fontAlgn="base" hangingPunct="0">
              <a:spcBef>
                <a:spcPct val="20000"/>
              </a:spcBef>
              <a:spcAft>
                <a:spcPct val="0"/>
              </a:spcAft>
              <a:buClr>
                <a:srgbClr val="666600"/>
              </a:buClr>
              <a:buSzPct val="125000"/>
              <a:defRPr/>
            </a:pPr>
            <a:endParaRPr lang="en-US" sz="1600" dirty="0">
              <a:solidFill>
                <a:srgbClr val="15234A"/>
              </a:solidFill>
              <a:latin typeface="Calibri" panose="020F0502020204030204"/>
              <a:cs typeface="Times New Roman" pitchFamily="18" charset="0"/>
            </a:endParaRPr>
          </a:p>
        </p:txBody>
      </p:sp>
      <p:sp>
        <p:nvSpPr>
          <p:cNvPr id="3" name="TextBox 2">
            <a:extLst>
              <a:ext uri="{FF2B5EF4-FFF2-40B4-BE49-F238E27FC236}">
                <a16:creationId xmlns:a16="http://schemas.microsoft.com/office/drawing/2014/main" id="{B7E96181-3AD6-06A6-46C8-B5C2BBB91F8C}"/>
              </a:ext>
            </a:extLst>
          </p:cNvPr>
          <p:cNvSpPr txBox="1"/>
          <p:nvPr/>
        </p:nvSpPr>
        <p:spPr>
          <a:xfrm>
            <a:off x="503000" y="3557393"/>
            <a:ext cx="4632799" cy="338554"/>
          </a:xfrm>
          <a:prstGeom prst="rect">
            <a:avLst/>
          </a:prstGeom>
          <a:noFill/>
        </p:spPr>
        <p:txBody>
          <a:bodyPr wrap="square" rtlCol="0">
            <a:spAutoFit/>
          </a:bodyPr>
          <a:lstStyle/>
          <a:p>
            <a:pPr algn="ctr" defTabSz="914411" eaLnBrk="0" fontAlgn="base" hangingPunct="0">
              <a:spcBef>
                <a:spcPct val="0"/>
              </a:spcBef>
              <a:spcAft>
                <a:spcPct val="0"/>
              </a:spcAft>
              <a:defRPr/>
            </a:pPr>
            <a:r>
              <a:rPr lang="en-US" sz="1600" b="1" dirty="0">
                <a:solidFill>
                  <a:srgbClr val="15234A"/>
                </a:solidFill>
                <a:latin typeface="Calibri" panose="020F0502020204030204"/>
                <a:cs typeface="Times New Roman" pitchFamily="18" charset="0"/>
              </a:rPr>
              <a:t>STIF Portfolio</a:t>
            </a:r>
          </a:p>
        </p:txBody>
      </p:sp>
      <p:graphicFrame>
        <p:nvGraphicFramePr>
          <p:cNvPr id="5" name="Content Placeholder 5">
            <a:extLst>
              <a:ext uri="{FF2B5EF4-FFF2-40B4-BE49-F238E27FC236}">
                <a16:creationId xmlns:a16="http://schemas.microsoft.com/office/drawing/2014/main" id="{0411D81C-98DE-A018-2A3D-EBCB59C5619A}"/>
              </a:ext>
            </a:extLst>
          </p:cNvPr>
          <p:cNvGraphicFramePr>
            <a:graphicFrameLocks/>
          </p:cNvGraphicFramePr>
          <p:nvPr>
            <p:extLst>
              <p:ext uri="{D42A27DB-BD31-4B8C-83A1-F6EECF244321}">
                <p14:modId xmlns:p14="http://schemas.microsoft.com/office/powerpoint/2010/main" val="2253800327"/>
              </p:ext>
            </p:extLst>
          </p:nvPr>
        </p:nvGraphicFramePr>
        <p:xfrm>
          <a:off x="822958" y="4003612"/>
          <a:ext cx="3984665" cy="1716777"/>
        </p:xfrm>
        <a:graphic>
          <a:graphicData uri="http://schemas.openxmlformats.org/drawingml/2006/table">
            <a:tbl>
              <a:tblPr firstRow="1" bandRow="1">
                <a:tableStyleId>{5C22544A-7EE6-4342-B048-85BDC9FD1C3A}</a:tableStyleId>
              </a:tblPr>
              <a:tblGrid>
                <a:gridCol w="1015478">
                  <a:extLst>
                    <a:ext uri="{9D8B030D-6E8A-4147-A177-3AD203B41FA5}">
                      <a16:colId xmlns:a16="http://schemas.microsoft.com/office/drawing/2014/main" val="20000"/>
                    </a:ext>
                  </a:extLst>
                </a:gridCol>
                <a:gridCol w="864163">
                  <a:extLst>
                    <a:ext uri="{9D8B030D-6E8A-4147-A177-3AD203B41FA5}">
                      <a16:colId xmlns:a16="http://schemas.microsoft.com/office/drawing/2014/main" val="20002"/>
                    </a:ext>
                  </a:extLst>
                </a:gridCol>
                <a:gridCol w="704850">
                  <a:extLst>
                    <a:ext uri="{9D8B030D-6E8A-4147-A177-3AD203B41FA5}">
                      <a16:colId xmlns:a16="http://schemas.microsoft.com/office/drawing/2014/main" val="20003"/>
                    </a:ext>
                  </a:extLst>
                </a:gridCol>
                <a:gridCol w="683545">
                  <a:extLst>
                    <a:ext uri="{9D8B030D-6E8A-4147-A177-3AD203B41FA5}">
                      <a16:colId xmlns:a16="http://schemas.microsoft.com/office/drawing/2014/main" val="20004"/>
                    </a:ext>
                  </a:extLst>
                </a:gridCol>
                <a:gridCol w="716629">
                  <a:extLst>
                    <a:ext uri="{9D8B030D-6E8A-4147-A177-3AD203B41FA5}">
                      <a16:colId xmlns:a16="http://schemas.microsoft.com/office/drawing/2014/main" val="20005"/>
                    </a:ext>
                  </a:extLst>
                </a:gridCol>
              </a:tblGrid>
              <a:tr h="363837">
                <a:tc>
                  <a:txBody>
                    <a:bodyPr/>
                    <a:lstStyle/>
                    <a:p>
                      <a:pPr algn="ctr"/>
                      <a:endParaRPr lang="en-US" sz="1200" dirty="0">
                        <a:solidFill>
                          <a:schemeClr val="bg1"/>
                        </a:solidFill>
                      </a:endParaRPr>
                    </a:p>
                  </a:txBody>
                  <a:tcPr/>
                </a:tc>
                <a:tc>
                  <a:txBody>
                    <a:bodyPr/>
                    <a:lstStyle/>
                    <a:p>
                      <a:pPr algn="ctr"/>
                      <a:r>
                        <a:rPr lang="en-US" sz="1200" dirty="0">
                          <a:solidFill>
                            <a:schemeClr val="bg1"/>
                          </a:solidFill>
                          <a:latin typeface="Times New Roman" pitchFamily="18" charset="0"/>
                          <a:cs typeface="Times New Roman" pitchFamily="18" charset="0"/>
                        </a:rPr>
                        <a:t>6 Mo*</a:t>
                      </a:r>
                    </a:p>
                  </a:txBody>
                  <a:tcPr/>
                </a:tc>
                <a:tc>
                  <a:txBody>
                    <a:bodyPr/>
                    <a:lstStyle/>
                    <a:p>
                      <a:pPr algn="ctr"/>
                      <a:r>
                        <a:rPr lang="en-US" sz="1200" dirty="0">
                          <a:solidFill>
                            <a:schemeClr val="bg1"/>
                          </a:solidFill>
                          <a:latin typeface="Times New Roman" pitchFamily="18" charset="0"/>
                          <a:cs typeface="Times New Roman" pitchFamily="18" charset="0"/>
                        </a:rPr>
                        <a:t>1 Year</a:t>
                      </a:r>
                    </a:p>
                  </a:txBody>
                  <a:tcPr/>
                </a:tc>
                <a:tc>
                  <a:txBody>
                    <a:bodyPr/>
                    <a:lstStyle/>
                    <a:p>
                      <a:pPr algn="ctr"/>
                      <a:r>
                        <a:rPr lang="en-US" sz="1200" dirty="0">
                          <a:solidFill>
                            <a:schemeClr val="bg1"/>
                          </a:solidFill>
                          <a:latin typeface="Times New Roman" pitchFamily="18" charset="0"/>
                          <a:cs typeface="Times New Roman" pitchFamily="18" charset="0"/>
                        </a:rPr>
                        <a:t>3 Year</a:t>
                      </a:r>
                    </a:p>
                  </a:txBody>
                  <a:tcPr/>
                </a:tc>
                <a:tc>
                  <a:txBody>
                    <a:bodyPr/>
                    <a:lstStyle/>
                    <a:p>
                      <a:pPr algn="ctr"/>
                      <a:r>
                        <a:rPr lang="en-US" sz="1200" dirty="0">
                          <a:solidFill>
                            <a:schemeClr val="bg1"/>
                          </a:solidFill>
                          <a:latin typeface="Times New Roman" pitchFamily="18" charset="0"/>
                          <a:cs typeface="Times New Roman" pitchFamily="18" charset="0"/>
                        </a:rPr>
                        <a:t>5 Year</a:t>
                      </a:r>
                    </a:p>
                  </a:txBody>
                  <a:tcPr/>
                </a:tc>
                <a:extLst>
                  <a:ext uri="{0D108BD9-81ED-4DB2-BD59-A6C34878D82A}">
                    <a16:rowId xmlns:a16="http://schemas.microsoft.com/office/drawing/2014/main" val="10000"/>
                  </a:ext>
                </a:extLst>
              </a:tr>
              <a:tr h="395467">
                <a:tc>
                  <a:txBody>
                    <a:bodyPr/>
                    <a:lstStyle/>
                    <a:p>
                      <a:r>
                        <a:rPr lang="en-US" sz="1400" dirty="0">
                          <a:latin typeface="+mj-lt"/>
                          <a:cs typeface="Times New Roman" pitchFamily="18" charset="0"/>
                        </a:rPr>
                        <a:t>Portfolio</a:t>
                      </a:r>
                    </a:p>
                  </a:txBody>
                  <a:tcPr/>
                </a:tc>
                <a:tc>
                  <a:txBody>
                    <a:bodyPr/>
                    <a:lstStyle/>
                    <a:p>
                      <a:pPr algn="ctr"/>
                      <a:r>
                        <a:rPr lang="en-US" sz="1400" dirty="0">
                          <a:latin typeface="+mj-lt"/>
                          <a:cs typeface="Times New Roman" pitchFamily="18" charset="0"/>
                        </a:rPr>
                        <a:t>2.77</a:t>
                      </a:r>
                    </a:p>
                  </a:txBody>
                  <a:tcPr/>
                </a:tc>
                <a:tc>
                  <a:txBody>
                    <a:bodyPr/>
                    <a:lstStyle/>
                    <a:p>
                      <a:pPr algn="ctr"/>
                      <a:r>
                        <a:rPr lang="en-US" sz="1400" dirty="0">
                          <a:latin typeface="+mj-lt"/>
                          <a:cs typeface="Times New Roman" pitchFamily="18" charset="0"/>
                        </a:rPr>
                        <a:t>5.78</a:t>
                      </a:r>
                    </a:p>
                  </a:txBody>
                  <a:tcPr/>
                </a:tc>
                <a:tc>
                  <a:txBody>
                    <a:bodyPr/>
                    <a:lstStyle/>
                    <a:p>
                      <a:pPr algn="ctr"/>
                      <a:r>
                        <a:rPr lang="en-US" sz="1400" dirty="0">
                          <a:latin typeface="+mj-lt"/>
                          <a:cs typeface="Times New Roman" pitchFamily="18" charset="0"/>
                        </a:rPr>
                        <a:t>3.76</a:t>
                      </a:r>
                    </a:p>
                  </a:txBody>
                  <a:tcPr/>
                </a:tc>
                <a:tc>
                  <a:txBody>
                    <a:bodyPr/>
                    <a:lstStyle/>
                    <a:p>
                      <a:pPr algn="ctr"/>
                      <a:r>
                        <a:rPr lang="en-US" sz="1400" dirty="0">
                          <a:latin typeface="+mj-lt"/>
                          <a:cs typeface="Times New Roman" pitchFamily="18" charset="0"/>
                        </a:rPr>
                        <a:t>2.46</a:t>
                      </a:r>
                    </a:p>
                  </a:txBody>
                  <a:tcPr/>
                </a:tc>
                <a:extLst>
                  <a:ext uri="{0D108BD9-81ED-4DB2-BD59-A6C34878D82A}">
                    <a16:rowId xmlns:a16="http://schemas.microsoft.com/office/drawing/2014/main" val="10001"/>
                  </a:ext>
                </a:extLst>
              </a:tr>
              <a:tr h="437408">
                <a:tc>
                  <a:txBody>
                    <a:bodyPr/>
                    <a:lstStyle/>
                    <a:p>
                      <a:r>
                        <a:rPr lang="en-US" sz="1400" u="none" dirty="0">
                          <a:latin typeface="+mj-lt"/>
                          <a:cs typeface="Times New Roman" pitchFamily="18" charset="0"/>
                        </a:rPr>
                        <a:t>Benchmark</a:t>
                      </a:r>
                    </a:p>
                  </a:txBody>
                  <a:tcPr/>
                </a:tc>
                <a:tc>
                  <a:txBody>
                    <a:bodyPr/>
                    <a:lstStyle/>
                    <a:p>
                      <a:pPr algn="ctr"/>
                      <a:r>
                        <a:rPr lang="en-US" sz="1400" u="none" dirty="0">
                          <a:latin typeface="+mj-lt"/>
                          <a:cs typeface="Times New Roman" pitchFamily="18" charset="0"/>
                        </a:rPr>
                        <a:t>2.72</a:t>
                      </a:r>
                    </a:p>
                  </a:txBody>
                  <a:tcPr/>
                </a:tc>
                <a:tc>
                  <a:txBody>
                    <a:bodyPr/>
                    <a:lstStyle/>
                    <a:p>
                      <a:pPr algn="ctr"/>
                      <a:r>
                        <a:rPr lang="en-US" sz="1400" u="none" dirty="0">
                          <a:latin typeface="+mj-lt"/>
                          <a:cs typeface="Times New Roman" pitchFamily="18" charset="0"/>
                        </a:rPr>
                        <a:t>5.49</a:t>
                      </a:r>
                    </a:p>
                  </a:txBody>
                  <a:tcPr/>
                </a:tc>
                <a:tc>
                  <a:txBody>
                    <a:bodyPr/>
                    <a:lstStyle/>
                    <a:p>
                      <a:pPr algn="ctr"/>
                      <a:r>
                        <a:rPr lang="en-US" sz="1400" u="none" dirty="0">
                          <a:latin typeface="+mj-lt"/>
                          <a:cs typeface="Times New Roman" pitchFamily="18" charset="0"/>
                        </a:rPr>
                        <a:t>3.55</a:t>
                      </a:r>
                    </a:p>
                  </a:txBody>
                  <a:tcPr/>
                </a:tc>
                <a:tc>
                  <a:txBody>
                    <a:bodyPr/>
                    <a:lstStyle/>
                    <a:p>
                      <a:pPr algn="ctr"/>
                      <a:r>
                        <a:rPr lang="en-US" sz="1400" u="none" dirty="0">
                          <a:latin typeface="+mj-lt"/>
                          <a:cs typeface="Times New Roman" pitchFamily="18" charset="0"/>
                        </a:rPr>
                        <a:t>2.32</a:t>
                      </a:r>
                    </a:p>
                  </a:txBody>
                  <a:tcPr/>
                </a:tc>
                <a:extLst>
                  <a:ext uri="{0D108BD9-81ED-4DB2-BD59-A6C34878D82A}">
                    <a16:rowId xmlns:a16="http://schemas.microsoft.com/office/drawing/2014/main" val="10002"/>
                  </a:ext>
                </a:extLst>
              </a:tr>
              <a:tr h="520065">
                <a:tc>
                  <a:txBody>
                    <a:bodyPr/>
                    <a:lstStyle/>
                    <a:p>
                      <a:r>
                        <a:rPr lang="en-US" sz="1400" b="1" dirty="0">
                          <a:latin typeface="+mj-lt"/>
                          <a:cs typeface="Times New Roman" pitchFamily="18" charset="0"/>
                        </a:rPr>
                        <a:t>Excess Return</a:t>
                      </a:r>
                    </a:p>
                  </a:txBody>
                  <a:tcPr/>
                </a:tc>
                <a:tc>
                  <a:txBody>
                    <a:bodyPr/>
                    <a:lstStyle/>
                    <a:p>
                      <a:pPr marL="0" algn="ctr" defTabSz="914400" rtl="0" eaLnBrk="1" latinLnBrk="0" hangingPunct="1"/>
                      <a:r>
                        <a:rPr lang="en-US" sz="1400" b="1" kern="1200" dirty="0">
                          <a:solidFill>
                            <a:schemeClr val="tx1"/>
                          </a:solidFill>
                          <a:latin typeface="+mj-lt"/>
                          <a:ea typeface="+mn-ea"/>
                          <a:cs typeface="Times New Roman" pitchFamily="18" charset="0"/>
                        </a:rPr>
                        <a:t>0.05</a:t>
                      </a:r>
                    </a:p>
                  </a:txBody>
                  <a:tcPr/>
                </a:tc>
                <a:tc>
                  <a:txBody>
                    <a:bodyPr/>
                    <a:lstStyle/>
                    <a:p>
                      <a:pPr marL="0" algn="ctr" defTabSz="914400" rtl="0" eaLnBrk="1" latinLnBrk="0" hangingPunct="1"/>
                      <a:r>
                        <a:rPr lang="en-US" sz="1400" b="1" kern="1200" dirty="0">
                          <a:solidFill>
                            <a:schemeClr val="tx1"/>
                          </a:solidFill>
                          <a:latin typeface="+mj-lt"/>
                          <a:ea typeface="+mn-ea"/>
                          <a:cs typeface="Times New Roman" pitchFamily="18" charset="0"/>
                        </a:rPr>
                        <a:t>0.29</a:t>
                      </a:r>
                    </a:p>
                  </a:txBody>
                  <a:tcPr/>
                </a:tc>
                <a:tc>
                  <a:txBody>
                    <a:bodyPr/>
                    <a:lstStyle/>
                    <a:p>
                      <a:pPr algn="ctr"/>
                      <a:r>
                        <a:rPr lang="en-US" sz="1400" b="1" dirty="0">
                          <a:solidFill>
                            <a:schemeClr val="tx1"/>
                          </a:solidFill>
                          <a:latin typeface="+mj-lt"/>
                          <a:cs typeface="Times New Roman" pitchFamily="18" charset="0"/>
                        </a:rPr>
                        <a:t>0.21</a:t>
                      </a:r>
                    </a:p>
                  </a:txBody>
                  <a:tcPr/>
                </a:tc>
                <a:tc>
                  <a:txBody>
                    <a:bodyPr/>
                    <a:lstStyle/>
                    <a:p>
                      <a:pPr algn="ctr"/>
                      <a:r>
                        <a:rPr lang="en-US" sz="1400" b="1" dirty="0">
                          <a:solidFill>
                            <a:schemeClr val="tx1"/>
                          </a:solidFill>
                          <a:latin typeface="+mj-lt"/>
                          <a:cs typeface="Times New Roman" pitchFamily="18" charset="0"/>
                        </a:rPr>
                        <a:t>0.14</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903604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62050" y="1843544"/>
            <a:ext cx="2667000"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TOTAL RETURNS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as of September 30, 2024</a:t>
            </a:r>
          </a:p>
        </p:txBody>
      </p:sp>
      <p:sp>
        <p:nvSpPr>
          <p:cNvPr id="16" name="TextBox 15"/>
          <p:cNvSpPr txBox="1"/>
          <p:nvPr/>
        </p:nvSpPr>
        <p:spPr>
          <a:xfrm>
            <a:off x="2190750" y="4828499"/>
            <a:ext cx="3276600"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not annualized.</a:t>
            </a:r>
          </a:p>
        </p:txBody>
      </p:sp>
      <p:sp>
        <p:nvSpPr>
          <p:cNvPr id="11" name="Title 10"/>
          <p:cNvSpPr>
            <a:spLocks noGrp="1"/>
          </p:cNvSpPr>
          <p:nvPr>
            <p:ph type="title"/>
          </p:nvPr>
        </p:nvSpPr>
        <p:spPr>
          <a:xfrm>
            <a:off x="832084" y="645863"/>
            <a:ext cx="10601324" cy="457200"/>
          </a:xfrm>
        </p:spPr>
        <p:txBody>
          <a:bodyPr>
            <a:noAutofit/>
          </a:bodyPr>
          <a:lstStyle/>
          <a:p>
            <a:r>
              <a:rPr lang="en-US" sz="3200" b="1" dirty="0">
                <a:solidFill>
                  <a:schemeClr val="tx1"/>
                </a:solidFill>
                <a:latin typeface="+mn-lt"/>
                <a:cs typeface="Times New Roman" pitchFamily="18" charset="0"/>
              </a:rPr>
              <a:t>Ultra Short Duration Portfolio - Performance and Attribution</a:t>
            </a:r>
          </a:p>
        </p:txBody>
      </p:sp>
      <p:sp>
        <p:nvSpPr>
          <p:cNvPr id="13" name="TextBox 12"/>
          <p:cNvSpPr txBox="1"/>
          <p:nvPr/>
        </p:nvSpPr>
        <p:spPr>
          <a:xfrm>
            <a:off x="257174" y="4845199"/>
            <a:ext cx="3048000"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Information</a:t>
            </a:r>
            <a:r>
              <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provided by BNY Mellon.</a:t>
            </a:r>
          </a:p>
        </p:txBody>
      </p:sp>
      <p:sp>
        <p:nvSpPr>
          <p:cNvPr id="14" name="Slide Number Placeholder 13"/>
          <p:cNvSpPr>
            <a:spLocks noGrp="1"/>
          </p:cNvSpPr>
          <p:nvPr>
            <p:ph type="sldNum" sz="quarter" idx="12"/>
          </p:nvPr>
        </p:nvSpPr>
        <p:spPr>
          <a:xfrm>
            <a:off x="9906000" y="6400800"/>
            <a:ext cx="609600" cy="3048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3C3E94-8862-4467-8F19-CD52EB0E932F}" type="slidenum">
              <a:rPr kumimoji="0" lang="en-US" sz="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20" name="TextBox 19"/>
          <p:cNvSpPr txBox="1"/>
          <p:nvPr/>
        </p:nvSpPr>
        <p:spPr>
          <a:xfrm>
            <a:off x="4975894" y="1843544"/>
            <a:ext cx="6534150" cy="333937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2</a:t>
            </a:r>
            <a:r>
              <a:rPr kumimoji="0" lang="en-US" sz="1400" b="1" i="0" u="none" strike="noStrike" kern="1200" cap="none" spc="0" normalizeH="0" baseline="30000" noProof="0" dirty="0">
                <a:ln>
                  <a:noFill/>
                </a:ln>
                <a:solidFill>
                  <a:srgbClr val="000000"/>
                </a:solidFill>
                <a:effectLst/>
                <a:uLnTx/>
                <a:uFillTx/>
                <a:latin typeface="Times New Roman" pitchFamily="18" charset="0"/>
                <a:ea typeface="+mn-ea"/>
                <a:cs typeface="Times New Roman" pitchFamily="18" charset="0"/>
              </a:rPr>
              <a:t>nd</a:t>
            </a:r>
            <a:r>
              <a:rPr kumimoji="0" lang="en-US" sz="1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and 3</a:t>
            </a:r>
            <a:r>
              <a:rPr kumimoji="0" lang="en-US" sz="1400" b="1" i="0" u="none" strike="noStrike" kern="1200" cap="none" spc="0" normalizeH="0" baseline="30000" noProof="0" dirty="0">
                <a:ln>
                  <a:noFill/>
                </a:ln>
                <a:solidFill>
                  <a:srgbClr val="000000"/>
                </a:solidFill>
                <a:effectLst/>
                <a:uLnTx/>
                <a:uFillTx/>
                <a:latin typeface="Times New Roman" pitchFamily="18" charset="0"/>
                <a:ea typeface="+mn-ea"/>
                <a:cs typeface="Times New Roman" pitchFamily="18" charset="0"/>
              </a:rPr>
              <a:t>rd</a:t>
            </a:r>
            <a:r>
              <a:rPr kumimoji="0" lang="en-US" sz="1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Quarter of 2024 (+4 b.p.)</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a:t>
            </a:r>
            <a:r>
              <a:rPr kumimoji="0" lang="en-US" sz="13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a:t>
            </a:r>
            <a:r>
              <a:rPr kumimoji="0" lang="en-US" sz="1300" b="0"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    </a:t>
            </a:r>
            <a:r>
              <a:rPr kumimoji="0" lang="en-US" sz="13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Duration/Yield Curve: </a:t>
            </a:r>
            <a:r>
              <a:rPr kumimoji="0" lang="en-US" sz="1300" b="0"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The portfolio maintained a more neutral duration stance throughout the period. However, the portfolio’s slightly barbell structure detracted from performance as the very short part of the yield curve (1-2-year) rallied more than the 2–3-year area.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   Cross Sector:  </a:t>
            </a:r>
            <a:r>
              <a:rPr kumimoji="0" lang="en-US" sz="1300" b="0"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The portfolio’s sector allocation and its underweight to Treasuries, contributed to performance over the period as spread sectors continue to deliver positive excess returns.  Even though Corporate exposure declined slightly, this sector was the main contributor to performance as, unlike ABS spreads compressed during the period.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   </a:t>
            </a:r>
            <a:r>
              <a:rPr kumimoji="0" lang="en-US" sz="13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Yield: </a:t>
            </a:r>
            <a:r>
              <a:rPr kumimoji="0" lang="en-US" sz="1300" b="0"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The portfolio has maintained a yield/carry advantage versus the benchmark during the period. Yield curve positioning, sector selection and participation in the new issue market have all contributed to this yield advantage.</a:t>
            </a:r>
            <a:endParaRPr kumimoji="0" lang="en-US" sz="1400" b="0"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23" name="TextBox 22"/>
          <p:cNvSpPr txBox="1"/>
          <p:nvPr/>
        </p:nvSpPr>
        <p:spPr>
          <a:xfrm>
            <a:off x="6376069" y="1504990"/>
            <a:ext cx="3733800"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ATTRIBUTION NOTES</a:t>
            </a:r>
          </a:p>
        </p:txBody>
      </p:sp>
      <p:graphicFrame>
        <p:nvGraphicFramePr>
          <p:cNvPr id="2" name="Table 2">
            <a:extLst>
              <a:ext uri="{FF2B5EF4-FFF2-40B4-BE49-F238E27FC236}">
                <a16:creationId xmlns:a16="http://schemas.microsoft.com/office/drawing/2014/main" id="{3AA29B9A-E049-2322-45DD-7A6B8E98FA24}"/>
              </a:ext>
            </a:extLst>
          </p:cNvPr>
          <p:cNvGraphicFramePr>
            <a:graphicFrameLocks noGrp="1"/>
          </p:cNvGraphicFramePr>
          <p:nvPr>
            <p:extLst>
              <p:ext uri="{D42A27DB-BD31-4B8C-83A1-F6EECF244321}">
                <p14:modId xmlns:p14="http://schemas.microsoft.com/office/powerpoint/2010/main" val="3850299934"/>
              </p:ext>
            </p:extLst>
          </p:nvPr>
        </p:nvGraphicFramePr>
        <p:xfrm>
          <a:off x="681956" y="2383463"/>
          <a:ext cx="4037590" cy="2428336"/>
        </p:xfrm>
        <a:graphic>
          <a:graphicData uri="http://schemas.openxmlformats.org/drawingml/2006/table">
            <a:tbl>
              <a:tblPr firstRow="1" bandRow="1">
                <a:tableStyleId>{5C22544A-7EE6-4342-B048-85BDC9FD1C3A}</a:tableStyleId>
              </a:tblPr>
              <a:tblGrid>
                <a:gridCol w="969822">
                  <a:extLst>
                    <a:ext uri="{9D8B030D-6E8A-4147-A177-3AD203B41FA5}">
                      <a16:colId xmlns:a16="http://schemas.microsoft.com/office/drawing/2014/main" val="2551370124"/>
                    </a:ext>
                  </a:extLst>
                </a:gridCol>
                <a:gridCol w="645214">
                  <a:extLst>
                    <a:ext uri="{9D8B030D-6E8A-4147-A177-3AD203B41FA5}">
                      <a16:colId xmlns:a16="http://schemas.microsoft.com/office/drawing/2014/main" val="1809392851"/>
                    </a:ext>
                  </a:extLst>
                </a:gridCol>
                <a:gridCol w="807518">
                  <a:extLst>
                    <a:ext uri="{9D8B030D-6E8A-4147-A177-3AD203B41FA5}">
                      <a16:colId xmlns:a16="http://schemas.microsoft.com/office/drawing/2014/main" val="3408272680"/>
                    </a:ext>
                  </a:extLst>
                </a:gridCol>
                <a:gridCol w="807518">
                  <a:extLst>
                    <a:ext uri="{9D8B030D-6E8A-4147-A177-3AD203B41FA5}">
                      <a16:colId xmlns:a16="http://schemas.microsoft.com/office/drawing/2014/main" val="3163391939"/>
                    </a:ext>
                  </a:extLst>
                </a:gridCol>
                <a:gridCol w="807518">
                  <a:extLst>
                    <a:ext uri="{9D8B030D-6E8A-4147-A177-3AD203B41FA5}">
                      <a16:colId xmlns:a16="http://schemas.microsoft.com/office/drawing/2014/main" val="2248722927"/>
                    </a:ext>
                  </a:extLst>
                </a:gridCol>
              </a:tblGrid>
              <a:tr h="607084">
                <a:tc>
                  <a:txBody>
                    <a:bodyPr/>
                    <a:lstStyle/>
                    <a:p>
                      <a:pPr algn="ctr"/>
                      <a:endParaRPr lang="en-US" sz="1050" dirty="0">
                        <a:latin typeface="Times New Roman" panose="02020603050405020304" pitchFamily="18" charset="0"/>
                        <a:cs typeface="Times New Roman" panose="02020603050405020304" pitchFamily="18" charset="0"/>
                      </a:endParaRPr>
                    </a:p>
                  </a:txBody>
                  <a:tcPr/>
                </a:tc>
                <a:tc>
                  <a:txBody>
                    <a:bodyPr/>
                    <a:lstStyle/>
                    <a:p>
                      <a:pPr algn="ctr"/>
                      <a:r>
                        <a:rPr lang="en-US" sz="1050" dirty="0">
                          <a:latin typeface="Times New Roman" panose="02020603050405020304" pitchFamily="18" charset="0"/>
                          <a:cs typeface="Times New Roman" panose="02020603050405020304" pitchFamily="18" charset="0"/>
                        </a:rPr>
                        <a:t>6 Mo*</a:t>
                      </a:r>
                    </a:p>
                  </a:txBody>
                  <a:tcPr/>
                </a:tc>
                <a:tc>
                  <a:txBody>
                    <a:bodyPr/>
                    <a:lstStyle/>
                    <a:p>
                      <a:pPr algn="ctr"/>
                      <a:r>
                        <a:rPr lang="en-US" sz="1050" dirty="0">
                          <a:latin typeface="Times New Roman" panose="02020603050405020304" pitchFamily="18" charset="0"/>
                          <a:cs typeface="Times New Roman" panose="02020603050405020304" pitchFamily="18" charset="0"/>
                        </a:rPr>
                        <a:t>1 Year</a:t>
                      </a:r>
                    </a:p>
                  </a:txBody>
                  <a:tcPr/>
                </a:tc>
                <a:tc>
                  <a:txBody>
                    <a:bodyPr/>
                    <a:lstStyle/>
                    <a:p>
                      <a:pPr algn="ctr"/>
                      <a:r>
                        <a:rPr lang="en-US" sz="1050" dirty="0">
                          <a:latin typeface="Times New Roman" panose="02020603050405020304" pitchFamily="18" charset="0"/>
                          <a:cs typeface="Times New Roman" panose="02020603050405020304" pitchFamily="18" charset="0"/>
                        </a:rPr>
                        <a:t>3 Year</a:t>
                      </a:r>
                    </a:p>
                  </a:txBody>
                  <a:tcPr/>
                </a:tc>
                <a:tc>
                  <a:txBody>
                    <a:bodyPr/>
                    <a:lstStyle/>
                    <a:p>
                      <a:pPr algn="ctr"/>
                      <a:r>
                        <a:rPr lang="en-US" sz="1050" dirty="0">
                          <a:latin typeface="Times New Roman" panose="02020603050405020304" pitchFamily="18" charset="0"/>
                          <a:cs typeface="Times New Roman" panose="02020603050405020304" pitchFamily="18" charset="0"/>
                        </a:rPr>
                        <a:t>5 Year</a:t>
                      </a:r>
                    </a:p>
                  </a:txBody>
                  <a:tcPr/>
                </a:tc>
                <a:extLst>
                  <a:ext uri="{0D108BD9-81ED-4DB2-BD59-A6C34878D82A}">
                    <a16:rowId xmlns:a16="http://schemas.microsoft.com/office/drawing/2014/main" val="2721652440"/>
                  </a:ext>
                </a:extLst>
              </a:tr>
              <a:tr h="607084">
                <a:tc>
                  <a:txBody>
                    <a:bodyPr/>
                    <a:lstStyle/>
                    <a:p>
                      <a:pPr algn="l"/>
                      <a:r>
                        <a:rPr lang="en-US" sz="1050" dirty="0">
                          <a:latin typeface="Times New Roman" panose="02020603050405020304" pitchFamily="18" charset="0"/>
                          <a:cs typeface="Times New Roman" panose="02020603050405020304" pitchFamily="18" charset="0"/>
                        </a:rPr>
                        <a:t>Portfolio</a:t>
                      </a:r>
                    </a:p>
                  </a:txBody>
                  <a:tcPr/>
                </a:tc>
                <a:tc>
                  <a:txBody>
                    <a:bodyPr/>
                    <a:lstStyle/>
                    <a:p>
                      <a:pPr algn="ctr"/>
                      <a:r>
                        <a:rPr lang="en-US" sz="1050" dirty="0">
                          <a:latin typeface="Times New Roman" panose="02020603050405020304" pitchFamily="18" charset="0"/>
                          <a:cs typeface="Times New Roman" panose="02020603050405020304" pitchFamily="18" charset="0"/>
                        </a:rPr>
                        <a:t>3.30</a:t>
                      </a:r>
                    </a:p>
                  </a:txBody>
                  <a:tcPr/>
                </a:tc>
                <a:tc>
                  <a:txBody>
                    <a:bodyPr/>
                    <a:lstStyle/>
                    <a:p>
                      <a:pPr algn="ctr"/>
                      <a:r>
                        <a:rPr lang="en-US" sz="1050" dirty="0">
                          <a:latin typeface="Times New Roman" panose="02020603050405020304" pitchFamily="18" charset="0"/>
                          <a:cs typeface="Times New Roman" panose="02020603050405020304" pitchFamily="18" charset="0"/>
                        </a:rPr>
                        <a:t>6.19</a:t>
                      </a:r>
                    </a:p>
                  </a:txBody>
                  <a:tcPr/>
                </a:tc>
                <a:tc>
                  <a:txBody>
                    <a:bodyPr/>
                    <a:lstStyle/>
                    <a:p>
                      <a:pPr algn="ctr"/>
                      <a:r>
                        <a:rPr lang="en-US" sz="1050" dirty="0">
                          <a:latin typeface="Times New Roman" panose="02020603050405020304" pitchFamily="18" charset="0"/>
                          <a:cs typeface="Times New Roman" panose="02020603050405020304" pitchFamily="18" charset="0"/>
                        </a:rPr>
                        <a:t>2.55</a:t>
                      </a:r>
                    </a:p>
                  </a:txBody>
                  <a:tcPr/>
                </a:tc>
                <a:tc>
                  <a:txBody>
                    <a:bodyPr/>
                    <a:lstStyle/>
                    <a:p>
                      <a:pPr algn="ctr"/>
                      <a:r>
                        <a:rPr lang="en-US" sz="1050" dirty="0">
                          <a:latin typeface="Times New Roman" panose="02020603050405020304" pitchFamily="18" charset="0"/>
                          <a:cs typeface="Times New Roman" panose="02020603050405020304" pitchFamily="18" charset="0"/>
                        </a:rPr>
                        <a:t>2.05</a:t>
                      </a:r>
                    </a:p>
                  </a:txBody>
                  <a:tcPr/>
                </a:tc>
                <a:extLst>
                  <a:ext uri="{0D108BD9-81ED-4DB2-BD59-A6C34878D82A}">
                    <a16:rowId xmlns:a16="http://schemas.microsoft.com/office/drawing/2014/main" val="4122159973"/>
                  </a:ext>
                </a:extLst>
              </a:tr>
              <a:tr h="607084">
                <a:tc>
                  <a:txBody>
                    <a:bodyPr/>
                    <a:lstStyle/>
                    <a:p>
                      <a:pPr algn="l"/>
                      <a:r>
                        <a:rPr lang="en-US" sz="1050" dirty="0">
                          <a:latin typeface="Times New Roman" panose="02020603050405020304" pitchFamily="18" charset="0"/>
                          <a:cs typeface="Times New Roman" panose="02020603050405020304" pitchFamily="18" charset="0"/>
                        </a:rPr>
                        <a:t>Benchmark</a:t>
                      </a:r>
                    </a:p>
                  </a:txBody>
                  <a:tcPr/>
                </a:tc>
                <a:tc>
                  <a:txBody>
                    <a:bodyPr/>
                    <a:lstStyle/>
                    <a:p>
                      <a:pPr algn="ctr"/>
                      <a:r>
                        <a:rPr lang="en-US" sz="1050" dirty="0">
                          <a:latin typeface="Times New Roman" panose="02020603050405020304" pitchFamily="18" charset="0"/>
                          <a:cs typeface="Times New Roman" panose="02020603050405020304" pitchFamily="18" charset="0"/>
                        </a:rPr>
                        <a:t>3.26</a:t>
                      </a:r>
                    </a:p>
                  </a:txBody>
                  <a:tcPr/>
                </a:tc>
                <a:tc>
                  <a:txBody>
                    <a:bodyPr/>
                    <a:lstStyle/>
                    <a:p>
                      <a:pPr algn="ctr"/>
                      <a:r>
                        <a:rPr lang="en-US" sz="1050" dirty="0">
                          <a:latin typeface="Times New Roman" panose="02020603050405020304" pitchFamily="18" charset="0"/>
                          <a:cs typeface="Times New Roman" panose="02020603050405020304" pitchFamily="18" charset="0"/>
                        </a:rPr>
                        <a:t>6.04</a:t>
                      </a:r>
                    </a:p>
                  </a:txBody>
                  <a:tcPr/>
                </a:tc>
                <a:tc>
                  <a:txBody>
                    <a:bodyPr/>
                    <a:lstStyle/>
                    <a:p>
                      <a:pPr algn="ctr"/>
                      <a:r>
                        <a:rPr lang="en-US" sz="1050" dirty="0">
                          <a:latin typeface="Times New Roman" panose="02020603050405020304" pitchFamily="18" charset="0"/>
                          <a:cs typeface="Times New Roman" panose="02020603050405020304" pitchFamily="18" charset="0"/>
                        </a:rPr>
                        <a:t>2.46</a:t>
                      </a:r>
                    </a:p>
                  </a:txBody>
                  <a:tcPr/>
                </a:tc>
                <a:tc>
                  <a:txBody>
                    <a:bodyPr/>
                    <a:lstStyle/>
                    <a:p>
                      <a:pPr algn="ctr"/>
                      <a:r>
                        <a:rPr lang="en-US" sz="1050" dirty="0">
                          <a:latin typeface="Times New Roman" panose="02020603050405020304" pitchFamily="18" charset="0"/>
                          <a:cs typeface="Times New Roman" panose="02020603050405020304" pitchFamily="18" charset="0"/>
                        </a:rPr>
                        <a:t>1.97</a:t>
                      </a:r>
                    </a:p>
                  </a:txBody>
                  <a:tcPr/>
                </a:tc>
                <a:extLst>
                  <a:ext uri="{0D108BD9-81ED-4DB2-BD59-A6C34878D82A}">
                    <a16:rowId xmlns:a16="http://schemas.microsoft.com/office/drawing/2014/main" val="3704746190"/>
                  </a:ext>
                </a:extLst>
              </a:tr>
              <a:tr h="607084">
                <a:tc>
                  <a:txBody>
                    <a:bodyPr/>
                    <a:lstStyle/>
                    <a:p>
                      <a:pPr algn="l"/>
                      <a:r>
                        <a:rPr lang="en-US" sz="1050" b="1" dirty="0">
                          <a:latin typeface="Times New Roman" panose="02020603050405020304" pitchFamily="18" charset="0"/>
                          <a:cs typeface="Times New Roman" panose="02020603050405020304" pitchFamily="18" charset="0"/>
                        </a:rPr>
                        <a:t>Excess Return</a:t>
                      </a:r>
                    </a:p>
                  </a:txBody>
                  <a:tcPr/>
                </a:tc>
                <a:tc>
                  <a:txBody>
                    <a:bodyPr/>
                    <a:lstStyle/>
                    <a:p>
                      <a:pPr algn="ctr"/>
                      <a:r>
                        <a:rPr lang="en-US" sz="1050" b="1" dirty="0">
                          <a:latin typeface="Times New Roman" panose="02020603050405020304" pitchFamily="18" charset="0"/>
                          <a:cs typeface="Times New Roman" panose="02020603050405020304" pitchFamily="18" charset="0"/>
                        </a:rPr>
                        <a:t>0.04</a:t>
                      </a:r>
                    </a:p>
                  </a:txBody>
                  <a:tcPr/>
                </a:tc>
                <a:tc>
                  <a:txBody>
                    <a:bodyPr/>
                    <a:lstStyle/>
                    <a:p>
                      <a:pPr algn="ctr"/>
                      <a:r>
                        <a:rPr lang="en-US" sz="1050" b="1" dirty="0">
                          <a:latin typeface="Times New Roman" panose="02020603050405020304" pitchFamily="18" charset="0"/>
                          <a:cs typeface="Times New Roman" panose="02020603050405020304" pitchFamily="18" charset="0"/>
                        </a:rPr>
                        <a:t>0.15</a:t>
                      </a:r>
                    </a:p>
                  </a:txBody>
                  <a:tcPr/>
                </a:tc>
                <a:tc>
                  <a:txBody>
                    <a:bodyPr/>
                    <a:lstStyle/>
                    <a:p>
                      <a:pPr algn="ctr"/>
                      <a:r>
                        <a:rPr lang="en-US" sz="1050" b="1" dirty="0">
                          <a:latin typeface="Times New Roman" panose="02020603050405020304" pitchFamily="18" charset="0"/>
                          <a:cs typeface="Times New Roman" panose="02020603050405020304" pitchFamily="18" charset="0"/>
                        </a:rPr>
                        <a:t>0.09</a:t>
                      </a:r>
                    </a:p>
                  </a:txBody>
                  <a:tcPr/>
                </a:tc>
                <a:tc>
                  <a:txBody>
                    <a:bodyPr/>
                    <a:lstStyle/>
                    <a:p>
                      <a:pPr algn="ctr"/>
                      <a:r>
                        <a:rPr lang="en-US" sz="1050" b="1" dirty="0">
                          <a:latin typeface="Times New Roman" panose="02020603050405020304" pitchFamily="18" charset="0"/>
                          <a:cs typeface="Times New Roman" panose="02020603050405020304" pitchFamily="18" charset="0"/>
                        </a:rPr>
                        <a:t>0.08</a:t>
                      </a:r>
                    </a:p>
                  </a:txBody>
                  <a:tcPr/>
                </a:tc>
                <a:extLst>
                  <a:ext uri="{0D108BD9-81ED-4DB2-BD59-A6C34878D82A}">
                    <a16:rowId xmlns:a16="http://schemas.microsoft.com/office/drawing/2014/main" val="702469800"/>
                  </a:ext>
                </a:extLst>
              </a:tr>
            </a:tbl>
          </a:graphicData>
        </a:graphic>
      </p:graphicFrame>
    </p:spTree>
    <p:extLst>
      <p:ext uri="{BB962C8B-B14F-4D97-AF65-F5344CB8AC3E}">
        <p14:creationId xmlns:p14="http://schemas.microsoft.com/office/powerpoint/2010/main" val="25158601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714375" y="974636"/>
            <a:ext cx="10668000" cy="457200"/>
          </a:xfrm>
        </p:spPr>
        <p:txBody>
          <a:bodyPr>
            <a:noAutofit/>
          </a:bodyPr>
          <a:lstStyle/>
          <a:p>
            <a:r>
              <a:rPr lang="en-US" sz="3000" b="1" dirty="0">
                <a:solidFill>
                  <a:schemeClr val="tx1"/>
                </a:solidFill>
                <a:cs typeface="Times New Roman" pitchFamily="18" charset="0"/>
              </a:rPr>
              <a:t>Ultra Short Duration Portfolio -</a:t>
            </a:r>
            <a:r>
              <a:rPr lang="en-US" sz="3000" b="1" dirty="0">
                <a:cs typeface="Times New Roman" pitchFamily="18" charset="0"/>
              </a:rPr>
              <a:t> </a:t>
            </a:r>
            <a:r>
              <a:rPr lang="en-US" sz="3000" b="1" dirty="0">
                <a:solidFill>
                  <a:schemeClr val="tx1"/>
                </a:solidFill>
                <a:cs typeface="Times New Roman" pitchFamily="18" charset="0"/>
              </a:rPr>
              <a:t>Current Strategy / Characteristics</a:t>
            </a:r>
          </a:p>
        </p:txBody>
      </p:sp>
      <p:sp>
        <p:nvSpPr>
          <p:cNvPr id="13" name="TextBox 12"/>
          <p:cNvSpPr txBox="1"/>
          <p:nvPr/>
        </p:nvSpPr>
        <p:spPr>
          <a:xfrm>
            <a:off x="8201025" y="6043668"/>
            <a:ext cx="3048000"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Data obtained from BNYM / Wilshire / Bloomberg</a:t>
            </a:r>
          </a:p>
        </p:txBody>
      </p:sp>
      <p:sp>
        <p:nvSpPr>
          <p:cNvPr id="20" name="TextBox 19"/>
          <p:cNvSpPr txBox="1"/>
          <p:nvPr/>
        </p:nvSpPr>
        <p:spPr>
          <a:xfrm>
            <a:off x="2071687" y="1531985"/>
            <a:ext cx="266700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Current Strategy</a:t>
            </a:r>
          </a:p>
        </p:txBody>
      </p:sp>
      <p:graphicFrame>
        <p:nvGraphicFramePr>
          <p:cNvPr id="23" name="Table 22"/>
          <p:cNvGraphicFramePr>
            <a:graphicFrameLocks noGrp="1"/>
          </p:cNvGraphicFramePr>
          <p:nvPr/>
        </p:nvGraphicFramePr>
        <p:xfrm>
          <a:off x="714375" y="2032245"/>
          <a:ext cx="5381625" cy="4201607"/>
        </p:xfrm>
        <a:graphic>
          <a:graphicData uri="http://schemas.openxmlformats.org/drawingml/2006/table">
            <a:tbl>
              <a:tblPr firstRow="1" bandRow="1">
                <a:tableStyleId>{69CF1AB2-1976-4502-BF36-3FF5EA218861}</a:tableStyleId>
              </a:tblPr>
              <a:tblGrid>
                <a:gridCol w="2047917">
                  <a:extLst>
                    <a:ext uri="{9D8B030D-6E8A-4147-A177-3AD203B41FA5}">
                      <a16:colId xmlns:a16="http://schemas.microsoft.com/office/drawing/2014/main" val="20000"/>
                    </a:ext>
                  </a:extLst>
                </a:gridCol>
                <a:gridCol w="3333708">
                  <a:extLst>
                    <a:ext uri="{9D8B030D-6E8A-4147-A177-3AD203B41FA5}">
                      <a16:colId xmlns:a16="http://schemas.microsoft.com/office/drawing/2014/main" val="20001"/>
                    </a:ext>
                  </a:extLst>
                </a:gridCol>
              </a:tblGrid>
              <a:tr h="1300280">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200" b="1" dirty="0">
                          <a:latin typeface="Times New Roman" pitchFamily="18" charset="0"/>
                          <a:cs typeface="Times New Roman" pitchFamily="18" charset="0"/>
                        </a:rPr>
                        <a:t>Duration / Yield Curve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latin typeface="Times New Roman" pitchFamily="18" charset="0"/>
                          <a:cs typeface="Times New Roman" pitchFamily="18" charset="0"/>
                        </a:rPr>
                        <a:t>With the view that the short-term rates have room to decline further, we are positioning the portfolio with a neutral to slightly overweight duration.  We are also reducing the portfolio’s barbell structure as the yield curve normalizes.  We continue to play duration tactically mostly at end of month rebalancing.</a:t>
                      </a:r>
                    </a:p>
                  </a:txBody>
                  <a:tcPr/>
                </a:tc>
                <a:extLst>
                  <a:ext uri="{0D108BD9-81ED-4DB2-BD59-A6C34878D82A}">
                    <a16:rowId xmlns:a16="http://schemas.microsoft.com/office/drawing/2014/main" val="10000"/>
                  </a:ext>
                </a:extLst>
              </a:tr>
              <a:tr h="2167133">
                <a:tc>
                  <a:txBody>
                    <a:bodyPr/>
                    <a:lstStyle/>
                    <a:p>
                      <a:r>
                        <a:rPr lang="en-US" sz="1200" b="1" dirty="0">
                          <a:latin typeface="Times New Roman" pitchFamily="18" charset="0"/>
                          <a:cs typeface="Times New Roman" pitchFamily="18" charset="0"/>
                        </a:rPr>
                        <a:t>Credit / Other Spread Sectors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Times New Roman" pitchFamily="18" charset="0"/>
                          <a:cs typeface="Times New Roman" pitchFamily="18" charset="0"/>
                        </a:rPr>
                        <a:t>Continue to see ABS as the best spread sector in this space </a:t>
                      </a:r>
                      <a:r>
                        <a:rPr lang="en-US" sz="1200" b="0" kern="1200" dirty="0">
                          <a:solidFill>
                            <a:schemeClr val="tx1"/>
                          </a:solidFill>
                          <a:latin typeface="Times New Roman" pitchFamily="18" charset="0"/>
                          <a:ea typeface="+mn-ea"/>
                          <a:cs typeface="Times New Roman" pitchFamily="18" charset="0"/>
                        </a:rPr>
                        <a:t>(</a:t>
                      </a:r>
                      <a:r>
                        <a:rPr lang="en-US" sz="1200" b="0" kern="1200" noProof="0" dirty="0">
                          <a:solidFill>
                            <a:schemeClr val="tx1"/>
                          </a:solidFill>
                          <a:latin typeface="Times New Roman" pitchFamily="18" charset="0"/>
                          <a:ea typeface="+mn-ea"/>
                          <a:cs typeface="Times New Roman" pitchFamily="18" charset="0"/>
                        </a:rPr>
                        <a:t>+20-30 bps of additional spread when compared to similar duration Corporates)</a:t>
                      </a:r>
                      <a:r>
                        <a:rPr lang="en-US" sz="1200" b="0" kern="1200" dirty="0">
                          <a:solidFill>
                            <a:schemeClr val="tx1"/>
                          </a:solidFill>
                          <a:latin typeface="Times New Roman" pitchFamily="18" charset="0"/>
                          <a:ea typeface="+mn-ea"/>
                          <a:cs typeface="Times New Roman" pitchFamily="18" charset="0"/>
                        </a:rPr>
                        <a:t>.  W</a:t>
                      </a:r>
                      <a:r>
                        <a:rPr lang="en-US" sz="1200" b="0" dirty="0">
                          <a:solidFill>
                            <a:schemeClr val="tx1"/>
                          </a:solidFill>
                          <a:latin typeface="Times New Roman" pitchFamily="18" charset="0"/>
                          <a:cs typeface="Times New Roman" pitchFamily="18" charset="0"/>
                        </a:rPr>
                        <a:t>e look for an opportunity to increase corporate exposure at a more attractive level due to current very tight spread levels. We maintain a high-quality allocation with only 0.28% [$48.84M] of the Portfolio in BBB rated securities, out of a maximum 3% [$523.31M] allocation. In the meantime, new purchases done almost exclusively in the primary market despite narrow new issue concessions.</a:t>
                      </a:r>
                      <a:endParaRPr lang="en-US" sz="1200" dirty="0">
                        <a:solidFill>
                          <a:schemeClr val="tx1"/>
                        </a:solidFill>
                        <a:latin typeface="+mj-lt"/>
                        <a:cs typeface="Times New Roman" pitchFamily="18" charset="0"/>
                      </a:endParaRPr>
                    </a:p>
                  </a:txBody>
                  <a:tcPr/>
                </a:tc>
                <a:extLst>
                  <a:ext uri="{0D108BD9-81ED-4DB2-BD59-A6C34878D82A}">
                    <a16:rowId xmlns:a16="http://schemas.microsoft.com/office/drawing/2014/main" val="10001"/>
                  </a:ext>
                </a:extLst>
              </a:tr>
              <a:tr h="544007">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200" b="1" dirty="0">
                          <a:latin typeface="Times New Roman" pitchFamily="18" charset="0"/>
                          <a:cs typeface="Times New Roman" pitchFamily="18" charset="0"/>
                        </a:rPr>
                        <a:t>Other</a:t>
                      </a:r>
                      <a:endParaRPr lang="en-US" sz="1200" dirty="0">
                        <a:latin typeface="Times New Roman" pitchFamily="18" charset="0"/>
                        <a:cs typeface="Times New Roman" pitchFamily="18" charset="0"/>
                      </a:endParaRPr>
                    </a:p>
                  </a:txBody>
                  <a:tcPr/>
                </a:tc>
                <a:tc>
                  <a:txBody>
                    <a:bodyPr/>
                    <a:lstStyle/>
                    <a:p>
                      <a:pPr marL="0" marR="0" lvl="0" indent="0" algn="l" defTabSz="913864"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latin typeface="Times New Roman" pitchFamily="18" charset="0"/>
                          <a:cs typeface="Times New Roman" pitchFamily="18" charset="0"/>
                        </a:rPr>
                        <a:t>Continue to maximize the use of “swing trades” to save on trading costs.  </a:t>
                      </a:r>
                      <a:endParaRPr lang="en-US" sz="12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bl>
          </a:graphicData>
        </a:graphic>
      </p:graphicFrame>
      <p:sp>
        <p:nvSpPr>
          <p:cNvPr id="21" name="TextBox 20"/>
          <p:cNvSpPr txBox="1"/>
          <p:nvPr/>
        </p:nvSpPr>
        <p:spPr>
          <a:xfrm>
            <a:off x="7022496" y="1543478"/>
            <a:ext cx="411480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Portfolio Characteristics Summary</a:t>
            </a:r>
          </a:p>
        </p:txBody>
      </p:sp>
      <p:graphicFrame>
        <p:nvGraphicFramePr>
          <p:cNvPr id="27" name="Content Placeholder 5"/>
          <p:cNvGraphicFramePr>
            <a:graphicFrameLocks/>
          </p:cNvGraphicFramePr>
          <p:nvPr/>
        </p:nvGraphicFramePr>
        <p:xfrm>
          <a:off x="6468713" y="2032244"/>
          <a:ext cx="5088446" cy="4011421"/>
        </p:xfrm>
        <a:graphic>
          <a:graphicData uri="http://schemas.openxmlformats.org/drawingml/2006/table">
            <a:tbl>
              <a:tblPr firstRow="1" bandRow="1">
                <a:tableStyleId>{5C22544A-7EE6-4342-B048-85BDC9FD1C3A}</a:tableStyleId>
              </a:tblPr>
              <a:tblGrid>
                <a:gridCol w="1943885">
                  <a:extLst>
                    <a:ext uri="{9D8B030D-6E8A-4147-A177-3AD203B41FA5}">
                      <a16:colId xmlns:a16="http://schemas.microsoft.com/office/drawing/2014/main" val="20000"/>
                    </a:ext>
                  </a:extLst>
                </a:gridCol>
                <a:gridCol w="641942">
                  <a:extLst>
                    <a:ext uri="{9D8B030D-6E8A-4147-A177-3AD203B41FA5}">
                      <a16:colId xmlns:a16="http://schemas.microsoft.com/office/drawing/2014/main" val="20001"/>
                    </a:ext>
                  </a:extLst>
                </a:gridCol>
                <a:gridCol w="905699">
                  <a:extLst>
                    <a:ext uri="{9D8B030D-6E8A-4147-A177-3AD203B41FA5}">
                      <a16:colId xmlns:a16="http://schemas.microsoft.com/office/drawing/2014/main" val="20002"/>
                    </a:ext>
                  </a:extLst>
                </a:gridCol>
                <a:gridCol w="959295">
                  <a:extLst>
                    <a:ext uri="{9D8B030D-6E8A-4147-A177-3AD203B41FA5}">
                      <a16:colId xmlns:a16="http://schemas.microsoft.com/office/drawing/2014/main" val="20003"/>
                    </a:ext>
                  </a:extLst>
                </a:gridCol>
                <a:gridCol w="637625">
                  <a:extLst>
                    <a:ext uri="{9D8B030D-6E8A-4147-A177-3AD203B41FA5}">
                      <a16:colId xmlns:a16="http://schemas.microsoft.com/office/drawing/2014/main" val="20004"/>
                    </a:ext>
                  </a:extLst>
                </a:gridCol>
              </a:tblGrid>
              <a:tr h="820752">
                <a:tc>
                  <a:txBody>
                    <a:bodyPr/>
                    <a:lstStyle/>
                    <a:p>
                      <a:pPr algn="ctr"/>
                      <a:endParaRPr lang="en-US" sz="1400" dirty="0">
                        <a:solidFill>
                          <a:schemeClr val="bg1"/>
                        </a:solidFill>
                        <a:latin typeface="+mj-lt"/>
                      </a:endParaRP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Times New Roman" pitchFamily="18" charset="0"/>
                        </a:rPr>
                        <a:t>Yield</a:t>
                      </a: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Times New Roman" pitchFamily="18" charset="0"/>
                        </a:rPr>
                        <a:t>Duration</a:t>
                      </a: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Times New Roman" pitchFamily="18" charset="0"/>
                        </a:rPr>
                        <a:t>Non-</a:t>
                      </a:r>
                    </a:p>
                    <a:p>
                      <a:pPr marL="0" marR="0" indent="0" algn="ctr" defTabSz="913864"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Times New Roman" pitchFamily="18" charset="0"/>
                        </a:rPr>
                        <a:t>Treasuries</a:t>
                      </a:r>
                    </a:p>
                    <a:p>
                      <a:pPr marL="0" marR="0" indent="0" algn="ctr" defTabSz="913864"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Times New Roman" pitchFamily="18" charset="0"/>
                        </a:rPr>
                        <a:t>% </a:t>
                      </a: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endParaRPr lang="en-US" sz="1400" baseline="0" dirty="0">
                        <a:solidFill>
                          <a:schemeClr val="bg1"/>
                        </a:solidFill>
                        <a:latin typeface="+mj-lt"/>
                        <a:cs typeface="Times New Roman" pitchFamily="18" charset="0"/>
                      </a:endParaRPr>
                    </a:p>
                    <a:p>
                      <a:pPr marL="0" marR="0" indent="0" algn="ctr" defTabSz="913864" rtl="0" eaLnBrk="1" fontAlgn="auto" latinLnBrk="0" hangingPunct="1">
                        <a:lnSpc>
                          <a:spcPct val="100000"/>
                        </a:lnSpc>
                        <a:spcBef>
                          <a:spcPts val="0"/>
                        </a:spcBef>
                        <a:spcAft>
                          <a:spcPts val="0"/>
                        </a:spcAft>
                        <a:buClrTx/>
                        <a:buSzTx/>
                        <a:buFontTx/>
                        <a:buNone/>
                        <a:tabLst/>
                        <a:defRPr/>
                      </a:pPr>
                      <a:r>
                        <a:rPr lang="en-US" sz="1400" baseline="0" dirty="0">
                          <a:solidFill>
                            <a:schemeClr val="bg1"/>
                          </a:solidFill>
                          <a:latin typeface="+mj-lt"/>
                          <a:cs typeface="Times New Roman" pitchFamily="18" charset="0"/>
                        </a:rPr>
                        <a:t>BBB</a:t>
                      </a:r>
                    </a:p>
                    <a:p>
                      <a:pPr marL="0" marR="0" indent="0" algn="ctr" defTabSz="913864" rtl="0" eaLnBrk="1" fontAlgn="auto" latinLnBrk="0" hangingPunct="1">
                        <a:lnSpc>
                          <a:spcPct val="100000"/>
                        </a:lnSpc>
                        <a:spcBef>
                          <a:spcPts val="0"/>
                        </a:spcBef>
                        <a:spcAft>
                          <a:spcPts val="0"/>
                        </a:spcAft>
                        <a:buClrTx/>
                        <a:buSzTx/>
                        <a:buFontTx/>
                        <a:buNone/>
                        <a:tabLst/>
                        <a:defRPr/>
                      </a:pPr>
                      <a:r>
                        <a:rPr lang="en-US" sz="1400" baseline="0" dirty="0">
                          <a:solidFill>
                            <a:schemeClr val="bg1"/>
                          </a:solidFill>
                          <a:latin typeface="+mj-lt"/>
                          <a:cs typeface="Times New Roman" pitchFamily="18" charset="0"/>
                        </a:rPr>
                        <a:t>%</a:t>
                      </a:r>
                      <a:endParaRPr lang="en-US" sz="1400" dirty="0">
                        <a:solidFill>
                          <a:schemeClr val="bg1"/>
                        </a:solidFill>
                        <a:latin typeface="+mj-lt"/>
                        <a:cs typeface="Times New Roman" pitchFamily="18" charset="0"/>
                      </a:endParaRPr>
                    </a:p>
                  </a:txBody>
                  <a:tcPr/>
                </a:tc>
                <a:extLst>
                  <a:ext uri="{0D108BD9-81ED-4DB2-BD59-A6C34878D82A}">
                    <a16:rowId xmlns:a16="http://schemas.microsoft.com/office/drawing/2014/main" val="10000"/>
                  </a:ext>
                </a:extLst>
              </a:tr>
              <a:tr h="820752">
                <a:tc>
                  <a:txBody>
                    <a:bodyPr/>
                    <a:lstStyle/>
                    <a:p>
                      <a:pPr algn="ctr"/>
                      <a:r>
                        <a:rPr lang="en-US" sz="1400" b="1" dirty="0">
                          <a:latin typeface="+mj-lt"/>
                          <a:cs typeface="Times New Roman" pitchFamily="18" charset="0"/>
                        </a:rPr>
                        <a:t>ICEML 0-2 </a:t>
                      </a:r>
                      <a:r>
                        <a:rPr lang="en-US" sz="1400" b="1" dirty="0" err="1">
                          <a:latin typeface="+mj-lt"/>
                          <a:cs typeface="Times New Roman" pitchFamily="18" charset="0"/>
                        </a:rPr>
                        <a:t>Yr</a:t>
                      </a:r>
                      <a:r>
                        <a:rPr lang="en-US" sz="1400" b="1" dirty="0">
                          <a:latin typeface="+mj-lt"/>
                          <a:cs typeface="Times New Roman" pitchFamily="18" charset="0"/>
                        </a:rPr>
                        <a:t> </a:t>
                      </a:r>
                    </a:p>
                    <a:p>
                      <a:pPr algn="ctr"/>
                      <a:r>
                        <a:rPr lang="en-US" sz="1400" b="1" dirty="0">
                          <a:latin typeface="+mj-lt"/>
                          <a:cs typeface="Times New Roman" pitchFamily="18" charset="0"/>
                        </a:rPr>
                        <a:t>US Treasuries Index</a:t>
                      </a:r>
                      <a:endParaRPr lang="en-US" sz="1400" b="0" dirty="0">
                        <a:latin typeface="+mj-lt"/>
                        <a:cs typeface="Times New Roman" pitchFamily="18" charset="0"/>
                      </a:endParaRPr>
                    </a:p>
                    <a:p>
                      <a:pPr algn="ctr"/>
                      <a:r>
                        <a:rPr lang="en-US" sz="1400" b="0" dirty="0">
                          <a:latin typeface="+mj-lt"/>
                          <a:cs typeface="Times New Roman" pitchFamily="18" charset="0"/>
                        </a:rPr>
                        <a:t>9/30/2024</a:t>
                      </a:r>
                    </a:p>
                  </a:txBody>
                  <a:tcPr/>
                </a:tc>
                <a:tc>
                  <a:txBody>
                    <a:bodyPr/>
                    <a:lstStyle/>
                    <a:p>
                      <a:pPr algn="ctr"/>
                      <a:endParaRPr lang="en-US" sz="1400" dirty="0">
                        <a:latin typeface="+mj-lt"/>
                        <a:cs typeface="Times New Roman" pitchFamily="18" charset="0"/>
                      </a:endParaRPr>
                    </a:p>
                    <a:p>
                      <a:pPr algn="ctr"/>
                      <a:r>
                        <a:rPr lang="en-US" sz="1400" dirty="0">
                          <a:latin typeface="+mj-lt"/>
                          <a:cs typeface="Times New Roman" pitchFamily="18" charset="0"/>
                        </a:rPr>
                        <a:t>4.05</a:t>
                      </a:r>
                    </a:p>
                  </a:txBody>
                  <a:tcPr/>
                </a:tc>
                <a:tc>
                  <a:txBody>
                    <a:bodyPr/>
                    <a:lstStyle/>
                    <a:p>
                      <a:pPr algn="ctr"/>
                      <a:endParaRPr lang="en-US" sz="1400" dirty="0">
                        <a:latin typeface="+mj-lt"/>
                        <a:cs typeface="Times New Roman" pitchFamily="18" charset="0"/>
                      </a:endParaRPr>
                    </a:p>
                    <a:p>
                      <a:pPr algn="ctr"/>
                      <a:r>
                        <a:rPr lang="en-US" sz="1400" dirty="0">
                          <a:latin typeface="+mj-lt"/>
                          <a:cs typeface="Times New Roman" pitchFamily="18" charset="0"/>
                        </a:rPr>
                        <a:t>1.00</a:t>
                      </a:r>
                    </a:p>
                  </a:txBody>
                  <a:tcPr/>
                </a:tc>
                <a:tc>
                  <a:txBody>
                    <a:bodyPr/>
                    <a:lstStyle/>
                    <a:p>
                      <a:pPr algn="ctr"/>
                      <a:endParaRPr lang="en-US" sz="1400" dirty="0">
                        <a:latin typeface="+mj-lt"/>
                        <a:cs typeface="Times New Roman" pitchFamily="18" charset="0"/>
                      </a:endParaRPr>
                    </a:p>
                    <a:p>
                      <a:pPr algn="ctr"/>
                      <a:r>
                        <a:rPr lang="en-US" sz="1400" dirty="0">
                          <a:latin typeface="+mj-lt"/>
                          <a:cs typeface="Times New Roman" pitchFamily="18" charset="0"/>
                        </a:rPr>
                        <a:t>0.0</a:t>
                      </a:r>
                    </a:p>
                  </a:txBody>
                  <a:tcPr/>
                </a:tc>
                <a:tc>
                  <a:txBody>
                    <a:bodyPr/>
                    <a:lstStyle/>
                    <a:p>
                      <a:pPr algn="ctr"/>
                      <a:endParaRPr lang="en-US" sz="1400" dirty="0">
                        <a:latin typeface="+mj-lt"/>
                        <a:cs typeface="Times New Roman" pitchFamily="18" charset="0"/>
                      </a:endParaRPr>
                    </a:p>
                    <a:p>
                      <a:pPr algn="ctr"/>
                      <a:r>
                        <a:rPr lang="en-US" sz="1400" dirty="0">
                          <a:latin typeface="+mj-lt"/>
                          <a:cs typeface="Times New Roman" pitchFamily="18" charset="0"/>
                        </a:rPr>
                        <a:t>0.0</a:t>
                      </a:r>
                    </a:p>
                  </a:txBody>
                  <a:tcPr/>
                </a:tc>
                <a:extLst>
                  <a:ext uri="{0D108BD9-81ED-4DB2-BD59-A6C34878D82A}">
                    <a16:rowId xmlns:a16="http://schemas.microsoft.com/office/drawing/2014/main" val="278158920"/>
                  </a:ext>
                </a:extLst>
              </a:tr>
              <a:tr h="625819">
                <a:tc>
                  <a:txBody>
                    <a:bodyPr/>
                    <a:lstStyle/>
                    <a:p>
                      <a:pPr algn="ctr"/>
                      <a:endParaRPr lang="en-US" sz="1400" b="1" u="none" dirty="0">
                        <a:latin typeface="+mj-lt"/>
                        <a:cs typeface="Times New Roman" pitchFamily="18" charset="0"/>
                      </a:endParaRPr>
                    </a:p>
                    <a:p>
                      <a:pPr algn="ctr"/>
                      <a:r>
                        <a:rPr lang="en-US" sz="1400" b="1" u="none" dirty="0">
                          <a:latin typeface="+mj-lt"/>
                          <a:cs typeface="Times New Roman" pitchFamily="18" charset="0"/>
                        </a:rPr>
                        <a:t>PORTFOLIO:</a:t>
                      </a:r>
                    </a:p>
                  </a:txBody>
                  <a:tcPr/>
                </a:tc>
                <a:tc>
                  <a:txBody>
                    <a:bodyPr/>
                    <a:lstStyle/>
                    <a:p>
                      <a:pPr algn="ctr"/>
                      <a:endParaRPr lang="en-US" sz="1400" u="none" dirty="0">
                        <a:latin typeface="+mj-lt"/>
                        <a:cs typeface="Times New Roman" pitchFamily="18" charset="0"/>
                      </a:endParaRPr>
                    </a:p>
                  </a:txBody>
                  <a:tcPr/>
                </a:tc>
                <a:tc>
                  <a:txBody>
                    <a:bodyPr/>
                    <a:lstStyle/>
                    <a:p>
                      <a:pPr algn="ctr"/>
                      <a:endParaRPr lang="en-US" sz="1400" u="none" dirty="0">
                        <a:latin typeface="+mj-lt"/>
                        <a:cs typeface="Times New Roman" pitchFamily="18" charset="0"/>
                      </a:endParaRPr>
                    </a:p>
                  </a:txBody>
                  <a:tcPr/>
                </a:tc>
                <a:tc>
                  <a:txBody>
                    <a:bodyPr/>
                    <a:lstStyle/>
                    <a:p>
                      <a:pPr algn="ctr"/>
                      <a:endParaRPr lang="en-US" sz="1400" u="none" dirty="0">
                        <a:latin typeface="+mj-lt"/>
                        <a:cs typeface="Times New Roman" pitchFamily="18" charset="0"/>
                      </a:endParaRPr>
                    </a:p>
                  </a:txBody>
                  <a:tcPr/>
                </a:tc>
                <a:tc>
                  <a:txBody>
                    <a:bodyPr/>
                    <a:lstStyle/>
                    <a:p>
                      <a:pPr algn="ctr"/>
                      <a:endParaRPr lang="en-US" sz="1400" u="none" dirty="0">
                        <a:latin typeface="+mj-lt"/>
                        <a:cs typeface="Times New Roman" pitchFamily="18" charset="0"/>
                      </a:endParaRPr>
                    </a:p>
                  </a:txBody>
                  <a:tcPr/>
                </a:tc>
                <a:extLst>
                  <a:ext uri="{0D108BD9-81ED-4DB2-BD59-A6C34878D82A}">
                    <a16:rowId xmlns:a16="http://schemas.microsoft.com/office/drawing/2014/main" val="10001"/>
                  </a:ext>
                </a:extLst>
              </a:tr>
              <a:tr h="581366">
                <a:tc>
                  <a:txBody>
                    <a:bodyPr/>
                    <a:lstStyle/>
                    <a:p>
                      <a:pPr algn="ctr"/>
                      <a:endParaRPr lang="en-US" sz="1400" b="0" u="none" dirty="0">
                        <a:latin typeface="+mj-lt"/>
                        <a:cs typeface="Times New Roman" pitchFamily="18" charset="0"/>
                      </a:endParaRPr>
                    </a:p>
                    <a:p>
                      <a:pPr algn="ctr"/>
                      <a:r>
                        <a:rPr lang="en-US" sz="1400" b="0" u="none" dirty="0">
                          <a:latin typeface="+mj-lt"/>
                          <a:cs typeface="Times New Roman" pitchFamily="18" charset="0"/>
                        </a:rPr>
                        <a:t>9/30/2024</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4.29</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1.01</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9.29</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0.28</a:t>
                      </a:r>
                    </a:p>
                  </a:txBody>
                  <a:tcPr/>
                </a:tc>
                <a:extLst>
                  <a:ext uri="{0D108BD9-81ED-4DB2-BD59-A6C34878D82A}">
                    <a16:rowId xmlns:a16="http://schemas.microsoft.com/office/drawing/2014/main" val="10002"/>
                  </a:ext>
                </a:extLst>
              </a:tr>
              <a:tr h="581366">
                <a:tc>
                  <a:txBody>
                    <a:bodyPr/>
                    <a:lstStyle/>
                    <a:p>
                      <a:pPr algn="ctr"/>
                      <a:endParaRPr lang="en-US" sz="1400" b="0" u="none" dirty="0">
                        <a:latin typeface="+mj-lt"/>
                        <a:cs typeface="Times New Roman" pitchFamily="18" charset="0"/>
                      </a:endParaRPr>
                    </a:p>
                    <a:p>
                      <a:pPr algn="ctr"/>
                      <a:r>
                        <a:rPr lang="en-US" sz="1400" b="0" u="none" dirty="0">
                          <a:latin typeface="+mj-lt"/>
                          <a:cs typeface="Times New Roman" pitchFamily="18" charset="0"/>
                        </a:rPr>
                        <a:t>3/31/2024</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5.13</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0.96</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9.12</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0.34</a:t>
                      </a:r>
                    </a:p>
                  </a:txBody>
                  <a:tcPr/>
                </a:tc>
                <a:extLst>
                  <a:ext uri="{0D108BD9-81ED-4DB2-BD59-A6C34878D82A}">
                    <a16:rowId xmlns:a16="http://schemas.microsoft.com/office/drawing/2014/main" val="10003"/>
                  </a:ext>
                </a:extLst>
              </a:tr>
              <a:tr h="581366">
                <a:tc>
                  <a:txBody>
                    <a:bodyPr/>
                    <a:lstStyle/>
                    <a:p>
                      <a:pPr algn="ctr"/>
                      <a:endParaRPr lang="en-US" sz="1400" b="0" u="none" dirty="0">
                        <a:latin typeface="+mj-lt"/>
                        <a:cs typeface="Times New Roman" pitchFamily="18" charset="0"/>
                      </a:endParaRPr>
                    </a:p>
                    <a:p>
                      <a:pPr algn="ctr"/>
                      <a:r>
                        <a:rPr lang="en-US" sz="1400" b="0" u="none" dirty="0">
                          <a:latin typeface="+mj-lt"/>
                          <a:cs typeface="Times New Roman" pitchFamily="18" charset="0"/>
                        </a:rPr>
                        <a:t>9/30/2023</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5.37</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0.97</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7.60</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0.23</a:t>
                      </a:r>
                    </a:p>
                  </a:txBody>
                  <a:tcPr/>
                </a:tc>
                <a:extLst>
                  <a:ext uri="{0D108BD9-81ED-4DB2-BD59-A6C34878D82A}">
                    <a16:rowId xmlns:a16="http://schemas.microsoft.com/office/drawing/2014/main" val="1656441757"/>
                  </a:ext>
                </a:extLst>
              </a:tr>
            </a:tbl>
          </a:graphicData>
        </a:graphic>
      </p:graphicFrame>
      <p:sp>
        <p:nvSpPr>
          <p:cNvPr id="2" name="Slide Number Placeholder 1">
            <a:extLst>
              <a:ext uri="{FF2B5EF4-FFF2-40B4-BE49-F238E27FC236}">
                <a16:creationId xmlns:a16="http://schemas.microsoft.com/office/drawing/2014/main" id="{9EC62A27-24F5-4511-BE32-68A61D6D15B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5647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588397" y="533400"/>
            <a:ext cx="10988701" cy="457200"/>
          </a:xfrm>
        </p:spPr>
        <p:txBody>
          <a:bodyPr>
            <a:noAutofit/>
          </a:bodyPr>
          <a:lstStyle/>
          <a:p>
            <a:pPr algn="ctr"/>
            <a:r>
              <a:rPr lang="en-US" sz="2800" b="1" dirty="0">
                <a:cs typeface="Times New Roman" pitchFamily="18" charset="0"/>
              </a:rPr>
              <a:t>Ultra </a:t>
            </a:r>
            <a:r>
              <a:rPr lang="en-US" sz="2800" b="1" dirty="0">
                <a:solidFill>
                  <a:schemeClr val="tx1"/>
                </a:solidFill>
                <a:cs typeface="Times New Roman" pitchFamily="18" charset="0"/>
              </a:rPr>
              <a:t>Short Duration Portfolio – Portfolio Characteristics (continued)</a:t>
            </a:r>
          </a:p>
        </p:txBody>
      </p:sp>
      <p:graphicFrame>
        <p:nvGraphicFramePr>
          <p:cNvPr id="7" name="Object 27"/>
          <p:cNvGraphicFramePr>
            <a:graphicFrameLocks noChangeAspect="1"/>
          </p:cNvGraphicFramePr>
          <p:nvPr/>
        </p:nvGraphicFramePr>
        <p:xfrm>
          <a:off x="1047751" y="2933700"/>
          <a:ext cx="9782174" cy="17337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Object 27"/>
          <p:cNvGraphicFramePr>
            <a:graphicFrameLocks noChangeAspect="1"/>
          </p:cNvGraphicFramePr>
          <p:nvPr/>
        </p:nvGraphicFramePr>
        <p:xfrm>
          <a:off x="1047750" y="1129084"/>
          <a:ext cx="10000206" cy="18046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Object 27"/>
          <p:cNvGraphicFramePr>
            <a:graphicFrameLocks noChangeAspect="1"/>
          </p:cNvGraphicFramePr>
          <p:nvPr/>
        </p:nvGraphicFramePr>
        <p:xfrm>
          <a:off x="1047750" y="4667416"/>
          <a:ext cx="9874946" cy="1661821"/>
        </p:xfrm>
        <a:graphic>
          <a:graphicData uri="http://schemas.openxmlformats.org/drawingml/2006/chart">
            <c:chart xmlns:c="http://schemas.openxmlformats.org/drawingml/2006/chart" xmlns:r="http://schemas.openxmlformats.org/officeDocument/2006/relationships" r:id="rId5"/>
          </a:graphicData>
        </a:graphic>
      </p:graphicFrame>
      <p:sp>
        <p:nvSpPr>
          <p:cNvPr id="2" name="Slide Number Placeholder 1">
            <a:extLst>
              <a:ext uri="{FF2B5EF4-FFF2-40B4-BE49-F238E27FC236}">
                <a16:creationId xmlns:a16="http://schemas.microsoft.com/office/drawing/2014/main" id="{060CD683-85EA-4E3D-8CB8-1C850659DA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56150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5"/>
          <p:cNvGraphicFramePr>
            <a:graphicFrameLocks/>
          </p:cNvGraphicFramePr>
          <p:nvPr/>
        </p:nvGraphicFramePr>
        <p:xfrm>
          <a:off x="620671" y="2771577"/>
          <a:ext cx="3984665" cy="2057400"/>
        </p:xfrm>
        <a:graphic>
          <a:graphicData uri="http://schemas.openxmlformats.org/drawingml/2006/table">
            <a:tbl>
              <a:tblPr firstRow="1" bandRow="1">
                <a:tableStyleId>{5C22544A-7EE6-4342-B048-85BDC9FD1C3A}</a:tableStyleId>
              </a:tblPr>
              <a:tblGrid>
                <a:gridCol w="1015478">
                  <a:extLst>
                    <a:ext uri="{9D8B030D-6E8A-4147-A177-3AD203B41FA5}">
                      <a16:colId xmlns:a16="http://schemas.microsoft.com/office/drawing/2014/main" val="20000"/>
                    </a:ext>
                  </a:extLst>
                </a:gridCol>
                <a:gridCol w="864163">
                  <a:extLst>
                    <a:ext uri="{9D8B030D-6E8A-4147-A177-3AD203B41FA5}">
                      <a16:colId xmlns:a16="http://schemas.microsoft.com/office/drawing/2014/main" val="20002"/>
                    </a:ext>
                  </a:extLst>
                </a:gridCol>
                <a:gridCol w="704850">
                  <a:extLst>
                    <a:ext uri="{9D8B030D-6E8A-4147-A177-3AD203B41FA5}">
                      <a16:colId xmlns:a16="http://schemas.microsoft.com/office/drawing/2014/main" val="20003"/>
                    </a:ext>
                  </a:extLst>
                </a:gridCol>
                <a:gridCol w="683545">
                  <a:extLst>
                    <a:ext uri="{9D8B030D-6E8A-4147-A177-3AD203B41FA5}">
                      <a16:colId xmlns:a16="http://schemas.microsoft.com/office/drawing/2014/main" val="20004"/>
                    </a:ext>
                  </a:extLst>
                </a:gridCol>
                <a:gridCol w="716629">
                  <a:extLst>
                    <a:ext uri="{9D8B030D-6E8A-4147-A177-3AD203B41FA5}">
                      <a16:colId xmlns:a16="http://schemas.microsoft.com/office/drawing/2014/main" val="20005"/>
                    </a:ext>
                  </a:extLst>
                </a:gridCol>
              </a:tblGrid>
              <a:tr h="464690">
                <a:tc>
                  <a:txBody>
                    <a:bodyPr/>
                    <a:lstStyle/>
                    <a:p>
                      <a:pPr algn="ctr"/>
                      <a:endParaRPr lang="en-US" sz="1200" dirty="0">
                        <a:solidFill>
                          <a:schemeClr val="bg1"/>
                        </a:solidFill>
                      </a:endParaRPr>
                    </a:p>
                  </a:txBody>
                  <a:tcPr/>
                </a:tc>
                <a:tc>
                  <a:txBody>
                    <a:bodyPr/>
                    <a:lstStyle/>
                    <a:p>
                      <a:pPr algn="ctr"/>
                      <a:r>
                        <a:rPr lang="en-US" sz="1200" dirty="0">
                          <a:solidFill>
                            <a:schemeClr val="bg1"/>
                          </a:solidFill>
                          <a:latin typeface="Times New Roman" pitchFamily="18" charset="0"/>
                          <a:cs typeface="Times New Roman" pitchFamily="18" charset="0"/>
                        </a:rPr>
                        <a:t>6 Mo*</a:t>
                      </a:r>
                    </a:p>
                  </a:txBody>
                  <a:tcPr/>
                </a:tc>
                <a:tc>
                  <a:txBody>
                    <a:bodyPr/>
                    <a:lstStyle/>
                    <a:p>
                      <a:pPr algn="ctr"/>
                      <a:r>
                        <a:rPr lang="en-US" sz="1200" dirty="0">
                          <a:solidFill>
                            <a:schemeClr val="bg1"/>
                          </a:solidFill>
                          <a:latin typeface="Times New Roman" pitchFamily="18" charset="0"/>
                          <a:cs typeface="Times New Roman" pitchFamily="18" charset="0"/>
                        </a:rPr>
                        <a:t>1 Year</a:t>
                      </a:r>
                    </a:p>
                  </a:txBody>
                  <a:tcPr/>
                </a:tc>
                <a:tc>
                  <a:txBody>
                    <a:bodyPr/>
                    <a:lstStyle/>
                    <a:p>
                      <a:pPr algn="ctr"/>
                      <a:r>
                        <a:rPr lang="en-US" sz="1200" dirty="0">
                          <a:solidFill>
                            <a:schemeClr val="bg1"/>
                          </a:solidFill>
                          <a:latin typeface="Times New Roman" pitchFamily="18" charset="0"/>
                          <a:cs typeface="Times New Roman" pitchFamily="18" charset="0"/>
                        </a:rPr>
                        <a:t>3 Year</a:t>
                      </a:r>
                    </a:p>
                  </a:txBody>
                  <a:tcPr/>
                </a:tc>
                <a:tc>
                  <a:txBody>
                    <a:bodyPr/>
                    <a:lstStyle/>
                    <a:p>
                      <a:pPr algn="ctr"/>
                      <a:r>
                        <a:rPr lang="en-US" sz="1200" dirty="0">
                          <a:solidFill>
                            <a:schemeClr val="bg1"/>
                          </a:solidFill>
                          <a:latin typeface="Times New Roman" pitchFamily="18" charset="0"/>
                          <a:cs typeface="Times New Roman" pitchFamily="18" charset="0"/>
                        </a:rPr>
                        <a:t>5 Year</a:t>
                      </a:r>
                    </a:p>
                  </a:txBody>
                  <a:tcPr/>
                </a:tc>
                <a:extLst>
                  <a:ext uri="{0D108BD9-81ED-4DB2-BD59-A6C34878D82A}">
                    <a16:rowId xmlns:a16="http://schemas.microsoft.com/office/drawing/2014/main" val="10000"/>
                  </a:ext>
                </a:extLst>
              </a:tr>
              <a:tr h="505087">
                <a:tc>
                  <a:txBody>
                    <a:bodyPr/>
                    <a:lstStyle/>
                    <a:p>
                      <a:r>
                        <a:rPr lang="en-US" sz="1400" dirty="0">
                          <a:latin typeface="+mj-lt"/>
                          <a:cs typeface="Times New Roman" pitchFamily="18" charset="0"/>
                        </a:rPr>
                        <a:t>Portfolio</a:t>
                      </a:r>
                    </a:p>
                  </a:txBody>
                  <a:tcPr/>
                </a:tc>
                <a:tc>
                  <a:txBody>
                    <a:bodyPr/>
                    <a:lstStyle/>
                    <a:p>
                      <a:pPr algn="ctr"/>
                      <a:r>
                        <a:rPr lang="en-US" sz="1400" dirty="0">
                          <a:latin typeface="+mj-lt"/>
                          <a:cs typeface="Times New Roman" pitchFamily="18" charset="0"/>
                        </a:rPr>
                        <a:t>3.90</a:t>
                      </a:r>
                    </a:p>
                  </a:txBody>
                  <a:tcPr/>
                </a:tc>
                <a:tc>
                  <a:txBody>
                    <a:bodyPr/>
                    <a:lstStyle/>
                    <a:p>
                      <a:pPr algn="ctr"/>
                      <a:r>
                        <a:rPr lang="en-US" sz="1400" dirty="0">
                          <a:latin typeface="+mj-lt"/>
                          <a:cs typeface="Times New Roman" pitchFamily="18" charset="0"/>
                        </a:rPr>
                        <a:t>7.13</a:t>
                      </a:r>
                    </a:p>
                  </a:txBody>
                  <a:tcPr/>
                </a:tc>
                <a:tc>
                  <a:txBody>
                    <a:bodyPr/>
                    <a:lstStyle/>
                    <a:p>
                      <a:pPr algn="ctr"/>
                      <a:r>
                        <a:rPr lang="en-US" sz="1400" dirty="0">
                          <a:latin typeface="+mj-lt"/>
                          <a:cs typeface="Times New Roman" pitchFamily="18" charset="0"/>
                        </a:rPr>
                        <a:t>1.63</a:t>
                      </a:r>
                    </a:p>
                  </a:txBody>
                  <a:tcPr/>
                </a:tc>
                <a:tc>
                  <a:txBody>
                    <a:bodyPr/>
                    <a:lstStyle/>
                    <a:p>
                      <a:pPr algn="ctr"/>
                      <a:r>
                        <a:rPr lang="en-US" sz="1400" dirty="0">
                          <a:latin typeface="+mj-lt"/>
                          <a:cs typeface="Times New Roman" pitchFamily="18" charset="0"/>
                        </a:rPr>
                        <a:t>1.77</a:t>
                      </a:r>
                    </a:p>
                  </a:txBody>
                  <a:tcPr/>
                </a:tc>
                <a:extLst>
                  <a:ext uri="{0D108BD9-81ED-4DB2-BD59-A6C34878D82A}">
                    <a16:rowId xmlns:a16="http://schemas.microsoft.com/office/drawing/2014/main" val="10001"/>
                  </a:ext>
                </a:extLst>
              </a:tr>
              <a:tr h="558654">
                <a:tc>
                  <a:txBody>
                    <a:bodyPr/>
                    <a:lstStyle/>
                    <a:p>
                      <a:r>
                        <a:rPr lang="en-US" sz="1400" u="none" dirty="0">
                          <a:latin typeface="+mj-lt"/>
                          <a:cs typeface="Times New Roman" pitchFamily="18" charset="0"/>
                        </a:rPr>
                        <a:t>Benchmark</a:t>
                      </a:r>
                    </a:p>
                  </a:txBody>
                  <a:tcPr/>
                </a:tc>
                <a:tc>
                  <a:txBody>
                    <a:bodyPr/>
                    <a:lstStyle/>
                    <a:p>
                      <a:pPr algn="ctr"/>
                      <a:r>
                        <a:rPr lang="en-US" sz="1400" u="none" dirty="0">
                          <a:latin typeface="+mj-lt"/>
                          <a:cs typeface="Times New Roman" pitchFamily="18" charset="0"/>
                        </a:rPr>
                        <a:t>3.91</a:t>
                      </a:r>
                    </a:p>
                  </a:txBody>
                  <a:tcPr/>
                </a:tc>
                <a:tc>
                  <a:txBody>
                    <a:bodyPr/>
                    <a:lstStyle/>
                    <a:p>
                      <a:pPr algn="ctr"/>
                      <a:r>
                        <a:rPr lang="en-US" sz="1400" u="none" dirty="0">
                          <a:latin typeface="+mj-lt"/>
                          <a:cs typeface="Times New Roman" pitchFamily="18" charset="0"/>
                        </a:rPr>
                        <a:t>7.01</a:t>
                      </a:r>
                    </a:p>
                  </a:txBody>
                  <a:tcPr/>
                </a:tc>
                <a:tc>
                  <a:txBody>
                    <a:bodyPr/>
                    <a:lstStyle/>
                    <a:p>
                      <a:pPr algn="ctr"/>
                      <a:r>
                        <a:rPr lang="en-US" sz="1400" u="none" dirty="0">
                          <a:latin typeface="+mj-lt"/>
                          <a:cs typeface="Times New Roman" pitchFamily="18" charset="0"/>
                        </a:rPr>
                        <a:t>1.46</a:t>
                      </a:r>
                    </a:p>
                  </a:txBody>
                  <a:tcPr/>
                </a:tc>
                <a:tc>
                  <a:txBody>
                    <a:bodyPr/>
                    <a:lstStyle/>
                    <a:p>
                      <a:pPr algn="ctr"/>
                      <a:r>
                        <a:rPr lang="en-US" sz="1400" u="none" dirty="0">
                          <a:latin typeface="+mj-lt"/>
                          <a:cs typeface="Times New Roman" pitchFamily="18" charset="0"/>
                        </a:rPr>
                        <a:t>1.64</a:t>
                      </a:r>
                    </a:p>
                  </a:txBody>
                  <a:tcPr/>
                </a:tc>
                <a:extLst>
                  <a:ext uri="{0D108BD9-81ED-4DB2-BD59-A6C34878D82A}">
                    <a16:rowId xmlns:a16="http://schemas.microsoft.com/office/drawing/2014/main" val="10002"/>
                  </a:ext>
                </a:extLst>
              </a:tr>
              <a:tr h="528969">
                <a:tc>
                  <a:txBody>
                    <a:bodyPr/>
                    <a:lstStyle/>
                    <a:p>
                      <a:r>
                        <a:rPr lang="en-US" sz="1400" dirty="0">
                          <a:latin typeface="+mj-lt"/>
                          <a:cs typeface="Times New Roman" pitchFamily="18" charset="0"/>
                        </a:rPr>
                        <a:t>Excess Return</a:t>
                      </a:r>
                    </a:p>
                  </a:txBody>
                  <a:tcPr/>
                </a:tc>
                <a:tc>
                  <a:txBody>
                    <a:bodyPr/>
                    <a:lstStyle/>
                    <a:p>
                      <a:pPr marL="0" algn="ctr" defTabSz="913864" rtl="0" eaLnBrk="1" latinLnBrk="0" hangingPunct="1"/>
                      <a:r>
                        <a:rPr lang="en-US" sz="1400" kern="1200" dirty="0">
                          <a:solidFill>
                            <a:schemeClr val="tx1"/>
                          </a:solidFill>
                          <a:latin typeface="+mj-lt"/>
                          <a:ea typeface="+mn-ea"/>
                          <a:cs typeface="Times New Roman" pitchFamily="18" charset="0"/>
                        </a:rPr>
                        <a:t>-0.01</a:t>
                      </a:r>
                    </a:p>
                  </a:txBody>
                  <a:tcPr/>
                </a:tc>
                <a:tc>
                  <a:txBody>
                    <a:bodyPr/>
                    <a:lstStyle/>
                    <a:p>
                      <a:pPr algn="ctr"/>
                      <a:r>
                        <a:rPr lang="en-US" sz="1400" dirty="0">
                          <a:solidFill>
                            <a:schemeClr val="tx1"/>
                          </a:solidFill>
                          <a:latin typeface="+mj-lt"/>
                          <a:cs typeface="Times New Roman" pitchFamily="18" charset="0"/>
                        </a:rPr>
                        <a:t>0.12</a:t>
                      </a:r>
                    </a:p>
                  </a:txBody>
                  <a:tcPr/>
                </a:tc>
                <a:tc>
                  <a:txBody>
                    <a:bodyPr/>
                    <a:lstStyle/>
                    <a:p>
                      <a:pPr algn="ctr"/>
                      <a:r>
                        <a:rPr lang="en-US" sz="1400" dirty="0">
                          <a:solidFill>
                            <a:schemeClr val="tx1"/>
                          </a:solidFill>
                          <a:latin typeface="+mj-lt"/>
                          <a:cs typeface="Times New Roman" pitchFamily="18" charset="0"/>
                        </a:rPr>
                        <a:t>0.17</a:t>
                      </a:r>
                    </a:p>
                  </a:txBody>
                  <a:tcPr/>
                </a:tc>
                <a:tc>
                  <a:txBody>
                    <a:bodyPr/>
                    <a:lstStyle/>
                    <a:p>
                      <a:pPr algn="ctr"/>
                      <a:r>
                        <a:rPr lang="en-US" sz="1400" dirty="0">
                          <a:solidFill>
                            <a:schemeClr val="tx1"/>
                          </a:solidFill>
                          <a:latin typeface="+mj-lt"/>
                          <a:cs typeface="Times New Roman" pitchFamily="18" charset="0"/>
                        </a:rPr>
                        <a:t>0.13</a:t>
                      </a:r>
                    </a:p>
                  </a:txBody>
                  <a:tcPr/>
                </a:tc>
                <a:extLst>
                  <a:ext uri="{0D108BD9-81ED-4DB2-BD59-A6C34878D82A}">
                    <a16:rowId xmlns:a16="http://schemas.microsoft.com/office/drawing/2014/main" val="10003"/>
                  </a:ext>
                </a:extLst>
              </a:tr>
            </a:tbl>
          </a:graphicData>
        </a:graphic>
      </p:graphicFrame>
      <p:sp>
        <p:nvSpPr>
          <p:cNvPr id="10" name="TextBox 9"/>
          <p:cNvSpPr txBox="1"/>
          <p:nvPr/>
        </p:nvSpPr>
        <p:spPr>
          <a:xfrm>
            <a:off x="1279503" y="1899795"/>
            <a:ext cx="2667000"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TOTAL RETURNS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as of September 30, 2024</a:t>
            </a:r>
          </a:p>
        </p:txBody>
      </p:sp>
      <p:sp>
        <p:nvSpPr>
          <p:cNvPr id="16" name="TextBox 15"/>
          <p:cNvSpPr txBox="1"/>
          <p:nvPr/>
        </p:nvSpPr>
        <p:spPr>
          <a:xfrm>
            <a:off x="2205038" y="4976004"/>
            <a:ext cx="3276600"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not annualized</a:t>
            </a:r>
            <a:r>
              <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p:txBody>
      </p:sp>
      <p:sp>
        <p:nvSpPr>
          <p:cNvPr id="11" name="Title 10"/>
          <p:cNvSpPr>
            <a:spLocks noGrp="1"/>
          </p:cNvSpPr>
          <p:nvPr>
            <p:ph type="title"/>
          </p:nvPr>
        </p:nvSpPr>
        <p:spPr>
          <a:xfrm>
            <a:off x="620671" y="825961"/>
            <a:ext cx="10765597" cy="457200"/>
          </a:xfrm>
        </p:spPr>
        <p:txBody>
          <a:bodyPr>
            <a:noAutofit/>
          </a:bodyPr>
          <a:lstStyle/>
          <a:p>
            <a:r>
              <a:rPr lang="en-US" sz="3400" b="1" dirty="0">
                <a:cs typeface="Times New Roman" pitchFamily="18" charset="0"/>
              </a:rPr>
              <a:t>Short Duration</a:t>
            </a:r>
            <a:r>
              <a:rPr lang="en-US" sz="3400" b="1" dirty="0">
                <a:solidFill>
                  <a:schemeClr val="tx1"/>
                </a:solidFill>
                <a:cs typeface="Times New Roman" pitchFamily="18" charset="0"/>
              </a:rPr>
              <a:t> Portfolio - Performance and Attribution</a:t>
            </a:r>
          </a:p>
        </p:txBody>
      </p:sp>
      <p:sp>
        <p:nvSpPr>
          <p:cNvPr id="13" name="TextBox 12"/>
          <p:cNvSpPr txBox="1"/>
          <p:nvPr/>
        </p:nvSpPr>
        <p:spPr>
          <a:xfrm>
            <a:off x="161924" y="4976004"/>
            <a:ext cx="3048000"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Information</a:t>
            </a: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provided by BNY Mellon.</a:t>
            </a:r>
          </a:p>
        </p:txBody>
      </p:sp>
      <p:sp>
        <p:nvSpPr>
          <p:cNvPr id="20" name="TextBox 19"/>
          <p:cNvSpPr txBox="1"/>
          <p:nvPr/>
        </p:nvSpPr>
        <p:spPr>
          <a:xfrm>
            <a:off x="5238750" y="2497755"/>
            <a:ext cx="6343650" cy="34009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2</a:t>
            </a:r>
            <a:r>
              <a:rPr kumimoji="0" lang="en-US" sz="14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nd</a:t>
            </a:r>
            <a:r>
              <a:rPr kumimoji="0" lang="en-US" sz="14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 and </a:t>
            </a: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3</a:t>
            </a:r>
            <a:r>
              <a:rPr kumimoji="0" lang="en-US" sz="1400" b="1" i="0" u="none" strike="noStrike" kern="1200" cap="none" spc="0" normalizeH="0" baseline="30000" noProof="0" dirty="0">
                <a:ln>
                  <a:noFill/>
                </a:ln>
                <a:solidFill>
                  <a:srgbClr val="000000"/>
                </a:solidFill>
                <a:effectLst/>
                <a:uLnTx/>
                <a:uFillTx/>
                <a:latin typeface="Calibri" panose="020F0502020204030204"/>
                <a:ea typeface="+mn-ea"/>
                <a:cs typeface="Times New Roman" pitchFamily="18" charset="0"/>
              </a:rPr>
              <a:t>rd</a:t>
            </a:r>
            <a:r>
              <a:rPr kumimoji="0" lang="en-US" sz="14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 Quarter 2024 (-1 b.p.)</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    Duration / Yield Curve: </a:t>
            </a:r>
            <a:r>
              <a:rPr kumimoji="0" lang="en-US" sz="1300" b="0"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The portfolio maintained an overall neutral duration positioning versus the benchmark for the period. However, the slight barbel structure slightly detracted from performance as 2 year yields declined more than 3-5yr yields.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en-US" sz="13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   Spread-Sector:  </a:t>
            </a:r>
            <a:r>
              <a:rPr kumimoji="0" lang="en-US" sz="1300" b="0"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Our slight underweight position on contribution to duration from corporate bonds slightly detracted from performance as IG spread compression continued during this period. Unlike corporate bonds, ABS spreads widened slightly which also resulted in a negative contribution to performance due to our overweight position in the sector.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    Yield:  </a:t>
            </a:r>
            <a:r>
              <a:rPr kumimoji="0" lang="en-US" sz="1300" b="0"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We maintained a benchmark-relative yield advantage through the period due to curve positioning and sector selection which contributed to positive performance.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23" name="TextBox 22"/>
          <p:cNvSpPr txBox="1"/>
          <p:nvPr/>
        </p:nvSpPr>
        <p:spPr>
          <a:xfrm>
            <a:off x="6838950" y="1899795"/>
            <a:ext cx="3733800"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ATTRIBUTION NOTES</a:t>
            </a:r>
          </a:p>
        </p:txBody>
      </p:sp>
      <p:sp>
        <p:nvSpPr>
          <p:cNvPr id="2" name="Slide Number Placeholder 1">
            <a:extLst>
              <a:ext uri="{FF2B5EF4-FFF2-40B4-BE49-F238E27FC236}">
                <a16:creationId xmlns:a16="http://schemas.microsoft.com/office/drawing/2014/main" id="{E3E1AC28-EEF9-43C7-84E1-D752825D049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22286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29370" y="790185"/>
            <a:ext cx="11266999" cy="457200"/>
          </a:xfrm>
        </p:spPr>
        <p:txBody>
          <a:bodyPr>
            <a:noAutofit/>
          </a:bodyPr>
          <a:lstStyle/>
          <a:p>
            <a:r>
              <a:rPr lang="en-US" sz="3000" b="1" dirty="0">
                <a:solidFill>
                  <a:schemeClr val="tx1"/>
                </a:solidFill>
                <a:cs typeface="Times New Roman" pitchFamily="18" charset="0"/>
              </a:rPr>
              <a:t>Short Duration Portfolio - Current Strategy / Portfolio Characteristics</a:t>
            </a:r>
          </a:p>
        </p:txBody>
      </p:sp>
      <p:sp>
        <p:nvSpPr>
          <p:cNvPr id="13" name="TextBox 12"/>
          <p:cNvSpPr txBox="1"/>
          <p:nvPr/>
        </p:nvSpPr>
        <p:spPr>
          <a:xfrm>
            <a:off x="8194647" y="5854704"/>
            <a:ext cx="3048000"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Data obtained from BNYM / Wilshire / Bloomberg</a:t>
            </a:r>
          </a:p>
        </p:txBody>
      </p:sp>
      <p:sp>
        <p:nvSpPr>
          <p:cNvPr id="20" name="TextBox 19"/>
          <p:cNvSpPr txBox="1"/>
          <p:nvPr/>
        </p:nvSpPr>
        <p:spPr>
          <a:xfrm>
            <a:off x="2241146" y="1388477"/>
            <a:ext cx="266700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Current Strategy</a:t>
            </a:r>
          </a:p>
        </p:txBody>
      </p:sp>
      <p:graphicFrame>
        <p:nvGraphicFramePr>
          <p:cNvPr id="23" name="Table 22"/>
          <p:cNvGraphicFramePr>
            <a:graphicFrameLocks noGrp="1"/>
          </p:cNvGraphicFramePr>
          <p:nvPr/>
        </p:nvGraphicFramePr>
        <p:xfrm>
          <a:off x="631611" y="1979878"/>
          <a:ext cx="5648325" cy="4252972"/>
        </p:xfrm>
        <a:graphic>
          <a:graphicData uri="http://schemas.openxmlformats.org/drawingml/2006/table">
            <a:tbl>
              <a:tblPr firstRow="1" bandRow="1">
                <a:tableStyleId>{69CF1AB2-1976-4502-BF36-3FF5EA218861}</a:tableStyleId>
              </a:tblPr>
              <a:tblGrid>
                <a:gridCol w="2493645">
                  <a:extLst>
                    <a:ext uri="{9D8B030D-6E8A-4147-A177-3AD203B41FA5}">
                      <a16:colId xmlns:a16="http://schemas.microsoft.com/office/drawing/2014/main" val="20000"/>
                    </a:ext>
                  </a:extLst>
                </a:gridCol>
                <a:gridCol w="3154680">
                  <a:extLst>
                    <a:ext uri="{9D8B030D-6E8A-4147-A177-3AD203B41FA5}">
                      <a16:colId xmlns:a16="http://schemas.microsoft.com/office/drawing/2014/main" val="20001"/>
                    </a:ext>
                  </a:extLst>
                </a:gridCol>
              </a:tblGrid>
              <a:tr h="1485899">
                <a:tc>
                  <a:txBody>
                    <a:bodyPr/>
                    <a:lstStyle/>
                    <a:p>
                      <a:r>
                        <a:rPr lang="en-US" sz="1400" dirty="0">
                          <a:latin typeface="+mj-lt"/>
                          <a:cs typeface="Times New Roman" pitchFamily="18" charset="0"/>
                        </a:rPr>
                        <a:t>Duration</a:t>
                      </a:r>
                      <a:r>
                        <a:rPr lang="en-US" sz="1400" baseline="0" dirty="0">
                          <a:latin typeface="+mj-lt"/>
                          <a:cs typeface="Times New Roman" pitchFamily="18" charset="0"/>
                        </a:rPr>
                        <a:t> / Yield Curve</a:t>
                      </a:r>
                      <a:endParaRPr lang="en-US" sz="1400" dirty="0">
                        <a:latin typeface="+mj-lt"/>
                        <a:cs typeface="Times New Roman" pitchFamily="18" charset="0"/>
                      </a:endParaRPr>
                    </a:p>
                  </a:txBody>
                  <a:tcPr/>
                </a:tc>
                <a:tc>
                  <a:txBody>
                    <a:bodyPr/>
                    <a:lstStyle/>
                    <a:p>
                      <a:r>
                        <a:rPr lang="en-US" sz="1400" b="0" dirty="0">
                          <a:latin typeface="+mj-lt"/>
                          <a:cs typeface="Times New Roman" pitchFamily="18" charset="0"/>
                        </a:rPr>
                        <a:t>We have shifted to a slight overweight position on overall portfolio duration as rates have room to decline further. We are reducing our barbell structure as the yield curve inversion has been almost eliminated in the 3-5 yr area. </a:t>
                      </a:r>
                    </a:p>
                  </a:txBody>
                  <a:tcPr/>
                </a:tc>
                <a:extLst>
                  <a:ext uri="{0D108BD9-81ED-4DB2-BD59-A6C34878D82A}">
                    <a16:rowId xmlns:a16="http://schemas.microsoft.com/office/drawing/2014/main" val="10000"/>
                  </a:ext>
                </a:extLst>
              </a:tr>
              <a:tr h="1285874">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400" b="1" dirty="0">
                          <a:latin typeface="+mj-lt"/>
                          <a:cs typeface="Times New Roman" pitchFamily="18" charset="0"/>
                        </a:rPr>
                        <a:t>Spread-Sector</a:t>
                      </a:r>
                      <a:endParaRPr lang="en-US" sz="1400" b="1" baseline="0" dirty="0">
                        <a:latin typeface="+mj-lt"/>
                        <a:cs typeface="Times New Roman" pitchFamily="18" charset="0"/>
                      </a:endParaRPr>
                    </a:p>
                  </a:txBody>
                  <a:tcPr/>
                </a:tc>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400" dirty="0">
                          <a:latin typeface="+mj-lt"/>
                          <a:cs typeface="Times New Roman" pitchFamily="18" charset="0"/>
                        </a:rPr>
                        <a:t>Given the current low spread levels, we are underweight to the corporate sector on a contribution to duration basis. We continue to wait for opportunities to add corporates at more attractive levels. The ABS sector looks cheap vs corporates, and we maintain an overweight positioning to the sector.</a:t>
                      </a:r>
                    </a:p>
                  </a:txBody>
                  <a:tcPr/>
                </a:tc>
                <a:extLst>
                  <a:ext uri="{0D108BD9-81ED-4DB2-BD59-A6C34878D82A}">
                    <a16:rowId xmlns:a16="http://schemas.microsoft.com/office/drawing/2014/main" val="10002"/>
                  </a:ext>
                </a:extLst>
              </a:tr>
              <a:tr h="968753">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400" b="1" baseline="0" dirty="0">
                          <a:latin typeface="+mj-lt"/>
                          <a:cs typeface="Times New Roman" pitchFamily="18" charset="0"/>
                        </a:rPr>
                        <a:t>Other</a:t>
                      </a:r>
                    </a:p>
                  </a:txBody>
                  <a:tcPr/>
                </a:tc>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400" dirty="0">
                          <a:latin typeface="+mj-lt"/>
                          <a:cs typeface="Times New Roman" pitchFamily="18" charset="0"/>
                        </a:rPr>
                        <a:t>Continue to maximize the use of “swing trades” to save on trading costs and prefer new issue vs secondary when looking to add corporates. </a:t>
                      </a:r>
                    </a:p>
                  </a:txBody>
                  <a:tcPr/>
                </a:tc>
                <a:extLst>
                  <a:ext uri="{0D108BD9-81ED-4DB2-BD59-A6C34878D82A}">
                    <a16:rowId xmlns:a16="http://schemas.microsoft.com/office/drawing/2014/main" val="1494451665"/>
                  </a:ext>
                </a:extLst>
              </a:tr>
            </a:tbl>
          </a:graphicData>
        </a:graphic>
      </p:graphicFrame>
      <p:sp>
        <p:nvSpPr>
          <p:cNvPr id="21" name="TextBox 20"/>
          <p:cNvSpPr txBox="1"/>
          <p:nvPr/>
        </p:nvSpPr>
        <p:spPr>
          <a:xfrm>
            <a:off x="6994311" y="1388477"/>
            <a:ext cx="411480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Portfolio Characteristics Summary</a:t>
            </a:r>
          </a:p>
        </p:txBody>
      </p:sp>
      <p:graphicFrame>
        <p:nvGraphicFramePr>
          <p:cNvPr id="27" name="Content Placeholder 5"/>
          <p:cNvGraphicFramePr>
            <a:graphicFrameLocks/>
          </p:cNvGraphicFramePr>
          <p:nvPr/>
        </p:nvGraphicFramePr>
        <p:xfrm>
          <a:off x="6644847" y="2066306"/>
          <a:ext cx="4813728" cy="3631817"/>
        </p:xfrm>
        <a:graphic>
          <a:graphicData uri="http://schemas.openxmlformats.org/drawingml/2006/table">
            <a:tbl>
              <a:tblPr firstRow="1" bandRow="1">
                <a:tableStyleId>{5C22544A-7EE6-4342-B048-85BDC9FD1C3A}</a:tableStyleId>
              </a:tblPr>
              <a:tblGrid>
                <a:gridCol w="1771333">
                  <a:extLst>
                    <a:ext uri="{9D8B030D-6E8A-4147-A177-3AD203B41FA5}">
                      <a16:colId xmlns:a16="http://schemas.microsoft.com/office/drawing/2014/main" val="20000"/>
                    </a:ext>
                  </a:extLst>
                </a:gridCol>
                <a:gridCol w="746870">
                  <a:extLst>
                    <a:ext uri="{9D8B030D-6E8A-4147-A177-3AD203B41FA5}">
                      <a16:colId xmlns:a16="http://schemas.microsoft.com/office/drawing/2014/main" val="20001"/>
                    </a:ext>
                  </a:extLst>
                </a:gridCol>
                <a:gridCol w="847725">
                  <a:extLst>
                    <a:ext uri="{9D8B030D-6E8A-4147-A177-3AD203B41FA5}">
                      <a16:colId xmlns:a16="http://schemas.microsoft.com/office/drawing/2014/main" val="20002"/>
                    </a:ext>
                  </a:extLst>
                </a:gridCol>
                <a:gridCol w="885825">
                  <a:extLst>
                    <a:ext uri="{9D8B030D-6E8A-4147-A177-3AD203B41FA5}">
                      <a16:colId xmlns:a16="http://schemas.microsoft.com/office/drawing/2014/main" val="20003"/>
                    </a:ext>
                  </a:extLst>
                </a:gridCol>
                <a:gridCol w="561975">
                  <a:extLst>
                    <a:ext uri="{9D8B030D-6E8A-4147-A177-3AD203B41FA5}">
                      <a16:colId xmlns:a16="http://schemas.microsoft.com/office/drawing/2014/main" val="20004"/>
                    </a:ext>
                  </a:extLst>
                </a:gridCol>
              </a:tblGrid>
              <a:tr h="967411">
                <a:tc>
                  <a:txBody>
                    <a:bodyPr/>
                    <a:lstStyle/>
                    <a:p>
                      <a:pPr algn="ctr"/>
                      <a:endParaRPr lang="en-US" sz="1400" dirty="0">
                        <a:solidFill>
                          <a:schemeClr val="bg1"/>
                        </a:solidFill>
                        <a:latin typeface="+mj-lt"/>
                      </a:endParaRP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Times New Roman" pitchFamily="18" charset="0"/>
                        </a:rPr>
                        <a:t>Yield</a:t>
                      </a: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Times New Roman" pitchFamily="18" charset="0"/>
                        </a:rPr>
                        <a:t>Duration</a:t>
                      </a: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Times New Roman" pitchFamily="18" charset="0"/>
                        </a:rPr>
                        <a:t>Duration</a:t>
                      </a:r>
                    </a:p>
                    <a:p>
                      <a:pPr marL="0" marR="0" indent="0" algn="ctr" defTabSz="913864" rtl="0" eaLnBrk="1" fontAlgn="auto" latinLnBrk="0" hangingPunct="1">
                        <a:lnSpc>
                          <a:spcPct val="100000"/>
                        </a:lnSpc>
                        <a:spcBef>
                          <a:spcPts val="0"/>
                        </a:spcBef>
                        <a:spcAft>
                          <a:spcPts val="0"/>
                        </a:spcAft>
                        <a:buClrTx/>
                        <a:buSzTx/>
                        <a:buFontTx/>
                        <a:buNone/>
                        <a:tabLst/>
                        <a:defRPr/>
                      </a:pPr>
                      <a:r>
                        <a:rPr lang="en-US" sz="1400" baseline="0" dirty="0">
                          <a:solidFill>
                            <a:schemeClr val="bg1"/>
                          </a:solidFill>
                          <a:latin typeface="+mj-lt"/>
                          <a:cs typeface="Times New Roman" pitchFamily="18" charset="0"/>
                        </a:rPr>
                        <a:t> </a:t>
                      </a:r>
                      <a:r>
                        <a:rPr lang="en-US" sz="1400" dirty="0">
                          <a:solidFill>
                            <a:schemeClr val="bg1"/>
                          </a:solidFill>
                          <a:latin typeface="+mj-lt"/>
                          <a:cs typeface="Times New Roman" pitchFamily="18" charset="0"/>
                        </a:rPr>
                        <a:t>% &gt; 3</a:t>
                      </a:r>
                      <a:r>
                        <a:rPr lang="en-US" sz="1400" baseline="0" dirty="0">
                          <a:solidFill>
                            <a:schemeClr val="bg1"/>
                          </a:solidFill>
                          <a:latin typeface="+mj-lt"/>
                          <a:cs typeface="Times New Roman" pitchFamily="18" charset="0"/>
                        </a:rPr>
                        <a:t> </a:t>
                      </a:r>
                      <a:r>
                        <a:rPr lang="en-US" sz="1400" dirty="0">
                          <a:solidFill>
                            <a:schemeClr val="bg1"/>
                          </a:solidFill>
                          <a:latin typeface="+mj-lt"/>
                          <a:cs typeface="Times New Roman" pitchFamily="18" charset="0"/>
                        </a:rPr>
                        <a:t>Years</a:t>
                      </a: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400" baseline="0" dirty="0">
                          <a:solidFill>
                            <a:schemeClr val="bg1"/>
                          </a:solidFill>
                          <a:latin typeface="+mj-lt"/>
                          <a:cs typeface="Times New Roman" pitchFamily="18" charset="0"/>
                        </a:rPr>
                        <a:t>% BBB</a:t>
                      </a:r>
                      <a:endParaRPr lang="en-US" sz="1400" dirty="0">
                        <a:solidFill>
                          <a:schemeClr val="bg1"/>
                        </a:solidFill>
                        <a:latin typeface="+mj-lt"/>
                        <a:cs typeface="Times New Roman" pitchFamily="18" charset="0"/>
                      </a:endParaRPr>
                    </a:p>
                  </a:txBody>
                  <a:tcPr/>
                </a:tc>
                <a:extLst>
                  <a:ext uri="{0D108BD9-81ED-4DB2-BD59-A6C34878D82A}">
                    <a16:rowId xmlns:a16="http://schemas.microsoft.com/office/drawing/2014/main" val="10000"/>
                  </a:ext>
                </a:extLst>
              </a:tr>
              <a:tr h="748963">
                <a:tc>
                  <a:txBody>
                    <a:bodyPr/>
                    <a:lstStyle/>
                    <a:p>
                      <a:pPr algn="ctr"/>
                      <a:r>
                        <a:rPr lang="en-US" sz="1400" b="1" kern="1200" dirty="0">
                          <a:solidFill>
                            <a:schemeClr val="dk1"/>
                          </a:solidFill>
                          <a:latin typeface="+mn-lt"/>
                          <a:ea typeface="+mn-ea"/>
                          <a:cs typeface="Times New Roman" pitchFamily="18" charset="0"/>
                        </a:rPr>
                        <a:t>ICEML 1-3Yr A-AAA </a:t>
                      </a:r>
                    </a:p>
                    <a:p>
                      <a:pPr algn="ctr"/>
                      <a:r>
                        <a:rPr lang="en-US" sz="1400" b="1" kern="1200" dirty="0">
                          <a:solidFill>
                            <a:schemeClr val="dk1"/>
                          </a:solidFill>
                          <a:latin typeface="+mn-lt"/>
                          <a:ea typeface="+mn-ea"/>
                          <a:cs typeface="Times New Roman" pitchFamily="18" charset="0"/>
                        </a:rPr>
                        <a:t>US Corp &amp; Gov. Index</a:t>
                      </a:r>
                    </a:p>
                    <a:p>
                      <a:pPr algn="ctr"/>
                      <a:r>
                        <a:rPr lang="en-US" sz="1400" b="0" dirty="0">
                          <a:latin typeface="+mj-lt"/>
                          <a:cs typeface="Times New Roman" pitchFamily="18" charset="0"/>
                        </a:rPr>
                        <a:t>9/30/2024</a:t>
                      </a:r>
                    </a:p>
                  </a:txBody>
                  <a:tcPr/>
                </a:tc>
                <a:tc>
                  <a:txBody>
                    <a:bodyPr/>
                    <a:lstStyle/>
                    <a:p>
                      <a:pPr algn="ctr"/>
                      <a:r>
                        <a:rPr lang="en-US" sz="1400" dirty="0">
                          <a:latin typeface="+mj-lt"/>
                          <a:cs typeface="Times New Roman" pitchFamily="18" charset="0"/>
                        </a:rPr>
                        <a:t>3.83</a:t>
                      </a:r>
                    </a:p>
                  </a:txBody>
                  <a:tcPr/>
                </a:tc>
                <a:tc>
                  <a:txBody>
                    <a:bodyPr/>
                    <a:lstStyle/>
                    <a:p>
                      <a:pPr algn="ctr"/>
                      <a:r>
                        <a:rPr lang="en-US" sz="1400" dirty="0">
                          <a:latin typeface="+mj-lt"/>
                          <a:cs typeface="Times New Roman" pitchFamily="18" charset="0"/>
                        </a:rPr>
                        <a:t>1.80</a:t>
                      </a:r>
                    </a:p>
                  </a:txBody>
                  <a:tcPr/>
                </a:tc>
                <a:tc>
                  <a:txBody>
                    <a:bodyPr/>
                    <a:lstStyle/>
                    <a:p>
                      <a:pPr algn="ctr"/>
                      <a:r>
                        <a:rPr lang="en-US" sz="1400" dirty="0">
                          <a:latin typeface="+mj-lt"/>
                          <a:cs typeface="Times New Roman" pitchFamily="18" charset="0"/>
                        </a:rPr>
                        <a:t>0.0</a:t>
                      </a:r>
                    </a:p>
                  </a:txBody>
                  <a:tcPr/>
                </a:tc>
                <a:tc>
                  <a:txBody>
                    <a:bodyPr/>
                    <a:lstStyle/>
                    <a:p>
                      <a:pPr algn="ctr"/>
                      <a:r>
                        <a:rPr lang="en-US" sz="1400" dirty="0">
                          <a:latin typeface="+mj-lt"/>
                          <a:cs typeface="Times New Roman" pitchFamily="18" charset="0"/>
                        </a:rPr>
                        <a:t>0.8</a:t>
                      </a:r>
                    </a:p>
                  </a:txBody>
                  <a:tcPr/>
                </a:tc>
                <a:extLst>
                  <a:ext uri="{0D108BD9-81ED-4DB2-BD59-A6C34878D82A}">
                    <a16:rowId xmlns:a16="http://schemas.microsoft.com/office/drawing/2014/main" val="10001"/>
                  </a:ext>
                </a:extLst>
              </a:tr>
              <a:tr h="358596">
                <a:tc>
                  <a:txBody>
                    <a:bodyPr/>
                    <a:lstStyle/>
                    <a:p>
                      <a:pPr algn="ctr"/>
                      <a:r>
                        <a:rPr lang="en-US" sz="1400" b="1" u="none" dirty="0">
                          <a:latin typeface="+mj-lt"/>
                          <a:cs typeface="Times New Roman" pitchFamily="18" charset="0"/>
                        </a:rPr>
                        <a:t>Portfolio:</a:t>
                      </a:r>
                    </a:p>
                  </a:txBody>
                  <a:tcPr/>
                </a:tc>
                <a:tc>
                  <a:txBody>
                    <a:bodyPr/>
                    <a:lstStyle/>
                    <a:p>
                      <a:pPr algn="ctr"/>
                      <a:endParaRPr lang="en-US" sz="1400" u="none" dirty="0">
                        <a:latin typeface="+mj-lt"/>
                        <a:cs typeface="Times New Roman" pitchFamily="18" charset="0"/>
                      </a:endParaRPr>
                    </a:p>
                  </a:txBody>
                  <a:tcPr/>
                </a:tc>
                <a:tc>
                  <a:txBody>
                    <a:bodyPr/>
                    <a:lstStyle/>
                    <a:p>
                      <a:pPr algn="ctr"/>
                      <a:endParaRPr lang="en-US" sz="1400" u="none" dirty="0">
                        <a:latin typeface="+mj-lt"/>
                        <a:cs typeface="Times New Roman" pitchFamily="18" charset="0"/>
                      </a:endParaRPr>
                    </a:p>
                  </a:txBody>
                  <a:tcPr/>
                </a:tc>
                <a:tc>
                  <a:txBody>
                    <a:bodyPr/>
                    <a:lstStyle/>
                    <a:p>
                      <a:pPr algn="ctr"/>
                      <a:endParaRPr lang="en-US" sz="1400" u="none" dirty="0">
                        <a:latin typeface="+mj-lt"/>
                        <a:cs typeface="Times New Roman" pitchFamily="18" charset="0"/>
                      </a:endParaRPr>
                    </a:p>
                  </a:txBody>
                  <a:tcPr/>
                </a:tc>
                <a:tc>
                  <a:txBody>
                    <a:bodyPr/>
                    <a:lstStyle/>
                    <a:p>
                      <a:pPr algn="ctr"/>
                      <a:endParaRPr lang="en-US" sz="1400" u="none" dirty="0">
                        <a:latin typeface="+mj-lt"/>
                        <a:cs typeface="Times New Roman" pitchFamily="18" charset="0"/>
                      </a:endParaRPr>
                    </a:p>
                  </a:txBody>
                  <a:tcPr/>
                </a:tc>
                <a:extLst>
                  <a:ext uri="{0D108BD9-81ED-4DB2-BD59-A6C34878D82A}">
                    <a16:rowId xmlns:a16="http://schemas.microsoft.com/office/drawing/2014/main" val="10002"/>
                  </a:ext>
                </a:extLst>
              </a:tr>
              <a:tr h="537895">
                <a:tc>
                  <a:txBody>
                    <a:bodyPr/>
                    <a:lstStyle/>
                    <a:p>
                      <a:pPr algn="ctr"/>
                      <a:r>
                        <a:rPr lang="en-US" sz="1400" b="0" u="none" dirty="0">
                          <a:latin typeface="+mj-lt"/>
                          <a:cs typeface="Times New Roman" pitchFamily="18" charset="0"/>
                        </a:rPr>
                        <a:t>9/30/2024</a:t>
                      </a:r>
                    </a:p>
                  </a:txBody>
                  <a:tcPr/>
                </a:tc>
                <a:tc>
                  <a:txBody>
                    <a:bodyPr/>
                    <a:lstStyle/>
                    <a:p>
                      <a:pPr algn="ctr"/>
                      <a:r>
                        <a:rPr lang="en-US" sz="1400" u="none" dirty="0">
                          <a:latin typeface="+mj-lt"/>
                          <a:cs typeface="Times New Roman" pitchFamily="18" charset="0"/>
                        </a:rPr>
                        <a:t>4.06</a:t>
                      </a:r>
                    </a:p>
                  </a:txBody>
                  <a:tcPr/>
                </a:tc>
                <a:tc>
                  <a:txBody>
                    <a:bodyPr/>
                    <a:lstStyle/>
                    <a:p>
                      <a:pPr algn="ctr"/>
                      <a:r>
                        <a:rPr lang="en-US" sz="1400" u="none" dirty="0">
                          <a:latin typeface="+mj-lt"/>
                          <a:cs typeface="Times New Roman" pitchFamily="18" charset="0"/>
                        </a:rPr>
                        <a:t>1.84</a:t>
                      </a:r>
                    </a:p>
                  </a:txBody>
                  <a:tcPr/>
                </a:tc>
                <a:tc>
                  <a:txBody>
                    <a:bodyPr/>
                    <a:lstStyle/>
                    <a:p>
                      <a:pPr algn="ctr"/>
                      <a:r>
                        <a:rPr lang="en-US" sz="1400" u="none" dirty="0">
                          <a:latin typeface="+mj-lt"/>
                          <a:cs typeface="Times New Roman" pitchFamily="18" charset="0"/>
                        </a:rPr>
                        <a:t>8.6</a:t>
                      </a:r>
                    </a:p>
                  </a:txBody>
                  <a:tcPr/>
                </a:tc>
                <a:tc>
                  <a:txBody>
                    <a:bodyPr/>
                    <a:lstStyle/>
                    <a:p>
                      <a:pPr algn="ctr"/>
                      <a:r>
                        <a:rPr lang="en-US" sz="1400" u="none" dirty="0">
                          <a:latin typeface="+mj-lt"/>
                          <a:cs typeface="Times New Roman" pitchFamily="18" charset="0"/>
                        </a:rPr>
                        <a:t>2.3</a:t>
                      </a:r>
                    </a:p>
                  </a:txBody>
                  <a:tcPr/>
                </a:tc>
                <a:extLst>
                  <a:ext uri="{0D108BD9-81ED-4DB2-BD59-A6C34878D82A}">
                    <a16:rowId xmlns:a16="http://schemas.microsoft.com/office/drawing/2014/main" val="10003"/>
                  </a:ext>
                </a:extLst>
              </a:tr>
              <a:tr h="448246">
                <a:tc>
                  <a:txBody>
                    <a:bodyPr/>
                    <a:lstStyle/>
                    <a:p>
                      <a:pPr algn="ctr"/>
                      <a:r>
                        <a:rPr lang="en-US" sz="1400" b="0" u="none" dirty="0">
                          <a:latin typeface="+mj-lt"/>
                          <a:cs typeface="Times New Roman" pitchFamily="18" charset="0"/>
                        </a:rPr>
                        <a:t>3/31/2024</a:t>
                      </a:r>
                    </a:p>
                  </a:txBody>
                  <a:tcPr/>
                </a:tc>
                <a:tc>
                  <a:txBody>
                    <a:bodyPr/>
                    <a:lstStyle/>
                    <a:p>
                      <a:pPr algn="ctr"/>
                      <a:r>
                        <a:rPr lang="en-US" sz="1400" u="none" dirty="0">
                          <a:latin typeface="+mj-lt"/>
                          <a:cs typeface="Times New Roman" pitchFamily="18" charset="0"/>
                        </a:rPr>
                        <a:t>5.03</a:t>
                      </a:r>
                    </a:p>
                  </a:txBody>
                  <a:tcPr/>
                </a:tc>
                <a:tc>
                  <a:txBody>
                    <a:bodyPr/>
                    <a:lstStyle/>
                    <a:p>
                      <a:pPr algn="ctr"/>
                      <a:r>
                        <a:rPr lang="en-US" sz="1400" u="none" dirty="0">
                          <a:latin typeface="+mj-lt"/>
                          <a:cs typeface="Times New Roman" pitchFamily="18" charset="0"/>
                        </a:rPr>
                        <a:t>1.81</a:t>
                      </a:r>
                    </a:p>
                  </a:txBody>
                  <a:tcPr/>
                </a:tc>
                <a:tc>
                  <a:txBody>
                    <a:bodyPr/>
                    <a:lstStyle/>
                    <a:p>
                      <a:pPr algn="ctr"/>
                      <a:r>
                        <a:rPr lang="en-US" sz="1400" u="none" dirty="0">
                          <a:latin typeface="+mj-lt"/>
                          <a:cs typeface="Times New Roman" pitchFamily="18" charset="0"/>
                        </a:rPr>
                        <a:t>3.9</a:t>
                      </a:r>
                    </a:p>
                  </a:txBody>
                  <a:tcPr/>
                </a:tc>
                <a:tc>
                  <a:txBody>
                    <a:bodyPr/>
                    <a:lstStyle/>
                    <a:p>
                      <a:pPr algn="ctr"/>
                      <a:r>
                        <a:rPr lang="en-US" sz="1400" u="none" dirty="0">
                          <a:latin typeface="+mj-lt"/>
                          <a:cs typeface="Times New Roman" pitchFamily="18" charset="0"/>
                        </a:rPr>
                        <a:t>2.7</a:t>
                      </a:r>
                    </a:p>
                  </a:txBody>
                  <a:tcPr/>
                </a:tc>
                <a:extLst>
                  <a:ext uri="{0D108BD9-81ED-4DB2-BD59-A6C34878D82A}">
                    <a16:rowId xmlns:a16="http://schemas.microsoft.com/office/drawing/2014/main" val="10004"/>
                  </a:ext>
                </a:extLst>
              </a:tr>
              <a:tr h="570706">
                <a:tc>
                  <a:txBody>
                    <a:bodyPr/>
                    <a:lstStyle/>
                    <a:p>
                      <a:pPr algn="ctr"/>
                      <a:r>
                        <a:rPr lang="en-US" sz="1400" b="0" u="none" dirty="0">
                          <a:latin typeface="+mj-lt"/>
                          <a:cs typeface="Times New Roman" pitchFamily="18" charset="0"/>
                        </a:rPr>
                        <a:t>9/30/2023</a:t>
                      </a:r>
                    </a:p>
                  </a:txBody>
                  <a:tcPr/>
                </a:tc>
                <a:tc>
                  <a:txBody>
                    <a:bodyPr/>
                    <a:lstStyle/>
                    <a:p>
                      <a:pPr algn="ctr"/>
                      <a:r>
                        <a:rPr lang="en-US" sz="1400" u="none" dirty="0">
                          <a:latin typeface="+mj-lt"/>
                          <a:cs typeface="Times New Roman" pitchFamily="18" charset="0"/>
                        </a:rPr>
                        <a:t>5.27</a:t>
                      </a:r>
                    </a:p>
                  </a:txBody>
                  <a:tcPr/>
                </a:tc>
                <a:tc>
                  <a:txBody>
                    <a:bodyPr/>
                    <a:lstStyle/>
                    <a:p>
                      <a:pPr algn="ctr"/>
                      <a:r>
                        <a:rPr lang="en-US" sz="1400" u="none" dirty="0">
                          <a:latin typeface="+mj-lt"/>
                          <a:cs typeface="Times New Roman" pitchFamily="18" charset="0"/>
                        </a:rPr>
                        <a:t>1.86</a:t>
                      </a:r>
                    </a:p>
                  </a:txBody>
                  <a:tcPr/>
                </a:tc>
                <a:tc>
                  <a:txBody>
                    <a:bodyPr/>
                    <a:lstStyle/>
                    <a:p>
                      <a:pPr algn="ctr"/>
                      <a:r>
                        <a:rPr lang="en-US" sz="1400" u="none" dirty="0">
                          <a:latin typeface="+mj-lt"/>
                          <a:cs typeface="Times New Roman" pitchFamily="18" charset="0"/>
                        </a:rPr>
                        <a:t>12.7</a:t>
                      </a:r>
                    </a:p>
                  </a:txBody>
                  <a:tcPr/>
                </a:tc>
                <a:tc>
                  <a:txBody>
                    <a:bodyPr/>
                    <a:lstStyle/>
                    <a:p>
                      <a:pPr algn="ctr"/>
                      <a:r>
                        <a:rPr lang="en-US" sz="1400" u="none" dirty="0">
                          <a:latin typeface="+mj-lt"/>
                          <a:cs typeface="Times New Roman" pitchFamily="18" charset="0"/>
                        </a:rPr>
                        <a:t>2.2</a:t>
                      </a:r>
                    </a:p>
                  </a:txBody>
                  <a:tcPr/>
                </a:tc>
                <a:extLst>
                  <a:ext uri="{0D108BD9-81ED-4DB2-BD59-A6C34878D82A}">
                    <a16:rowId xmlns:a16="http://schemas.microsoft.com/office/drawing/2014/main" val="10005"/>
                  </a:ext>
                </a:extLst>
              </a:tr>
            </a:tbl>
          </a:graphicData>
        </a:graphic>
      </p:graphicFrame>
      <p:sp>
        <p:nvSpPr>
          <p:cNvPr id="2" name="Slide Number Placeholder 1">
            <a:extLst>
              <a:ext uri="{FF2B5EF4-FFF2-40B4-BE49-F238E27FC236}">
                <a16:creationId xmlns:a16="http://schemas.microsoft.com/office/drawing/2014/main" id="{852E321C-53A3-4D82-BBF4-33010609047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69477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1192696" y="733420"/>
            <a:ext cx="10284929" cy="457200"/>
          </a:xfrm>
        </p:spPr>
        <p:txBody>
          <a:bodyPr>
            <a:noAutofit/>
          </a:bodyPr>
          <a:lstStyle/>
          <a:p>
            <a:r>
              <a:rPr lang="en-US" sz="3000" b="1" dirty="0">
                <a:solidFill>
                  <a:schemeClr val="tx1"/>
                </a:solidFill>
                <a:cs typeface="Times New Roman" pitchFamily="18" charset="0"/>
              </a:rPr>
              <a:t>Short Duration Portfolio – Portfolio Characteristics (continued)</a:t>
            </a:r>
          </a:p>
        </p:txBody>
      </p:sp>
      <p:graphicFrame>
        <p:nvGraphicFramePr>
          <p:cNvPr id="7" name="Object 27"/>
          <p:cNvGraphicFramePr>
            <a:graphicFrameLocks noChangeAspect="1"/>
          </p:cNvGraphicFramePr>
          <p:nvPr/>
        </p:nvGraphicFramePr>
        <p:xfrm>
          <a:off x="938255" y="3959750"/>
          <a:ext cx="10377446" cy="22661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Object 27"/>
          <p:cNvGraphicFramePr>
            <a:graphicFrameLocks noChangeAspect="1"/>
          </p:cNvGraphicFramePr>
          <p:nvPr/>
        </p:nvGraphicFramePr>
        <p:xfrm>
          <a:off x="938255" y="1190620"/>
          <a:ext cx="10377446" cy="2769130"/>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a:extLst>
              <a:ext uri="{FF2B5EF4-FFF2-40B4-BE49-F238E27FC236}">
                <a16:creationId xmlns:a16="http://schemas.microsoft.com/office/drawing/2014/main" id="{A145A5BF-F9FE-4002-BBC4-6D9F3EE42C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22351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644057" y="762000"/>
            <a:ext cx="10901238" cy="457200"/>
          </a:xfrm>
        </p:spPr>
        <p:txBody>
          <a:bodyPr>
            <a:noAutofit/>
          </a:bodyPr>
          <a:lstStyle/>
          <a:p>
            <a:r>
              <a:rPr lang="en-US" sz="3200" b="1" dirty="0">
                <a:solidFill>
                  <a:schemeClr val="tx1"/>
                </a:solidFill>
                <a:cs typeface="Times New Roman" pitchFamily="18" charset="0"/>
              </a:rPr>
              <a:t>Short Duration Portfolio – Portfolio Characteristics (continued)</a:t>
            </a:r>
          </a:p>
        </p:txBody>
      </p:sp>
      <p:graphicFrame>
        <p:nvGraphicFramePr>
          <p:cNvPr id="10" name="Object 27"/>
          <p:cNvGraphicFramePr>
            <a:graphicFrameLocks noChangeAspect="1"/>
          </p:cNvGraphicFramePr>
          <p:nvPr/>
        </p:nvGraphicFramePr>
        <p:xfrm>
          <a:off x="1104899" y="1466850"/>
          <a:ext cx="9972675" cy="2266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Object 27"/>
          <p:cNvGraphicFramePr>
            <a:graphicFrameLocks noChangeAspect="1"/>
          </p:cNvGraphicFramePr>
          <p:nvPr/>
        </p:nvGraphicFramePr>
        <p:xfrm>
          <a:off x="1104899" y="3886200"/>
          <a:ext cx="9972675" cy="2200275"/>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a:extLst>
              <a:ext uri="{FF2B5EF4-FFF2-40B4-BE49-F238E27FC236}">
                <a16:creationId xmlns:a16="http://schemas.microsoft.com/office/drawing/2014/main" id="{3A6937E1-F866-46E2-8F03-D11BDF56C6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0125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783F7-2C03-4795-969D-DB5326A08455}"/>
              </a:ext>
            </a:extLst>
          </p:cNvPr>
          <p:cNvSpPr>
            <a:spLocks noGrp="1"/>
          </p:cNvSpPr>
          <p:nvPr>
            <p:ph type="title"/>
          </p:nvPr>
        </p:nvSpPr>
        <p:spPr/>
        <p:txBody>
          <a:bodyPr/>
          <a:lstStyle/>
          <a:p>
            <a:r>
              <a:rPr lang="en-US" b="1" dirty="0"/>
              <a:t>State Net Receipts</a:t>
            </a:r>
            <a:br>
              <a:rPr lang="en-US" b="1" dirty="0"/>
            </a:br>
            <a:endParaRPr lang="en-US" sz="2000" dirty="0"/>
          </a:p>
        </p:txBody>
      </p:sp>
      <p:graphicFrame>
        <p:nvGraphicFramePr>
          <p:cNvPr id="7" name="Content Placeholder 6">
            <a:extLst>
              <a:ext uri="{FF2B5EF4-FFF2-40B4-BE49-F238E27FC236}">
                <a16:creationId xmlns:a16="http://schemas.microsoft.com/office/drawing/2014/main" id="{4AB1F27C-DE57-4208-8362-08AB1371D4F8}"/>
              </a:ext>
            </a:extLst>
          </p:cNvPr>
          <p:cNvGraphicFramePr>
            <a:graphicFrameLocks noGrp="1"/>
          </p:cNvGraphicFramePr>
          <p:nvPr>
            <p:ph idx="1"/>
            <p:extLst>
              <p:ext uri="{D42A27DB-BD31-4B8C-83A1-F6EECF244321}">
                <p14:modId xmlns:p14="http://schemas.microsoft.com/office/powerpoint/2010/main" val="680999207"/>
              </p:ext>
            </p:extLst>
          </p:nvPr>
        </p:nvGraphicFramePr>
        <p:xfrm>
          <a:off x="838200" y="1743961"/>
          <a:ext cx="10515600" cy="4428876"/>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74C58172-416E-4E4F-9343-968CCECDD4D2}"/>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5</a:t>
            </a:fld>
            <a:endParaRPr lang="en-US" dirty="0">
              <a:solidFill>
                <a:srgbClr val="15234A">
                  <a:tint val="75000"/>
                </a:srgbClr>
              </a:solidFill>
              <a:latin typeface="Calibri" panose="020F0502020204030204"/>
            </a:endParaRPr>
          </a:p>
        </p:txBody>
      </p:sp>
    </p:spTree>
    <p:extLst>
      <p:ext uri="{BB962C8B-B14F-4D97-AF65-F5344CB8AC3E}">
        <p14:creationId xmlns:p14="http://schemas.microsoft.com/office/powerpoint/2010/main" val="33491980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513B0-BEEE-4647-BBE1-E9FD2DC0781C}"/>
              </a:ext>
            </a:extLst>
          </p:cNvPr>
          <p:cNvSpPr>
            <a:spLocks noGrp="1"/>
          </p:cNvSpPr>
          <p:nvPr>
            <p:ph type="title"/>
          </p:nvPr>
        </p:nvSpPr>
        <p:spPr/>
        <p:txBody>
          <a:bodyPr>
            <a:normAutofit/>
          </a:bodyPr>
          <a:lstStyle/>
          <a:p>
            <a:r>
              <a:rPr lang="en-US" sz="4000" b="1" dirty="0">
                <a:solidFill>
                  <a:schemeClr val="tx2"/>
                </a:solidFill>
              </a:rPr>
              <a:t>Intermediate Duration Portfolio Net of Fee </a:t>
            </a:r>
            <a:r>
              <a:rPr lang="en-US" sz="2000" b="1" dirty="0">
                <a:solidFill>
                  <a:schemeClr val="tx2"/>
                </a:solidFill>
              </a:rPr>
              <a:t>Performance as of September 30, 2024</a:t>
            </a:r>
            <a:endParaRPr lang="en-US" sz="2000" dirty="0">
              <a:solidFill>
                <a:schemeClr val="tx2"/>
              </a:solidFill>
            </a:endParaRPr>
          </a:p>
        </p:txBody>
      </p:sp>
      <p:sp>
        <p:nvSpPr>
          <p:cNvPr id="4" name="Slide Number Placeholder 3">
            <a:extLst>
              <a:ext uri="{FF2B5EF4-FFF2-40B4-BE49-F238E27FC236}">
                <a16:creationId xmlns:a16="http://schemas.microsoft.com/office/drawing/2014/main" id="{C844CB90-57FF-43D1-891C-F856D9B815A2}"/>
              </a:ext>
            </a:extLst>
          </p:cNvPr>
          <p:cNvSpPr>
            <a:spLocks noGrp="1"/>
          </p:cNvSpPr>
          <p:nvPr>
            <p:ph type="sldNum" sz="quarter" idx="4"/>
          </p:nvPr>
        </p:nvSpPr>
        <p:spPr/>
        <p:txBody>
          <a:bodyPr/>
          <a:lstStyle/>
          <a:p>
            <a:pPr marL="0" marR="0" lvl="0" indent="0" algn="r" defTabSz="914411"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914411"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6731B62-93CA-43BE-A49C-6B79419EECBC}"/>
              </a:ext>
            </a:extLst>
          </p:cNvPr>
          <p:cNvSpPr/>
          <p:nvPr/>
        </p:nvSpPr>
        <p:spPr>
          <a:xfrm>
            <a:off x="1035050" y="5293712"/>
            <a:ext cx="3211135" cy="369332"/>
          </a:xfrm>
          <a:prstGeom prst="rect">
            <a:avLst/>
          </a:prstGeom>
        </p:spPr>
        <p:txBody>
          <a:bodyPr wrap="none">
            <a:spAutoFit/>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5234A"/>
                </a:solidFill>
                <a:effectLst/>
                <a:uLnTx/>
                <a:uFillTx/>
                <a:latin typeface="Arial" panose="020B0604020202020204" pitchFamily="34" charset="0"/>
                <a:ea typeface="+mn-ea"/>
                <a:cs typeface="+mn-cs"/>
              </a:rPr>
              <a:t>* Based on 1, 3 and 5 Year Risk Adjusted Rankings</a:t>
            </a:r>
            <a:r>
              <a:rPr kumimoji="0" lang="en-US" sz="1800" b="0" i="0" u="none" strike="noStrike" kern="1200" cap="none" spc="0" normalizeH="0" baseline="0" noProof="0" dirty="0">
                <a:ln>
                  <a:noFill/>
                </a:ln>
                <a:solidFill>
                  <a:srgbClr val="15234A"/>
                </a:solidFill>
                <a:effectLst/>
                <a:uLnTx/>
                <a:uFillTx/>
                <a:latin typeface="Arial" panose="020B0604020202020204" pitchFamily="34" charset="0"/>
                <a:ea typeface="+mn-ea"/>
                <a:cs typeface="+mn-cs"/>
              </a:rPr>
              <a:t>.</a:t>
            </a:r>
            <a:r>
              <a:rPr kumimoji="0" lang="en-US" sz="1800" b="0" i="0" u="none" strike="noStrike" kern="1200" cap="none" spc="0" normalizeH="0" baseline="0" noProof="0" dirty="0">
                <a:ln>
                  <a:noFill/>
                </a:ln>
                <a:solidFill>
                  <a:srgbClr val="15234A"/>
                </a:solidFill>
                <a:effectLst/>
                <a:uLnTx/>
                <a:uFillTx/>
                <a:latin typeface="Calibri" panose="020F0502020204030204"/>
                <a:ea typeface="+mn-ea"/>
                <a:cs typeface="+mn-cs"/>
              </a:rPr>
              <a:t> </a:t>
            </a:r>
          </a:p>
        </p:txBody>
      </p:sp>
      <p:graphicFrame>
        <p:nvGraphicFramePr>
          <p:cNvPr id="5" name="Table 4">
            <a:extLst>
              <a:ext uri="{FF2B5EF4-FFF2-40B4-BE49-F238E27FC236}">
                <a16:creationId xmlns:a16="http://schemas.microsoft.com/office/drawing/2014/main" id="{D8D1223F-F0D5-00CD-EEB2-A5D0469B252D}"/>
              </a:ext>
            </a:extLst>
          </p:cNvPr>
          <p:cNvGraphicFramePr>
            <a:graphicFrameLocks noGrp="1"/>
          </p:cNvGraphicFramePr>
          <p:nvPr/>
        </p:nvGraphicFramePr>
        <p:xfrm>
          <a:off x="838202" y="2249801"/>
          <a:ext cx="10515600" cy="2358397"/>
        </p:xfrm>
        <a:graphic>
          <a:graphicData uri="http://schemas.openxmlformats.org/drawingml/2006/table">
            <a:tbl>
              <a:tblPr/>
              <a:tblGrid>
                <a:gridCol w="1374267">
                  <a:extLst>
                    <a:ext uri="{9D8B030D-6E8A-4147-A177-3AD203B41FA5}">
                      <a16:colId xmlns:a16="http://schemas.microsoft.com/office/drawing/2014/main" val="3873444204"/>
                    </a:ext>
                  </a:extLst>
                </a:gridCol>
                <a:gridCol w="542958">
                  <a:extLst>
                    <a:ext uri="{9D8B030D-6E8A-4147-A177-3AD203B41FA5}">
                      <a16:colId xmlns:a16="http://schemas.microsoft.com/office/drawing/2014/main" val="3317822076"/>
                    </a:ext>
                  </a:extLst>
                </a:gridCol>
                <a:gridCol w="1202484">
                  <a:extLst>
                    <a:ext uri="{9D8B030D-6E8A-4147-A177-3AD203B41FA5}">
                      <a16:colId xmlns:a16="http://schemas.microsoft.com/office/drawing/2014/main" val="164899683"/>
                    </a:ext>
                  </a:extLst>
                </a:gridCol>
                <a:gridCol w="515350">
                  <a:extLst>
                    <a:ext uri="{9D8B030D-6E8A-4147-A177-3AD203B41FA5}">
                      <a16:colId xmlns:a16="http://schemas.microsoft.com/office/drawing/2014/main" val="1250801032"/>
                    </a:ext>
                  </a:extLst>
                </a:gridCol>
                <a:gridCol w="542958">
                  <a:extLst>
                    <a:ext uri="{9D8B030D-6E8A-4147-A177-3AD203B41FA5}">
                      <a16:colId xmlns:a16="http://schemas.microsoft.com/office/drawing/2014/main" val="2457555206"/>
                    </a:ext>
                  </a:extLst>
                </a:gridCol>
                <a:gridCol w="220864">
                  <a:extLst>
                    <a:ext uri="{9D8B030D-6E8A-4147-A177-3AD203B41FA5}">
                      <a16:colId xmlns:a16="http://schemas.microsoft.com/office/drawing/2014/main" val="2571247322"/>
                    </a:ext>
                  </a:extLst>
                </a:gridCol>
                <a:gridCol w="503080">
                  <a:extLst>
                    <a:ext uri="{9D8B030D-6E8A-4147-A177-3AD203B41FA5}">
                      <a16:colId xmlns:a16="http://schemas.microsoft.com/office/drawing/2014/main" val="523496578"/>
                    </a:ext>
                  </a:extLst>
                </a:gridCol>
                <a:gridCol w="245405">
                  <a:extLst>
                    <a:ext uri="{9D8B030D-6E8A-4147-A177-3AD203B41FA5}">
                      <a16:colId xmlns:a16="http://schemas.microsoft.com/office/drawing/2014/main" val="1708155126"/>
                    </a:ext>
                  </a:extLst>
                </a:gridCol>
                <a:gridCol w="506148">
                  <a:extLst>
                    <a:ext uri="{9D8B030D-6E8A-4147-A177-3AD203B41FA5}">
                      <a16:colId xmlns:a16="http://schemas.microsoft.com/office/drawing/2014/main" val="3303597614"/>
                    </a:ext>
                  </a:extLst>
                </a:gridCol>
                <a:gridCol w="245405">
                  <a:extLst>
                    <a:ext uri="{9D8B030D-6E8A-4147-A177-3AD203B41FA5}">
                      <a16:colId xmlns:a16="http://schemas.microsoft.com/office/drawing/2014/main" val="1002616964"/>
                    </a:ext>
                  </a:extLst>
                </a:gridCol>
                <a:gridCol w="576701">
                  <a:extLst>
                    <a:ext uri="{9D8B030D-6E8A-4147-A177-3AD203B41FA5}">
                      <a16:colId xmlns:a16="http://schemas.microsoft.com/office/drawing/2014/main" val="619531478"/>
                    </a:ext>
                  </a:extLst>
                </a:gridCol>
                <a:gridCol w="245405">
                  <a:extLst>
                    <a:ext uri="{9D8B030D-6E8A-4147-A177-3AD203B41FA5}">
                      <a16:colId xmlns:a16="http://schemas.microsoft.com/office/drawing/2014/main" val="2778036295"/>
                    </a:ext>
                  </a:extLst>
                </a:gridCol>
                <a:gridCol w="496945">
                  <a:extLst>
                    <a:ext uri="{9D8B030D-6E8A-4147-A177-3AD203B41FA5}">
                      <a16:colId xmlns:a16="http://schemas.microsoft.com/office/drawing/2014/main" val="2799269908"/>
                    </a:ext>
                  </a:extLst>
                </a:gridCol>
                <a:gridCol w="239270">
                  <a:extLst>
                    <a:ext uri="{9D8B030D-6E8A-4147-A177-3AD203B41FA5}">
                      <a16:colId xmlns:a16="http://schemas.microsoft.com/office/drawing/2014/main" val="3430281589"/>
                    </a:ext>
                  </a:extLst>
                </a:gridCol>
                <a:gridCol w="496945">
                  <a:extLst>
                    <a:ext uri="{9D8B030D-6E8A-4147-A177-3AD203B41FA5}">
                      <a16:colId xmlns:a16="http://schemas.microsoft.com/office/drawing/2014/main" val="536530946"/>
                    </a:ext>
                  </a:extLst>
                </a:gridCol>
                <a:gridCol w="239270">
                  <a:extLst>
                    <a:ext uri="{9D8B030D-6E8A-4147-A177-3AD203B41FA5}">
                      <a16:colId xmlns:a16="http://schemas.microsoft.com/office/drawing/2014/main" val="460136574"/>
                    </a:ext>
                  </a:extLst>
                </a:gridCol>
                <a:gridCol w="496945">
                  <a:extLst>
                    <a:ext uri="{9D8B030D-6E8A-4147-A177-3AD203B41FA5}">
                      <a16:colId xmlns:a16="http://schemas.microsoft.com/office/drawing/2014/main" val="1735968376"/>
                    </a:ext>
                  </a:extLst>
                </a:gridCol>
                <a:gridCol w="312892">
                  <a:extLst>
                    <a:ext uri="{9D8B030D-6E8A-4147-A177-3AD203B41FA5}">
                      <a16:colId xmlns:a16="http://schemas.microsoft.com/office/drawing/2014/main" val="2587137097"/>
                    </a:ext>
                  </a:extLst>
                </a:gridCol>
                <a:gridCol w="487742">
                  <a:extLst>
                    <a:ext uri="{9D8B030D-6E8A-4147-A177-3AD203B41FA5}">
                      <a16:colId xmlns:a16="http://schemas.microsoft.com/office/drawing/2014/main" val="2893385831"/>
                    </a:ext>
                  </a:extLst>
                </a:gridCol>
                <a:gridCol w="239270">
                  <a:extLst>
                    <a:ext uri="{9D8B030D-6E8A-4147-A177-3AD203B41FA5}">
                      <a16:colId xmlns:a16="http://schemas.microsoft.com/office/drawing/2014/main" val="2254620851"/>
                    </a:ext>
                  </a:extLst>
                </a:gridCol>
                <a:gridCol w="539891">
                  <a:extLst>
                    <a:ext uri="{9D8B030D-6E8A-4147-A177-3AD203B41FA5}">
                      <a16:colId xmlns:a16="http://schemas.microsoft.com/office/drawing/2014/main" val="2532830332"/>
                    </a:ext>
                  </a:extLst>
                </a:gridCol>
                <a:gridCol w="245405">
                  <a:extLst>
                    <a:ext uri="{9D8B030D-6E8A-4147-A177-3AD203B41FA5}">
                      <a16:colId xmlns:a16="http://schemas.microsoft.com/office/drawing/2014/main" val="436361985"/>
                    </a:ext>
                  </a:extLst>
                </a:gridCol>
              </a:tblGrid>
              <a:tr h="165070">
                <a:tc>
                  <a:txBody>
                    <a:bodyPr/>
                    <a:lstStyle/>
                    <a:p>
                      <a:pPr algn="l" fontAlgn="b"/>
                      <a:endParaRPr lang="en-US" sz="1000" b="0" i="0" u="none" strike="noStrike">
                        <a:effectLst/>
                        <a:latin typeface="Arial" panose="020B0604020202020204" pitchFamily="34" charset="0"/>
                      </a:endParaRPr>
                    </a:p>
                  </a:txBody>
                  <a:tcPr marL="9171" marR="9171" marT="9171"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 of</a:t>
                      </a:r>
                    </a:p>
                  </a:txBody>
                  <a:tcPr marL="9171" marR="9171" marT="9171" marB="0"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171" marR="9171" marT="9171"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Mgr </a:t>
                      </a:r>
                    </a:p>
                  </a:txBody>
                  <a:tcPr marL="9171" marR="9171" marT="9171" marB="0"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171" marR="9171" marT="9171" marB="0"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171" marR="9171" marT="9171" marB="0"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171" marR="9171" marT="9171" marB="0" anchor="b">
                    <a:lnL>
                      <a:noFill/>
                    </a:lnL>
                    <a:lnR>
                      <a:noFill/>
                    </a:lnR>
                    <a:lnT>
                      <a:noFill/>
                    </a:lnT>
                    <a:lnB>
                      <a:noFill/>
                    </a:lnB>
                    <a:noFill/>
                  </a:tcPr>
                </a:tc>
                <a:tc>
                  <a:txBody>
                    <a:bodyPr/>
                    <a:lstStyle/>
                    <a:p>
                      <a:pPr algn="l" fontAlgn="b"/>
                      <a:endParaRPr lang="en-US" sz="700" b="0" i="0" u="none" strike="noStrike">
                        <a:effectLst/>
                        <a:latin typeface="Arial" panose="020B0604020202020204" pitchFamily="34" charset="0"/>
                      </a:endParaRPr>
                    </a:p>
                  </a:txBody>
                  <a:tcPr marL="9171" marR="9171" marT="9171" marB="0"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171" marR="9171" marT="9171" marB="0" anchor="b">
                    <a:lnL>
                      <a:noFill/>
                    </a:lnL>
                    <a:lnR>
                      <a:noFill/>
                    </a:lnR>
                    <a:lnT>
                      <a:noFill/>
                    </a:lnT>
                    <a:lnB>
                      <a:noFill/>
                    </a:lnB>
                    <a:noFill/>
                  </a:tcPr>
                </a:tc>
                <a:tc>
                  <a:txBody>
                    <a:bodyPr/>
                    <a:lstStyle/>
                    <a:p>
                      <a:pPr algn="l" fontAlgn="b"/>
                      <a:endParaRPr lang="en-US" sz="700" b="0" i="0" u="none" strike="noStrike">
                        <a:effectLst/>
                        <a:latin typeface="Arial" panose="020B0604020202020204" pitchFamily="34" charset="0"/>
                      </a:endParaRPr>
                    </a:p>
                  </a:txBody>
                  <a:tcPr marL="9171" marR="9171" marT="9171" marB="0"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171" marR="9171" marT="9171" marB="0" anchor="b">
                    <a:lnL>
                      <a:noFill/>
                    </a:lnL>
                    <a:lnR>
                      <a:noFill/>
                    </a:lnR>
                    <a:lnT>
                      <a:noFill/>
                    </a:lnT>
                    <a:lnB>
                      <a:noFill/>
                    </a:lnB>
                    <a:noFill/>
                  </a:tcPr>
                </a:tc>
                <a:tc>
                  <a:txBody>
                    <a:bodyPr/>
                    <a:lstStyle/>
                    <a:p>
                      <a:pPr algn="l" fontAlgn="b"/>
                      <a:endParaRPr lang="en-US" sz="700" b="0" i="0" u="none" strike="noStrike">
                        <a:effectLst/>
                        <a:latin typeface="Arial" panose="020B0604020202020204" pitchFamily="34" charset="0"/>
                      </a:endParaRP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gridSpan="8">
                  <a:txBody>
                    <a:bodyPr/>
                    <a:lstStyle/>
                    <a:p>
                      <a:pPr algn="ctr" fontAlgn="b"/>
                      <a:r>
                        <a:rPr lang="en-US" sz="1000" b="1" i="0" u="none" strike="noStrike">
                          <a:effectLst/>
                          <a:latin typeface="Arial" panose="020B0604020202020204" pitchFamily="34" charset="0"/>
                        </a:rPr>
                        <a:t>Annualized</a:t>
                      </a:r>
                    </a:p>
                  </a:txBody>
                  <a:tcPr marL="9171" marR="9171" marT="91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1" i="0" u="none" strike="noStrike">
                          <a:effectLst/>
                          <a:latin typeface="Arial" panose="020B0604020202020204" pitchFamily="34" charset="0"/>
                        </a:rPr>
                        <a:t> </a:t>
                      </a:r>
                    </a:p>
                  </a:txBody>
                  <a:tcPr marL="9171" marR="9171" marT="9171"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000" b="1" i="0" u="none" strike="noStrike">
                          <a:effectLst/>
                          <a:latin typeface="Arial" panose="020B0604020202020204" pitchFamily="34" charset="0"/>
                        </a:rPr>
                        <a:t> </a:t>
                      </a:r>
                    </a:p>
                  </a:txBody>
                  <a:tcPr marL="9171" marR="9171" marT="91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107227300"/>
                  </a:ext>
                </a:extLst>
              </a:tr>
              <a:tr h="238435">
                <a:tc>
                  <a:txBody>
                    <a:bodyPr/>
                    <a:lstStyle/>
                    <a:p>
                      <a:pPr algn="l" fontAlgn="b"/>
                      <a:endParaRPr lang="en-US" sz="1000" b="1" i="0" u="none" strike="noStrike">
                        <a:effectLst/>
                        <a:latin typeface="Arial" panose="020B0604020202020204" pitchFamily="34" charset="0"/>
                      </a:endParaRPr>
                    </a:p>
                  </a:txBody>
                  <a:tcPr marL="9171" marR="9171" marT="9171"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Inv. Pool</a:t>
                      </a:r>
                    </a:p>
                  </a:txBody>
                  <a:tcPr marL="9171" marR="9171" marT="9171"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Market Value</a:t>
                      </a:r>
                    </a:p>
                  </a:txBody>
                  <a:tcPr marL="9171" marR="9171" marT="9171"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Rank*</a:t>
                      </a:r>
                    </a:p>
                  </a:txBody>
                  <a:tcPr marL="9171" marR="9171" marT="9171" marB="0" anchor="b">
                    <a:lnL>
                      <a:noFill/>
                    </a:lnL>
                    <a:lnR>
                      <a:noFill/>
                    </a:lnR>
                    <a:lnT>
                      <a:noFill/>
                    </a:lnT>
                    <a:lnB>
                      <a:noFill/>
                    </a:lnB>
                    <a:noFill/>
                  </a:tcPr>
                </a:tc>
                <a:tc gridSpan="2">
                  <a:txBody>
                    <a:bodyPr/>
                    <a:lstStyle/>
                    <a:p>
                      <a:pPr algn="ctr" fontAlgn="b"/>
                      <a:r>
                        <a:rPr lang="en-US" sz="1000" b="1" i="0" u="none" strike="noStrike">
                          <a:effectLst/>
                          <a:latin typeface="Arial" panose="020B0604020202020204" pitchFamily="34" charset="0"/>
                        </a:rPr>
                        <a:t>1 Month</a:t>
                      </a:r>
                    </a:p>
                  </a:txBody>
                  <a:tcPr marL="9171" marR="9171" marT="9171" marB="0" anchor="b">
                    <a:lnL>
                      <a:noFill/>
                    </a:lnL>
                    <a:lnR>
                      <a:noFill/>
                    </a:lnR>
                    <a:lnT>
                      <a:noFill/>
                    </a:lnT>
                    <a:lnB>
                      <a:noFill/>
                    </a:lnB>
                    <a:noFill/>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3 Month</a:t>
                      </a:r>
                    </a:p>
                  </a:txBody>
                  <a:tcPr marL="9171" marR="9171" marT="9171" marB="0" anchor="b">
                    <a:lnL>
                      <a:noFill/>
                    </a:lnL>
                    <a:lnR>
                      <a:noFill/>
                    </a:lnR>
                    <a:lnT>
                      <a:noFill/>
                    </a:lnT>
                    <a:lnB>
                      <a:noFill/>
                    </a:lnB>
                    <a:noFill/>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6 Month</a:t>
                      </a:r>
                    </a:p>
                  </a:txBody>
                  <a:tcPr marL="9171" marR="9171" marT="9171" marB="0" anchor="b">
                    <a:lnL>
                      <a:noFill/>
                    </a:lnL>
                    <a:lnR>
                      <a:noFill/>
                    </a:lnR>
                    <a:lnT>
                      <a:noFill/>
                    </a:lnT>
                    <a:lnB>
                      <a:noFill/>
                    </a:lnB>
                    <a:noFill/>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1 Year</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2 Year</a:t>
                      </a:r>
                    </a:p>
                  </a:txBody>
                  <a:tcPr marL="9171" marR="9171" marT="917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3 Year</a:t>
                      </a:r>
                    </a:p>
                  </a:txBody>
                  <a:tcPr marL="9171" marR="9171" marT="9171"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5 Year</a:t>
                      </a:r>
                    </a:p>
                  </a:txBody>
                  <a:tcPr marL="9171" marR="9171" marT="9171"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7 Year</a:t>
                      </a:r>
                    </a:p>
                  </a:txBody>
                  <a:tcPr marL="9171" marR="9171" marT="9171"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10 Year</a:t>
                      </a:r>
                    </a:p>
                  </a:txBody>
                  <a:tcPr marL="9171" marR="9171" marT="917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619598151"/>
                  </a:ext>
                </a:extLst>
              </a:tr>
              <a:tr h="243326">
                <a:tc>
                  <a:txBody>
                    <a:bodyPr/>
                    <a:lstStyle/>
                    <a:p>
                      <a:pPr algn="l" fontAlgn="b"/>
                      <a:r>
                        <a:rPr lang="en-US" sz="1000" b="1" i="0" u="none" strike="noStrike">
                          <a:effectLst/>
                          <a:latin typeface="Arial" panose="020B0604020202020204" pitchFamily="34" charset="0"/>
                        </a:rPr>
                        <a:t>IR+M</a:t>
                      </a:r>
                    </a:p>
                  </a:txBody>
                  <a:tcPr marL="9171" marR="9171" marT="9171"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3.26%</a:t>
                      </a:r>
                    </a:p>
                  </a:txBody>
                  <a:tcPr marL="9171" marR="9171" marT="9171"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$2,104,798,912.12</a:t>
                      </a:r>
                    </a:p>
                  </a:txBody>
                  <a:tcPr marL="9171" marR="9171" marT="9171"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3</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1.202%</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3</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solidFill>
                            <a:srgbClr val="FF0000"/>
                          </a:solidFill>
                          <a:effectLst/>
                          <a:latin typeface="Arial" panose="020B0604020202020204" pitchFamily="34" charset="0"/>
                        </a:rPr>
                        <a:t>4.489%</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6</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5.170%</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6</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10.921%</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3</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6.354%</a:t>
                      </a:r>
                    </a:p>
                  </a:txBody>
                  <a:tcPr marL="9171" marR="9171" marT="91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700" b="0" i="0" u="none" strike="noStrike">
                          <a:effectLst/>
                          <a:latin typeface="Arial" panose="020B0604020202020204" pitchFamily="34" charset="0"/>
                        </a:rPr>
                        <a:t>3</a:t>
                      </a:r>
                    </a:p>
                  </a:txBody>
                  <a:tcPr marL="9171" marR="9171" marT="91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0" i="0" u="none" strike="noStrike">
                          <a:effectLst/>
                          <a:latin typeface="Arial" panose="020B0604020202020204" pitchFamily="34" charset="0"/>
                        </a:rPr>
                        <a:t>0.155%</a:t>
                      </a:r>
                    </a:p>
                  </a:txBody>
                  <a:tcPr marL="9171" marR="9171" marT="91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700" b="0" i="0" u="none" strike="noStrike">
                          <a:effectLst/>
                          <a:latin typeface="Arial" panose="020B0604020202020204" pitchFamily="34" charset="0"/>
                        </a:rPr>
                        <a:t>2</a:t>
                      </a:r>
                    </a:p>
                  </a:txBody>
                  <a:tcPr marL="9171" marR="9171" marT="91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0" i="0" u="none" strike="noStrike">
                          <a:effectLst/>
                          <a:latin typeface="Arial" panose="020B0604020202020204" pitchFamily="34" charset="0"/>
                        </a:rPr>
                        <a:t>1.380%</a:t>
                      </a:r>
                    </a:p>
                  </a:txBody>
                  <a:tcPr marL="9171" marR="9171" marT="91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700" b="0" i="0" u="none" strike="noStrike">
                          <a:effectLst/>
                          <a:latin typeface="Arial" panose="020B0604020202020204" pitchFamily="34" charset="0"/>
                        </a:rPr>
                        <a:t>2</a:t>
                      </a:r>
                    </a:p>
                  </a:txBody>
                  <a:tcPr marL="9171" marR="9171" marT="91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0" i="0" u="none" strike="noStrike">
                          <a:effectLst/>
                          <a:latin typeface="Arial" panose="020B0604020202020204" pitchFamily="34" charset="0"/>
                        </a:rPr>
                        <a:t>2.013%</a:t>
                      </a:r>
                    </a:p>
                  </a:txBody>
                  <a:tcPr marL="9171" marR="9171" marT="91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700" b="0" i="0" u="none" strike="noStrike">
                          <a:effectLst/>
                          <a:latin typeface="Arial" panose="020B0604020202020204" pitchFamily="34" charset="0"/>
                        </a:rPr>
                        <a:t>2</a:t>
                      </a:r>
                    </a:p>
                  </a:txBody>
                  <a:tcPr marL="9171" marR="9171" marT="91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000" b="0" i="0" u="none" strike="noStrike">
                          <a:effectLst/>
                          <a:latin typeface="Arial" panose="020B0604020202020204" pitchFamily="34" charset="0"/>
                        </a:rPr>
                        <a:t>2.0759%</a:t>
                      </a:r>
                    </a:p>
                  </a:txBody>
                  <a:tcPr marL="9171" marR="9171" marT="91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700" b="0" i="0" u="none" strike="noStrike">
                          <a:effectLst/>
                          <a:latin typeface="Arial" panose="020B0604020202020204" pitchFamily="34" charset="0"/>
                        </a:rPr>
                        <a:t>3</a:t>
                      </a:r>
                    </a:p>
                  </a:txBody>
                  <a:tcPr marL="9171" marR="9171" marT="91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203566228"/>
                  </a:ext>
                </a:extLst>
              </a:tr>
              <a:tr h="238435">
                <a:tc>
                  <a:txBody>
                    <a:bodyPr/>
                    <a:lstStyle/>
                    <a:p>
                      <a:pPr algn="l" fontAlgn="b"/>
                      <a:r>
                        <a:rPr lang="en-US" sz="1000" b="1" i="0" u="none" strike="noStrike">
                          <a:effectLst/>
                          <a:latin typeface="Arial" panose="020B0604020202020204" pitchFamily="34" charset="0"/>
                        </a:rPr>
                        <a:t>MetWest</a:t>
                      </a:r>
                    </a:p>
                  </a:txBody>
                  <a:tcPr marL="9171" marR="9171" marT="9171"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3.17%</a:t>
                      </a:r>
                    </a:p>
                  </a:txBody>
                  <a:tcPr marL="9171" marR="9171" marT="9171"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$2,046,694,357.16</a:t>
                      </a:r>
                    </a:p>
                  </a:txBody>
                  <a:tcPr marL="9171" marR="9171" marT="9171"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4</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1.169%</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6</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4.714%</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1</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5.256%</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4</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10.614%</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6</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5.908%</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4</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-0.120%</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4</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1.144%</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4</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1.847%</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4</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000" b="0" i="0" u="none" strike="noStrike">
                          <a:effectLst/>
                          <a:latin typeface="Arial" panose="020B0604020202020204" pitchFamily="34" charset="0"/>
                        </a:rPr>
                        <a:t>1.8715%</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4</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157757010"/>
                  </a:ext>
                </a:extLst>
              </a:tr>
              <a:tr h="227430">
                <a:tc>
                  <a:txBody>
                    <a:bodyPr/>
                    <a:lstStyle/>
                    <a:p>
                      <a:pPr algn="l" fontAlgn="b"/>
                      <a:r>
                        <a:rPr lang="en-US" sz="1000" b="1" i="0" u="none" strike="noStrike">
                          <a:effectLst/>
                          <a:latin typeface="Arial" panose="020B0604020202020204" pitchFamily="34" charset="0"/>
                        </a:rPr>
                        <a:t>Galliard</a:t>
                      </a:r>
                    </a:p>
                  </a:txBody>
                  <a:tcPr marL="9171" marR="9171" marT="9171"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3.00%</a:t>
                      </a:r>
                    </a:p>
                  </a:txBody>
                  <a:tcPr marL="9171" marR="9171" marT="9171"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$1,933,930,846.70</a:t>
                      </a:r>
                    </a:p>
                  </a:txBody>
                  <a:tcPr marL="9171" marR="9171" marT="9171"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2</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1.200%</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4</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4.657%</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3</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5.429%</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1</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11.271%</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1</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6.373%</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2</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0.085%</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3</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1.300%</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3</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1.987%</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3</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000" b="0" i="0" u="none" strike="noStrike">
                          <a:effectLst/>
                          <a:latin typeface="Arial" panose="020B0604020202020204" pitchFamily="34" charset="0"/>
                        </a:rPr>
                        <a:t>2.1279%</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1</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178945961"/>
                  </a:ext>
                </a:extLst>
              </a:tr>
              <a:tr h="227430">
                <a:tc>
                  <a:txBody>
                    <a:bodyPr/>
                    <a:lstStyle/>
                    <a:p>
                      <a:pPr algn="l" fontAlgn="b"/>
                      <a:r>
                        <a:rPr lang="en-US" sz="1000" b="1" i="0" u="none" strike="noStrike">
                          <a:effectLst/>
                          <a:latin typeface="Arial" panose="020B0604020202020204" pitchFamily="34" charset="0"/>
                        </a:rPr>
                        <a:t>Sterling Capital</a:t>
                      </a:r>
                    </a:p>
                  </a:txBody>
                  <a:tcPr marL="9171" marR="9171" marT="9171"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2.94%</a:t>
                      </a:r>
                    </a:p>
                  </a:txBody>
                  <a:tcPr marL="9171" marR="9171" marT="9171"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$1,897,185,611.85</a:t>
                      </a:r>
                    </a:p>
                  </a:txBody>
                  <a:tcPr marL="9171" marR="9171" marT="9171"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1</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1.206%</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2</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solidFill>
                            <a:srgbClr val="FF0000"/>
                          </a:solidFill>
                          <a:effectLst/>
                          <a:latin typeface="Arial" panose="020B0604020202020204" pitchFamily="34" charset="0"/>
                        </a:rPr>
                        <a:t>4.568%</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5</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5.279%</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3</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11.084%</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2</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6.414%</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1</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0.319%</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1</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1.452%</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1</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2.104%</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1</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000" b="0" i="0" u="none" strike="noStrike">
                          <a:effectLst/>
                          <a:latin typeface="Arial" panose="020B0604020202020204" pitchFamily="34" charset="0"/>
                        </a:rPr>
                        <a:t>2.1143%</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2</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019393836"/>
                  </a:ext>
                </a:extLst>
              </a:tr>
              <a:tr h="227430">
                <a:tc>
                  <a:txBody>
                    <a:bodyPr/>
                    <a:lstStyle/>
                    <a:p>
                      <a:pPr algn="l" fontAlgn="b"/>
                      <a:r>
                        <a:rPr lang="en-US" sz="1000" b="1" i="0" u="none" strike="noStrike">
                          <a:effectLst/>
                          <a:latin typeface="Arial" panose="020B0604020202020204" pitchFamily="34" charset="0"/>
                        </a:rPr>
                        <a:t>Reams Asset Mgmt</a:t>
                      </a:r>
                    </a:p>
                  </a:txBody>
                  <a:tcPr marL="9171" marR="9171" marT="9171"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2.03%</a:t>
                      </a:r>
                    </a:p>
                  </a:txBody>
                  <a:tcPr marL="9171" marR="9171" marT="9171"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$1,310,887,312.74</a:t>
                      </a:r>
                    </a:p>
                  </a:txBody>
                  <a:tcPr marL="9171" marR="9171" marT="9171" marB="0" anchor="b">
                    <a:lnL>
                      <a:noFill/>
                    </a:lnL>
                    <a:lnR>
                      <a:noFill/>
                    </a:lnR>
                    <a:lnT>
                      <a:noFill/>
                    </a:lnT>
                    <a:lnB>
                      <a:noFill/>
                    </a:lnB>
                    <a:noFill/>
                  </a:tcPr>
                </a:tc>
                <a:tc>
                  <a:txBody>
                    <a:bodyPr/>
                    <a:lstStyle/>
                    <a:p>
                      <a:pPr algn="ctr" fontAlgn="b"/>
                      <a:r>
                        <a:rPr lang="en-US" sz="1000" b="1" i="0" u="none" strike="noStrike">
                          <a:effectLst/>
                          <a:latin typeface="Arial" panose="020B0604020202020204" pitchFamily="34" charset="0"/>
                        </a:rPr>
                        <a:t>NR</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1.236%</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1</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4.681%</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2</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5.331%</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2</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effectLst/>
                          <a:latin typeface="Arial" panose="020B0604020202020204" pitchFamily="34" charset="0"/>
                        </a:rPr>
                        <a:t>10.874%</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4</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endParaRPr lang="en-US" sz="1000" b="0" i="0" u="none" strike="noStrike">
                        <a:solidFill>
                          <a:srgbClr val="FF0000"/>
                        </a:solidFill>
                        <a:effectLst/>
                        <a:latin typeface="Arial" panose="020B0604020202020204" pitchFamily="34" charset="0"/>
                      </a:endParaRP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 </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endParaRPr lang="en-US" sz="1000" b="0" i="0" u="none" strike="noStrike">
                        <a:effectLst/>
                        <a:latin typeface="Arial" panose="020B0604020202020204" pitchFamily="34" charset="0"/>
                      </a:endParaRP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 </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endParaRPr lang="en-US" sz="1000" b="0" i="0" u="none" strike="noStrike">
                        <a:solidFill>
                          <a:srgbClr val="FF0000"/>
                        </a:solidFill>
                        <a:effectLst/>
                        <a:latin typeface="Arial" panose="020B0604020202020204" pitchFamily="34" charset="0"/>
                      </a:endParaRP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 </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a:solidFill>
                            <a:srgbClr val="FF0000"/>
                          </a:solidFill>
                          <a:effectLst/>
                          <a:latin typeface="Arial" panose="020B0604020202020204" pitchFamily="34" charset="0"/>
                        </a:rPr>
                        <a:t> </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 </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0" i="0" u="none" strike="noStrike">
                          <a:effectLst/>
                          <a:latin typeface="Arial" panose="020B0604020202020204" pitchFamily="34" charset="0"/>
                        </a:rPr>
                        <a:t> </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236560296"/>
                  </a:ext>
                </a:extLst>
              </a:tr>
              <a:tr h="238435">
                <a:tc>
                  <a:txBody>
                    <a:bodyPr/>
                    <a:lstStyle/>
                    <a:p>
                      <a:pPr algn="l" fontAlgn="b"/>
                      <a:r>
                        <a:rPr lang="en-US" sz="1000" b="1" i="0" u="none" strike="noStrike">
                          <a:effectLst/>
                          <a:latin typeface="Arial" panose="020B0604020202020204" pitchFamily="34" charset="0"/>
                        </a:rPr>
                        <a:t>Wellington Mgmt Co</a:t>
                      </a:r>
                    </a:p>
                  </a:txBody>
                  <a:tcPr marL="9171" marR="9171" marT="9171"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effectLst/>
                          <a:latin typeface="Arial" panose="020B0604020202020204" pitchFamily="34" charset="0"/>
                        </a:rPr>
                        <a:t>2.02%</a:t>
                      </a:r>
                    </a:p>
                  </a:txBody>
                  <a:tcPr marL="9171" marR="9171" marT="9171"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effectLst/>
                          <a:latin typeface="Arial" panose="020B0604020202020204" pitchFamily="34" charset="0"/>
                        </a:rPr>
                        <a:t>$1,305,520,622.67</a:t>
                      </a:r>
                    </a:p>
                  </a:txBody>
                  <a:tcPr marL="9171" marR="9171" marT="9171"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effectLst/>
                          <a:latin typeface="Arial" panose="020B0604020202020204" pitchFamily="34" charset="0"/>
                        </a:rPr>
                        <a:t>NR</a:t>
                      </a:r>
                    </a:p>
                  </a:txBody>
                  <a:tcPr marL="9171" marR="9171" marT="917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effectLst/>
                          <a:latin typeface="Arial" panose="020B0604020202020204" pitchFamily="34" charset="0"/>
                        </a:rPr>
                        <a:t>1.170%</a:t>
                      </a:r>
                    </a:p>
                  </a:txBody>
                  <a:tcPr marL="9171" marR="9171" marT="917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5</a:t>
                      </a:r>
                    </a:p>
                  </a:txBody>
                  <a:tcPr marL="9171" marR="9171" marT="917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FF0000"/>
                          </a:solidFill>
                          <a:effectLst/>
                          <a:latin typeface="Arial" panose="020B0604020202020204" pitchFamily="34" charset="0"/>
                        </a:rPr>
                        <a:t>4.572%</a:t>
                      </a:r>
                    </a:p>
                  </a:txBody>
                  <a:tcPr marL="9171" marR="9171" marT="917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4</a:t>
                      </a:r>
                    </a:p>
                  </a:txBody>
                  <a:tcPr marL="9171" marR="9171" marT="917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effectLst/>
                          <a:latin typeface="Arial" panose="020B0604020202020204" pitchFamily="34" charset="0"/>
                        </a:rPr>
                        <a:t>5.229%</a:t>
                      </a:r>
                    </a:p>
                  </a:txBody>
                  <a:tcPr marL="9171" marR="9171" marT="917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5</a:t>
                      </a:r>
                    </a:p>
                  </a:txBody>
                  <a:tcPr marL="9171" marR="9171" marT="917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effectLst/>
                          <a:latin typeface="Arial" panose="020B0604020202020204" pitchFamily="34" charset="0"/>
                        </a:rPr>
                        <a:t>10.635%</a:t>
                      </a:r>
                    </a:p>
                  </a:txBody>
                  <a:tcPr marL="9171" marR="9171" marT="917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5</a:t>
                      </a:r>
                    </a:p>
                  </a:txBody>
                  <a:tcPr marL="9171" marR="9171" marT="917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en-US" sz="1000" b="0" i="0" u="none" strike="noStrike">
                        <a:solidFill>
                          <a:srgbClr val="FF0000"/>
                        </a:solidFill>
                        <a:effectLst/>
                        <a:latin typeface="Arial" panose="020B0604020202020204" pitchFamily="34" charset="0"/>
                      </a:endParaRPr>
                    </a:p>
                  </a:txBody>
                  <a:tcPr marL="9171" marR="9171" marT="917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 </a:t>
                      </a:r>
                    </a:p>
                  </a:txBody>
                  <a:tcPr marL="9171" marR="9171" marT="917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en-US" sz="1000" b="0" i="0" u="none" strike="noStrike">
                        <a:effectLst/>
                        <a:latin typeface="Arial" panose="020B0604020202020204" pitchFamily="34" charset="0"/>
                      </a:endParaRPr>
                    </a:p>
                  </a:txBody>
                  <a:tcPr marL="9171" marR="9171" marT="917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 </a:t>
                      </a:r>
                    </a:p>
                  </a:txBody>
                  <a:tcPr marL="9171" marR="9171" marT="917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en-US" sz="1000" b="0" i="0" u="none" strike="noStrike">
                        <a:solidFill>
                          <a:srgbClr val="FF0000"/>
                        </a:solidFill>
                        <a:effectLst/>
                        <a:latin typeface="Arial" panose="020B0604020202020204" pitchFamily="34" charset="0"/>
                      </a:endParaRPr>
                    </a:p>
                  </a:txBody>
                  <a:tcPr marL="9171" marR="9171" marT="917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 </a:t>
                      </a:r>
                    </a:p>
                  </a:txBody>
                  <a:tcPr marL="9171" marR="9171" marT="917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FF0000"/>
                          </a:solidFill>
                          <a:effectLst/>
                          <a:latin typeface="Arial" panose="020B0604020202020204" pitchFamily="34" charset="0"/>
                        </a:rPr>
                        <a:t> </a:t>
                      </a:r>
                    </a:p>
                  </a:txBody>
                  <a:tcPr marL="9171" marR="9171" marT="917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 </a:t>
                      </a:r>
                    </a:p>
                  </a:txBody>
                  <a:tcPr marL="9171" marR="9171" marT="917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effectLst/>
                          <a:latin typeface="Arial" panose="020B0604020202020204" pitchFamily="34" charset="0"/>
                        </a:rPr>
                        <a:t> </a:t>
                      </a:r>
                    </a:p>
                  </a:txBody>
                  <a:tcPr marL="9171" marR="9171" marT="917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 </a:t>
                      </a:r>
                    </a:p>
                  </a:txBody>
                  <a:tcPr marL="9171" marR="9171" marT="917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6253279"/>
                  </a:ext>
                </a:extLst>
              </a:tr>
              <a:tr h="238435">
                <a:tc>
                  <a:txBody>
                    <a:bodyPr/>
                    <a:lstStyle/>
                    <a:p>
                      <a:pPr algn="l" fontAlgn="b"/>
                      <a:r>
                        <a:rPr lang="en-US" sz="1000" b="1" i="0" u="none" strike="noStrike">
                          <a:effectLst/>
                          <a:latin typeface="Arial" panose="020B0604020202020204" pitchFamily="34" charset="0"/>
                        </a:rPr>
                        <a:t>Total</a:t>
                      </a:r>
                    </a:p>
                  </a:txBody>
                  <a:tcPr marL="9171" marR="9171" marT="9171"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1" i="0" u="none" strike="noStrike">
                          <a:effectLst/>
                          <a:latin typeface="Arial" panose="020B0604020202020204" pitchFamily="34" charset="0"/>
                        </a:rPr>
                        <a:t>16.42%</a:t>
                      </a:r>
                    </a:p>
                  </a:txBody>
                  <a:tcPr marL="9171" marR="9171" marT="9171"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1" i="0" u="none" strike="noStrike">
                          <a:effectLst/>
                          <a:latin typeface="Arial" panose="020B0604020202020204" pitchFamily="34" charset="0"/>
                        </a:rPr>
                        <a:t>$10,599,017,663.24</a:t>
                      </a:r>
                    </a:p>
                  </a:txBody>
                  <a:tcPr marL="9171" marR="9171" marT="9171"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1" i="0" u="none" strike="noStrike">
                          <a:effectLst/>
                          <a:latin typeface="Arial" panose="020B0604020202020204" pitchFamily="34" charset="0"/>
                        </a:rPr>
                        <a:t> </a:t>
                      </a:r>
                    </a:p>
                  </a:txBody>
                  <a:tcPr marL="9171" marR="9171" marT="91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1" i="0" u="none" strike="noStrike">
                          <a:effectLst/>
                          <a:latin typeface="Arial" panose="020B0604020202020204" pitchFamily="34" charset="0"/>
                        </a:rPr>
                        <a:t>1.196%</a:t>
                      </a:r>
                    </a:p>
                  </a:txBody>
                  <a:tcPr marL="9171" marR="9171" marT="91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1" i="0" u="none" strike="noStrike">
                          <a:effectLst/>
                          <a:latin typeface="Arial" panose="020B0604020202020204" pitchFamily="34" charset="0"/>
                        </a:rPr>
                        <a:t> </a:t>
                      </a:r>
                    </a:p>
                  </a:txBody>
                  <a:tcPr marL="9171" marR="9171" marT="91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1" i="0" u="none" strike="noStrike">
                          <a:effectLst/>
                          <a:latin typeface="Arial" panose="020B0604020202020204" pitchFamily="34" charset="0"/>
                        </a:rPr>
                        <a:t>4.611%</a:t>
                      </a:r>
                    </a:p>
                  </a:txBody>
                  <a:tcPr marL="9171" marR="9171" marT="91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700" b="1" i="0" u="none" strike="noStrike">
                          <a:effectLst/>
                          <a:latin typeface="Arial" panose="020B0604020202020204" pitchFamily="34" charset="0"/>
                        </a:rPr>
                        <a:t> </a:t>
                      </a:r>
                    </a:p>
                  </a:txBody>
                  <a:tcPr marL="9171" marR="9171" marT="91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1" i="0" u="none" strike="noStrike">
                          <a:effectLst/>
                          <a:latin typeface="Arial" panose="020B0604020202020204" pitchFamily="34" charset="0"/>
                        </a:rPr>
                        <a:t>5.280%</a:t>
                      </a:r>
                    </a:p>
                  </a:txBody>
                  <a:tcPr marL="9171" marR="9171" marT="91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700" b="1" i="0" u="none" strike="noStrike">
                          <a:effectLst/>
                          <a:latin typeface="Arial" panose="020B0604020202020204" pitchFamily="34" charset="0"/>
                        </a:rPr>
                        <a:t> </a:t>
                      </a:r>
                    </a:p>
                  </a:txBody>
                  <a:tcPr marL="9171" marR="9171" marT="91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1" i="0" u="none" strike="noStrike">
                          <a:effectLst/>
                          <a:latin typeface="Arial" panose="020B0604020202020204" pitchFamily="34" charset="0"/>
                        </a:rPr>
                        <a:t>10.913%</a:t>
                      </a:r>
                    </a:p>
                  </a:txBody>
                  <a:tcPr marL="9171" marR="9171" marT="91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000" b="1" i="0" u="none" strike="noStrike">
                          <a:effectLst/>
                          <a:latin typeface="Arial" panose="020B0604020202020204" pitchFamily="34" charset="0"/>
                        </a:rPr>
                        <a:t> </a:t>
                      </a:r>
                    </a:p>
                  </a:txBody>
                  <a:tcPr marL="9171" marR="9171" marT="91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1" i="0" u="none" strike="noStrike">
                          <a:effectLst/>
                          <a:latin typeface="Arial" panose="020B0604020202020204" pitchFamily="34" charset="0"/>
                        </a:rPr>
                        <a:t>6.243%</a:t>
                      </a:r>
                    </a:p>
                  </a:txBody>
                  <a:tcPr marL="9171" marR="9171" marT="91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000" b="1" i="0" u="none" strike="noStrike">
                          <a:effectLst/>
                          <a:latin typeface="Arial" panose="020B0604020202020204" pitchFamily="34" charset="0"/>
                        </a:rPr>
                        <a:t> </a:t>
                      </a:r>
                    </a:p>
                  </a:txBody>
                  <a:tcPr marL="9171" marR="9171" marT="91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1" i="0" u="none" strike="noStrike">
                          <a:effectLst/>
                          <a:latin typeface="Arial" panose="020B0604020202020204" pitchFamily="34" charset="0"/>
                        </a:rPr>
                        <a:t>0.092%</a:t>
                      </a:r>
                    </a:p>
                  </a:txBody>
                  <a:tcPr marL="9171" marR="9171" marT="91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000" b="1" i="0" u="none" strike="noStrike">
                          <a:effectLst/>
                          <a:latin typeface="Arial" panose="020B0604020202020204" pitchFamily="34" charset="0"/>
                        </a:rPr>
                        <a:t> </a:t>
                      </a:r>
                    </a:p>
                  </a:txBody>
                  <a:tcPr marL="9171" marR="9171" marT="91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1" i="0" u="none" strike="noStrike">
                          <a:effectLst/>
                          <a:latin typeface="Arial" panose="020B0604020202020204" pitchFamily="34" charset="0"/>
                        </a:rPr>
                        <a:t>1.308%</a:t>
                      </a:r>
                    </a:p>
                  </a:txBody>
                  <a:tcPr marL="9171" marR="9171" marT="91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700" b="1" i="0" u="none" strike="noStrike">
                          <a:effectLst/>
                          <a:latin typeface="Arial" panose="020B0604020202020204" pitchFamily="34" charset="0"/>
                        </a:rPr>
                        <a:t> </a:t>
                      </a:r>
                    </a:p>
                  </a:txBody>
                  <a:tcPr marL="9171" marR="9171" marT="91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1" i="0" u="none" strike="noStrike">
                          <a:effectLst/>
                          <a:latin typeface="Arial" panose="020B0604020202020204" pitchFamily="34" charset="0"/>
                        </a:rPr>
                        <a:t>1.982%</a:t>
                      </a:r>
                    </a:p>
                  </a:txBody>
                  <a:tcPr marL="9171" marR="9171" marT="91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700" b="1" i="0" u="none" strike="noStrike">
                        <a:effectLst/>
                        <a:latin typeface="Arial" panose="020B0604020202020204" pitchFamily="34" charset="0"/>
                      </a:endParaRPr>
                    </a:p>
                  </a:txBody>
                  <a:tcPr marL="9171" marR="9171" marT="91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1" i="0" u="none" strike="noStrike">
                          <a:effectLst/>
                          <a:latin typeface="Arial" panose="020B0604020202020204" pitchFamily="34" charset="0"/>
                        </a:rPr>
                        <a:t>2.045%</a:t>
                      </a:r>
                    </a:p>
                  </a:txBody>
                  <a:tcPr marL="9171" marR="9171" marT="91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700" b="1" i="0" u="none" strike="noStrike">
                        <a:effectLst/>
                        <a:latin typeface="Arial" panose="020B0604020202020204" pitchFamily="34" charset="0"/>
                      </a:endParaRPr>
                    </a:p>
                  </a:txBody>
                  <a:tcPr marL="9171" marR="9171" marT="9171"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314165482"/>
                  </a:ext>
                </a:extLst>
              </a:tr>
              <a:tr h="238435">
                <a:tc>
                  <a:txBody>
                    <a:bodyPr/>
                    <a:lstStyle/>
                    <a:p>
                      <a:pPr algn="l" fontAlgn="b"/>
                      <a:r>
                        <a:rPr lang="en-US" sz="1000" b="1" i="0" u="none" strike="noStrike">
                          <a:solidFill>
                            <a:srgbClr val="0000FF"/>
                          </a:solidFill>
                          <a:effectLst/>
                          <a:latin typeface="Arial" panose="020B0604020202020204" pitchFamily="34" charset="0"/>
                        </a:rPr>
                        <a:t>Benchmark</a:t>
                      </a:r>
                    </a:p>
                  </a:txBody>
                  <a:tcPr marL="9171" marR="9171" marT="9171" marB="0" anchor="b">
                    <a:lnL>
                      <a:noFill/>
                    </a:lnL>
                    <a:lnR>
                      <a:noFill/>
                    </a:lnR>
                    <a:lnT>
                      <a:noFill/>
                    </a:lnT>
                    <a:lnB>
                      <a:noFill/>
                    </a:lnB>
                    <a:noFill/>
                  </a:tcPr>
                </a:tc>
                <a:tc>
                  <a:txBody>
                    <a:bodyPr/>
                    <a:lstStyle/>
                    <a:p>
                      <a:pPr algn="l" fontAlgn="b"/>
                      <a:endParaRPr lang="en-US" sz="1000" b="1" i="0" u="none" strike="noStrike">
                        <a:solidFill>
                          <a:srgbClr val="0000FF"/>
                        </a:solidFill>
                        <a:effectLst/>
                        <a:latin typeface="Arial" panose="020B0604020202020204" pitchFamily="34" charset="0"/>
                      </a:endParaRPr>
                    </a:p>
                  </a:txBody>
                  <a:tcPr marL="9171" marR="9171" marT="9171" marB="0" anchor="b">
                    <a:lnL>
                      <a:noFill/>
                    </a:lnL>
                    <a:lnR>
                      <a:noFill/>
                    </a:lnR>
                    <a:lnT>
                      <a:noFill/>
                    </a:lnT>
                    <a:lnB>
                      <a:noFill/>
                    </a:lnB>
                    <a:noFill/>
                  </a:tcPr>
                </a:tc>
                <a:tc>
                  <a:txBody>
                    <a:bodyPr/>
                    <a:lstStyle/>
                    <a:p>
                      <a:pPr algn="ctr" fontAlgn="b"/>
                      <a:endParaRPr lang="en-US" sz="1000" b="1" i="0" u="none" strike="noStrike">
                        <a:solidFill>
                          <a:srgbClr val="0000FF"/>
                        </a:solidFill>
                        <a:effectLst/>
                        <a:latin typeface="Arial" panose="020B0604020202020204" pitchFamily="34" charset="0"/>
                      </a:endParaRPr>
                    </a:p>
                  </a:txBody>
                  <a:tcPr marL="9171" marR="9171" marT="9171" marB="0" anchor="b">
                    <a:lnL>
                      <a:noFill/>
                    </a:lnL>
                    <a:lnR>
                      <a:noFill/>
                    </a:lnR>
                    <a:lnT>
                      <a:noFill/>
                    </a:lnT>
                    <a:lnB>
                      <a:noFill/>
                    </a:lnB>
                    <a:noFill/>
                  </a:tcPr>
                </a:tc>
                <a:tc>
                  <a:txBody>
                    <a:bodyPr/>
                    <a:lstStyle/>
                    <a:p>
                      <a:pPr algn="ctr" fontAlgn="b"/>
                      <a:endParaRPr lang="en-US" sz="1000" b="1" i="0" u="none" strike="noStrike">
                        <a:solidFill>
                          <a:srgbClr val="0000FF"/>
                        </a:solidFill>
                        <a:effectLst/>
                        <a:latin typeface="Arial" panose="020B0604020202020204" pitchFamily="34" charset="0"/>
                      </a:endParaRP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1" i="0" u="none" strike="noStrike">
                          <a:solidFill>
                            <a:srgbClr val="0000FF"/>
                          </a:solidFill>
                          <a:effectLst/>
                          <a:latin typeface="Arial" panose="020B0604020202020204" pitchFamily="34" charset="0"/>
                        </a:rPr>
                        <a:t>1.120%</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1000" b="1" i="0" u="none" strike="noStrike">
                          <a:solidFill>
                            <a:srgbClr val="0000FF"/>
                          </a:solidFill>
                          <a:effectLst/>
                          <a:latin typeface="Arial" panose="020B0604020202020204" pitchFamily="34" charset="0"/>
                        </a:rPr>
                        <a:t> </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1" i="0" u="none" strike="noStrike">
                          <a:solidFill>
                            <a:srgbClr val="0000FF"/>
                          </a:solidFill>
                          <a:effectLst/>
                          <a:latin typeface="Arial" panose="020B0604020202020204" pitchFamily="34" charset="0"/>
                        </a:rPr>
                        <a:t>4.597%</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1" i="0" u="none" strike="noStrike">
                          <a:solidFill>
                            <a:srgbClr val="0000FF"/>
                          </a:solidFill>
                          <a:effectLst/>
                          <a:latin typeface="Arial" panose="020B0604020202020204" pitchFamily="34" charset="0"/>
                        </a:rPr>
                        <a:t> </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1" i="0" u="none" strike="noStrike">
                          <a:solidFill>
                            <a:srgbClr val="0000FF"/>
                          </a:solidFill>
                          <a:effectLst/>
                          <a:latin typeface="Arial" panose="020B0604020202020204" pitchFamily="34" charset="0"/>
                        </a:rPr>
                        <a:t>5.075%</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1" i="0" u="none" strike="noStrike">
                          <a:solidFill>
                            <a:srgbClr val="0000FF"/>
                          </a:solidFill>
                          <a:effectLst/>
                          <a:latin typeface="Arial" panose="020B0604020202020204" pitchFamily="34" charset="0"/>
                        </a:rPr>
                        <a:t> </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1" i="0" u="none" strike="noStrike">
                          <a:solidFill>
                            <a:srgbClr val="0000FF"/>
                          </a:solidFill>
                          <a:effectLst/>
                          <a:latin typeface="Arial" panose="020B0604020202020204" pitchFamily="34" charset="0"/>
                        </a:rPr>
                        <a:t>10.391%</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000" b="1" i="0" u="none" strike="noStrike">
                          <a:solidFill>
                            <a:srgbClr val="0000FF"/>
                          </a:solidFill>
                          <a:effectLst/>
                          <a:latin typeface="Arial" panose="020B0604020202020204" pitchFamily="34" charset="0"/>
                        </a:rPr>
                        <a:t> </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1" i="0" u="none" strike="noStrike">
                          <a:solidFill>
                            <a:srgbClr val="0000FF"/>
                          </a:solidFill>
                          <a:effectLst/>
                          <a:latin typeface="Arial" panose="020B0604020202020204" pitchFamily="34" charset="0"/>
                        </a:rPr>
                        <a:t>5.809%</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000" b="1" i="0" u="none" strike="noStrike">
                          <a:solidFill>
                            <a:srgbClr val="0000FF"/>
                          </a:solidFill>
                          <a:effectLst/>
                          <a:latin typeface="Arial" panose="020B0604020202020204" pitchFamily="34" charset="0"/>
                        </a:rPr>
                        <a:t> </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1" i="0" u="none" strike="noStrike">
                          <a:solidFill>
                            <a:srgbClr val="0000FF"/>
                          </a:solidFill>
                          <a:effectLst/>
                          <a:latin typeface="Arial" panose="020B0604020202020204" pitchFamily="34" charset="0"/>
                        </a:rPr>
                        <a:t>-0.303%</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000" b="1" i="0" u="none" strike="noStrike">
                          <a:solidFill>
                            <a:srgbClr val="0000FF"/>
                          </a:solidFill>
                          <a:effectLst/>
                          <a:latin typeface="Arial" panose="020B0604020202020204" pitchFamily="34" charset="0"/>
                        </a:rPr>
                        <a:t> </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1" i="0" u="none" strike="noStrike">
                          <a:solidFill>
                            <a:srgbClr val="0000FF"/>
                          </a:solidFill>
                          <a:effectLst/>
                          <a:latin typeface="Arial" panose="020B0604020202020204" pitchFamily="34" charset="0"/>
                        </a:rPr>
                        <a:t>0.846%</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700" b="1" i="0" u="none" strike="noStrike">
                          <a:solidFill>
                            <a:srgbClr val="0000FF"/>
                          </a:solidFill>
                          <a:effectLst/>
                          <a:latin typeface="Arial" panose="020B0604020202020204" pitchFamily="34" charset="0"/>
                        </a:rPr>
                        <a:t> </a:t>
                      </a: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1" i="0" u="none" strike="noStrike">
                          <a:solidFill>
                            <a:srgbClr val="0000FF"/>
                          </a:solidFill>
                          <a:effectLst/>
                          <a:latin typeface="Arial" panose="020B0604020202020204" pitchFamily="34" charset="0"/>
                        </a:rPr>
                        <a:t>1.582%</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endParaRPr lang="en-US" sz="700" b="1" i="0" u="none" strike="noStrike">
                        <a:solidFill>
                          <a:srgbClr val="0000FF"/>
                        </a:solidFill>
                        <a:effectLst/>
                        <a:latin typeface="Arial" panose="020B0604020202020204" pitchFamily="34" charset="0"/>
                      </a:endParaRPr>
                    </a:p>
                  </a:txBody>
                  <a:tcPr marL="9171" marR="9171" marT="9171"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1" i="0" u="none" strike="noStrike">
                          <a:solidFill>
                            <a:srgbClr val="0000FF"/>
                          </a:solidFill>
                          <a:effectLst/>
                          <a:latin typeface="Arial" panose="020B0604020202020204" pitchFamily="34" charset="0"/>
                        </a:rPr>
                        <a:t>1.746%</a:t>
                      </a:r>
                    </a:p>
                  </a:txBody>
                  <a:tcPr marL="9171" marR="9171" marT="9171"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endParaRPr lang="en-US" sz="700" b="1" i="0" u="none" strike="noStrike" dirty="0">
                        <a:solidFill>
                          <a:srgbClr val="0000FF"/>
                        </a:solidFill>
                        <a:effectLst/>
                        <a:latin typeface="Arial" panose="020B0604020202020204" pitchFamily="34" charset="0"/>
                      </a:endParaRPr>
                    </a:p>
                  </a:txBody>
                  <a:tcPr marL="9171" marR="9171" marT="9171" marB="0" anchor="b">
                    <a:lnL>
                      <a:noFill/>
                    </a:lnL>
                    <a:lnR>
                      <a:noFill/>
                    </a:lnR>
                    <a:lnT>
                      <a:noFill/>
                    </a:lnT>
                    <a:lnB>
                      <a:noFill/>
                    </a:lnB>
                    <a:noFill/>
                  </a:tcPr>
                </a:tc>
                <a:extLst>
                  <a:ext uri="{0D108BD9-81ED-4DB2-BD59-A6C34878D82A}">
                    <a16:rowId xmlns:a16="http://schemas.microsoft.com/office/drawing/2014/main" val="1719672198"/>
                  </a:ext>
                </a:extLst>
              </a:tr>
            </a:tbl>
          </a:graphicData>
        </a:graphic>
      </p:graphicFrame>
    </p:spTree>
    <p:extLst>
      <p:ext uri="{BB962C8B-B14F-4D97-AF65-F5344CB8AC3E}">
        <p14:creationId xmlns:p14="http://schemas.microsoft.com/office/powerpoint/2010/main" val="31380755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65C07-0199-4E9D-8429-C4ACA45CA5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AF356B-F88C-337D-89D9-1E31B329BB05}"/>
              </a:ext>
            </a:extLst>
          </p:cNvPr>
          <p:cNvSpPr>
            <a:spLocks noGrp="1"/>
          </p:cNvSpPr>
          <p:nvPr>
            <p:ph type="title"/>
          </p:nvPr>
        </p:nvSpPr>
        <p:spPr/>
        <p:txBody>
          <a:bodyPr>
            <a:normAutofit fontScale="90000"/>
          </a:bodyPr>
          <a:lstStyle/>
          <a:p>
            <a:r>
              <a:rPr lang="en-US" dirty="0"/>
              <a:t>Spread Sector Exposures Intermediate</a:t>
            </a:r>
            <a:r>
              <a:rPr lang="en-US" sz="4400" dirty="0"/>
              <a:t> Duration </a:t>
            </a:r>
            <a:br>
              <a:rPr lang="en-US" sz="4400" dirty="0"/>
            </a:br>
            <a:r>
              <a:rPr lang="en-US" sz="2200" dirty="0"/>
              <a:t>(top and bottom 1 year returns)</a:t>
            </a:r>
            <a:br>
              <a:rPr lang="en-US" sz="2200" dirty="0"/>
            </a:br>
            <a:endParaRPr lang="en-US" sz="2200" dirty="0"/>
          </a:p>
        </p:txBody>
      </p:sp>
      <p:graphicFrame>
        <p:nvGraphicFramePr>
          <p:cNvPr id="7" name="Content Placeholder 6">
            <a:extLst>
              <a:ext uri="{FF2B5EF4-FFF2-40B4-BE49-F238E27FC236}">
                <a16:creationId xmlns:a16="http://schemas.microsoft.com/office/drawing/2014/main" id="{CA9DD433-255D-735B-8404-8E6150839EB2}"/>
              </a:ext>
            </a:extLst>
          </p:cNvPr>
          <p:cNvGraphicFramePr>
            <a:graphicFrameLocks noGrp="1"/>
          </p:cNvGraphicFramePr>
          <p:nvPr>
            <p:ph idx="1"/>
          </p:nvPr>
        </p:nvGraphicFramePr>
        <p:xfrm>
          <a:off x="838200" y="2146300"/>
          <a:ext cx="10515600" cy="421005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8A46C727-62F6-743F-931E-AE9A0359E0B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3F15066-0D0C-4AD6-A909-EB47D14F25E8}"/>
              </a:ext>
            </a:extLst>
          </p:cNvPr>
          <p:cNvSpPr txBox="1"/>
          <p:nvPr/>
        </p:nvSpPr>
        <p:spPr>
          <a:xfrm>
            <a:off x="4664364" y="1890071"/>
            <a:ext cx="2447636" cy="369332"/>
          </a:xfrm>
          <a:prstGeom prst="rect">
            <a:avLst/>
          </a:prstGeom>
          <a:noFill/>
        </p:spPr>
        <p:txBody>
          <a:bodyPr wrap="square" rtlCol="0">
            <a:spAutoFit/>
          </a:bodyPr>
          <a:lstStyle/>
          <a:p>
            <a:pPr algn="ctr"/>
            <a:r>
              <a:rPr lang="en-US" dirty="0"/>
              <a:t>As of 9/30/24</a:t>
            </a:r>
          </a:p>
        </p:txBody>
      </p:sp>
    </p:spTree>
    <p:extLst>
      <p:ext uri="{BB962C8B-B14F-4D97-AF65-F5344CB8AC3E}">
        <p14:creationId xmlns:p14="http://schemas.microsoft.com/office/powerpoint/2010/main" val="3503865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55FA9-1F38-4BE8-8E31-C40AE5283E81}"/>
              </a:ext>
            </a:extLst>
          </p:cNvPr>
          <p:cNvSpPr>
            <a:spLocks noGrp="1"/>
          </p:cNvSpPr>
          <p:nvPr>
            <p:ph type="title"/>
          </p:nvPr>
        </p:nvSpPr>
        <p:spPr>
          <a:xfrm>
            <a:off x="838200" y="519796"/>
            <a:ext cx="10515600" cy="1097452"/>
          </a:xfrm>
        </p:spPr>
        <p:txBody>
          <a:bodyPr>
            <a:noAutofit/>
          </a:bodyPr>
          <a:lstStyle/>
          <a:p>
            <a:r>
              <a:rPr lang="en-US" sz="3600" b="1" dirty="0">
                <a:solidFill>
                  <a:schemeClr val="tx2"/>
                </a:solidFill>
              </a:rPr>
              <a:t>Long Duration Portfolio Net of Fee </a:t>
            </a:r>
            <a:br>
              <a:rPr lang="en-US" sz="3600" b="1" dirty="0">
                <a:solidFill>
                  <a:schemeClr val="tx2"/>
                </a:solidFill>
              </a:rPr>
            </a:br>
            <a:r>
              <a:rPr lang="en-US" sz="2000" b="1" dirty="0">
                <a:solidFill>
                  <a:schemeClr val="tx2"/>
                </a:solidFill>
              </a:rPr>
              <a:t>Performance as of September 30, 2024</a:t>
            </a:r>
            <a:endParaRPr lang="en-US" sz="2000" dirty="0">
              <a:solidFill>
                <a:schemeClr val="tx2"/>
              </a:solidFill>
            </a:endParaRPr>
          </a:p>
        </p:txBody>
      </p:sp>
      <p:sp>
        <p:nvSpPr>
          <p:cNvPr id="4" name="Slide Number Placeholder 3">
            <a:extLst>
              <a:ext uri="{FF2B5EF4-FFF2-40B4-BE49-F238E27FC236}">
                <a16:creationId xmlns:a16="http://schemas.microsoft.com/office/drawing/2014/main" id="{08E276E8-4AE7-4061-B723-A4B7D23CFF45}"/>
              </a:ext>
            </a:extLst>
          </p:cNvPr>
          <p:cNvSpPr>
            <a:spLocks noGrp="1"/>
          </p:cNvSpPr>
          <p:nvPr>
            <p:ph type="sldNum" sz="quarter" idx="4"/>
          </p:nvPr>
        </p:nvSpPr>
        <p:spPr/>
        <p:txBody>
          <a:bodyPr/>
          <a:lstStyle/>
          <a:p>
            <a:pPr marL="0" marR="0" lvl="0" indent="0" algn="r" defTabSz="914411"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914411"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638F834-E704-4E9C-9827-EDF9471A9355}"/>
              </a:ext>
            </a:extLst>
          </p:cNvPr>
          <p:cNvSpPr/>
          <p:nvPr/>
        </p:nvSpPr>
        <p:spPr>
          <a:xfrm>
            <a:off x="527901" y="6042582"/>
            <a:ext cx="3211135" cy="369332"/>
          </a:xfrm>
          <a:prstGeom prst="rect">
            <a:avLst/>
          </a:prstGeom>
        </p:spPr>
        <p:txBody>
          <a:bodyPr wrap="none">
            <a:spAutoFit/>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5234A"/>
                </a:solidFill>
                <a:effectLst/>
                <a:uLnTx/>
                <a:uFillTx/>
                <a:latin typeface="Arial" panose="020B0604020202020204" pitchFamily="34" charset="0"/>
                <a:ea typeface="+mn-ea"/>
                <a:cs typeface="+mn-cs"/>
              </a:rPr>
              <a:t>* Based on 1, 3 and 5 Year Risk Adjusted Rankings</a:t>
            </a:r>
            <a:r>
              <a:rPr kumimoji="0" lang="en-US" sz="1800" b="0" i="0" u="none" strike="noStrike" kern="1200" cap="none" spc="0" normalizeH="0" baseline="0" noProof="0" dirty="0">
                <a:ln>
                  <a:noFill/>
                </a:ln>
                <a:solidFill>
                  <a:srgbClr val="15234A"/>
                </a:solidFill>
                <a:effectLst/>
                <a:uLnTx/>
                <a:uFillTx/>
                <a:latin typeface="Arial" panose="020B0604020202020204" pitchFamily="34" charset="0"/>
                <a:ea typeface="+mn-ea"/>
                <a:cs typeface="+mn-cs"/>
              </a:rPr>
              <a:t>.</a:t>
            </a:r>
            <a:r>
              <a:rPr kumimoji="0" lang="en-US" sz="1800" b="0" i="0" u="none" strike="noStrike" kern="1200" cap="none" spc="0" normalizeH="0" baseline="0" noProof="0" dirty="0">
                <a:ln>
                  <a:noFill/>
                </a:ln>
                <a:solidFill>
                  <a:srgbClr val="15234A"/>
                </a:solidFill>
                <a:effectLst/>
                <a:uLnTx/>
                <a:uFillTx/>
                <a:latin typeface="Calibri" panose="020F0502020204030204"/>
                <a:ea typeface="+mn-ea"/>
                <a:cs typeface="+mn-cs"/>
              </a:rPr>
              <a:t> </a:t>
            </a:r>
          </a:p>
        </p:txBody>
      </p:sp>
      <p:graphicFrame>
        <p:nvGraphicFramePr>
          <p:cNvPr id="5" name="Table 4">
            <a:extLst>
              <a:ext uri="{FF2B5EF4-FFF2-40B4-BE49-F238E27FC236}">
                <a16:creationId xmlns:a16="http://schemas.microsoft.com/office/drawing/2014/main" id="{DAA88F3D-CC4B-C55A-A778-0948F5036DDA}"/>
              </a:ext>
            </a:extLst>
          </p:cNvPr>
          <p:cNvGraphicFramePr>
            <a:graphicFrameLocks noGrp="1"/>
          </p:cNvGraphicFramePr>
          <p:nvPr/>
        </p:nvGraphicFramePr>
        <p:xfrm>
          <a:off x="618742" y="1617248"/>
          <a:ext cx="10515605" cy="4097753"/>
        </p:xfrm>
        <a:graphic>
          <a:graphicData uri="http://schemas.openxmlformats.org/drawingml/2006/table">
            <a:tbl>
              <a:tblPr/>
              <a:tblGrid>
                <a:gridCol w="1112656">
                  <a:extLst>
                    <a:ext uri="{9D8B030D-6E8A-4147-A177-3AD203B41FA5}">
                      <a16:colId xmlns:a16="http://schemas.microsoft.com/office/drawing/2014/main" val="789023422"/>
                    </a:ext>
                  </a:extLst>
                </a:gridCol>
                <a:gridCol w="439599">
                  <a:extLst>
                    <a:ext uri="{9D8B030D-6E8A-4147-A177-3AD203B41FA5}">
                      <a16:colId xmlns:a16="http://schemas.microsoft.com/office/drawing/2014/main" val="2222726188"/>
                    </a:ext>
                  </a:extLst>
                </a:gridCol>
                <a:gridCol w="973574">
                  <a:extLst>
                    <a:ext uri="{9D8B030D-6E8A-4147-A177-3AD203B41FA5}">
                      <a16:colId xmlns:a16="http://schemas.microsoft.com/office/drawing/2014/main" val="1975563295"/>
                    </a:ext>
                  </a:extLst>
                </a:gridCol>
                <a:gridCol w="417246">
                  <a:extLst>
                    <a:ext uri="{9D8B030D-6E8A-4147-A177-3AD203B41FA5}">
                      <a16:colId xmlns:a16="http://schemas.microsoft.com/office/drawing/2014/main" val="3354279597"/>
                    </a:ext>
                  </a:extLst>
                </a:gridCol>
                <a:gridCol w="439599">
                  <a:extLst>
                    <a:ext uri="{9D8B030D-6E8A-4147-A177-3AD203B41FA5}">
                      <a16:colId xmlns:a16="http://schemas.microsoft.com/office/drawing/2014/main" val="3501508396"/>
                    </a:ext>
                  </a:extLst>
                </a:gridCol>
                <a:gridCol w="178820">
                  <a:extLst>
                    <a:ext uri="{9D8B030D-6E8A-4147-A177-3AD203B41FA5}">
                      <a16:colId xmlns:a16="http://schemas.microsoft.com/office/drawing/2014/main" val="2176783053"/>
                    </a:ext>
                  </a:extLst>
                </a:gridCol>
                <a:gridCol w="407312">
                  <a:extLst>
                    <a:ext uri="{9D8B030D-6E8A-4147-A177-3AD203B41FA5}">
                      <a16:colId xmlns:a16="http://schemas.microsoft.com/office/drawing/2014/main" val="388052558"/>
                    </a:ext>
                  </a:extLst>
                </a:gridCol>
                <a:gridCol w="198689">
                  <a:extLst>
                    <a:ext uri="{9D8B030D-6E8A-4147-A177-3AD203B41FA5}">
                      <a16:colId xmlns:a16="http://schemas.microsoft.com/office/drawing/2014/main" val="1950180571"/>
                    </a:ext>
                  </a:extLst>
                </a:gridCol>
                <a:gridCol w="409795">
                  <a:extLst>
                    <a:ext uri="{9D8B030D-6E8A-4147-A177-3AD203B41FA5}">
                      <a16:colId xmlns:a16="http://schemas.microsoft.com/office/drawing/2014/main" val="3374619008"/>
                    </a:ext>
                  </a:extLst>
                </a:gridCol>
                <a:gridCol w="198689">
                  <a:extLst>
                    <a:ext uri="{9D8B030D-6E8A-4147-A177-3AD203B41FA5}">
                      <a16:colId xmlns:a16="http://schemas.microsoft.com/office/drawing/2014/main" val="1636718834"/>
                    </a:ext>
                  </a:extLst>
                </a:gridCol>
                <a:gridCol w="466919">
                  <a:extLst>
                    <a:ext uri="{9D8B030D-6E8A-4147-A177-3AD203B41FA5}">
                      <a16:colId xmlns:a16="http://schemas.microsoft.com/office/drawing/2014/main" val="541018233"/>
                    </a:ext>
                  </a:extLst>
                </a:gridCol>
                <a:gridCol w="198689">
                  <a:extLst>
                    <a:ext uri="{9D8B030D-6E8A-4147-A177-3AD203B41FA5}">
                      <a16:colId xmlns:a16="http://schemas.microsoft.com/office/drawing/2014/main" val="199182829"/>
                    </a:ext>
                  </a:extLst>
                </a:gridCol>
                <a:gridCol w="402345">
                  <a:extLst>
                    <a:ext uri="{9D8B030D-6E8A-4147-A177-3AD203B41FA5}">
                      <a16:colId xmlns:a16="http://schemas.microsoft.com/office/drawing/2014/main" val="3111408606"/>
                    </a:ext>
                  </a:extLst>
                </a:gridCol>
                <a:gridCol w="193722">
                  <a:extLst>
                    <a:ext uri="{9D8B030D-6E8A-4147-A177-3AD203B41FA5}">
                      <a16:colId xmlns:a16="http://schemas.microsoft.com/office/drawing/2014/main" val="800228905"/>
                    </a:ext>
                  </a:extLst>
                </a:gridCol>
                <a:gridCol w="402345">
                  <a:extLst>
                    <a:ext uri="{9D8B030D-6E8A-4147-A177-3AD203B41FA5}">
                      <a16:colId xmlns:a16="http://schemas.microsoft.com/office/drawing/2014/main" val="4023758385"/>
                    </a:ext>
                  </a:extLst>
                </a:gridCol>
                <a:gridCol w="193722">
                  <a:extLst>
                    <a:ext uri="{9D8B030D-6E8A-4147-A177-3AD203B41FA5}">
                      <a16:colId xmlns:a16="http://schemas.microsoft.com/office/drawing/2014/main" val="2266467647"/>
                    </a:ext>
                  </a:extLst>
                </a:gridCol>
                <a:gridCol w="402345">
                  <a:extLst>
                    <a:ext uri="{9D8B030D-6E8A-4147-A177-3AD203B41FA5}">
                      <a16:colId xmlns:a16="http://schemas.microsoft.com/office/drawing/2014/main" val="1845895463"/>
                    </a:ext>
                  </a:extLst>
                </a:gridCol>
                <a:gridCol w="253328">
                  <a:extLst>
                    <a:ext uri="{9D8B030D-6E8A-4147-A177-3AD203B41FA5}">
                      <a16:colId xmlns:a16="http://schemas.microsoft.com/office/drawing/2014/main" val="2516003855"/>
                    </a:ext>
                  </a:extLst>
                </a:gridCol>
                <a:gridCol w="394894">
                  <a:extLst>
                    <a:ext uri="{9D8B030D-6E8A-4147-A177-3AD203B41FA5}">
                      <a16:colId xmlns:a16="http://schemas.microsoft.com/office/drawing/2014/main" val="667111658"/>
                    </a:ext>
                  </a:extLst>
                </a:gridCol>
                <a:gridCol w="193722">
                  <a:extLst>
                    <a:ext uri="{9D8B030D-6E8A-4147-A177-3AD203B41FA5}">
                      <a16:colId xmlns:a16="http://schemas.microsoft.com/office/drawing/2014/main" val="1305396492"/>
                    </a:ext>
                  </a:extLst>
                </a:gridCol>
                <a:gridCol w="432148">
                  <a:extLst>
                    <a:ext uri="{9D8B030D-6E8A-4147-A177-3AD203B41FA5}">
                      <a16:colId xmlns:a16="http://schemas.microsoft.com/office/drawing/2014/main" val="4032908072"/>
                    </a:ext>
                  </a:extLst>
                </a:gridCol>
                <a:gridCol w="193722">
                  <a:extLst>
                    <a:ext uri="{9D8B030D-6E8A-4147-A177-3AD203B41FA5}">
                      <a16:colId xmlns:a16="http://schemas.microsoft.com/office/drawing/2014/main" val="247575606"/>
                    </a:ext>
                  </a:extLst>
                </a:gridCol>
                <a:gridCol w="476853">
                  <a:extLst>
                    <a:ext uri="{9D8B030D-6E8A-4147-A177-3AD203B41FA5}">
                      <a16:colId xmlns:a16="http://schemas.microsoft.com/office/drawing/2014/main" val="3785485197"/>
                    </a:ext>
                  </a:extLst>
                </a:gridCol>
                <a:gridCol w="193722">
                  <a:extLst>
                    <a:ext uri="{9D8B030D-6E8A-4147-A177-3AD203B41FA5}">
                      <a16:colId xmlns:a16="http://schemas.microsoft.com/office/drawing/2014/main" val="190574151"/>
                    </a:ext>
                  </a:extLst>
                </a:gridCol>
                <a:gridCol w="476853">
                  <a:extLst>
                    <a:ext uri="{9D8B030D-6E8A-4147-A177-3AD203B41FA5}">
                      <a16:colId xmlns:a16="http://schemas.microsoft.com/office/drawing/2014/main" val="1027242654"/>
                    </a:ext>
                  </a:extLst>
                </a:gridCol>
                <a:gridCol w="193722">
                  <a:extLst>
                    <a:ext uri="{9D8B030D-6E8A-4147-A177-3AD203B41FA5}">
                      <a16:colId xmlns:a16="http://schemas.microsoft.com/office/drawing/2014/main" val="1182326498"/>
                    </a:ext>
                  </a:extLst>
                </a:gridCol>
                <a:gridCol w="476853">
                  <a:extLst>
                    <a:ext uri="{9D8B030D-6E8A-4147-A177-3AD203B41FA5}">
                      <a16:colId xmlns:a16="http://schemas.microsoft.com/office/drawing/2014/main" val="2316548937"/>
                    </a:ext>
                  </a:extLst>
                </a:gridCol>
                <a:gridCol w="193722">
                  <a:extLst>
                    <a:ext uri="{9D8B030D-6E8A-4147-A177-3AD203B41FA5}">
                      <a16:colId xmlns:a16="http://schemas.microsoft.com/office/drawing/2014/main" val="2731771668"/>
                    </a:ext>
                  </a:extLst>
                </a:gridCol>
              </a:tblGrid>
              <a:tr h="267762">
                <a:tc>
                  <a:txBody>
                    <a:bodyPr/>
                    <a:lstStyle/>
                    <a:p>
                      <a:pPr algn="l" fontAlgn="b"/>
                      <a:endParaRPr lang="en-US" sz="800" b="1" i="0" u="none" strike="noStrike">
                        <a:effectLst/>
                        <a:latin typeface="Arial" panose="020B0604020202020204" pitchFamily="34" charset="0"/>
                      </a:endParaRPr>
                    </a:p>
                  </a:txBody>
                  <a:tcPr marL="7412" marR="7412" marT="7412"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 of</a:t>
                      </a:r>
                    </a:p>
                  </a:txBody>
                  <a:tcPr marL="7412" marR="7412" marT="7412"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Market Value</a:t>
                      </a:r>
                    </a:p>
                  </a:txBody>
                  <a:tcPr marL="7412" marR="7412" marT="7412"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Mgr </a:t>
                      </a:r>
                    </a:p>
                  </a:txBody>
                  <a:tcPr marL="7412" marR="7412" marT="7412" marB="0" anchor="b">
                    <a:lnL>
                      <a:noFill/>
                    </a:lnL>
                    <a:lnR>
                      <a:noFill/>
                    </a:lnR>
                    <a:lnT>
                      <a:noFill/>
                    </a:lnT>
                    <a:lnB>
                      <a:noFill/>
                    </a:lnB>
                    <a:noFill/>
                  </a:tcPr>
                </a:tc>
                <a:tc>
                  <a:txBody>
                    <a:bodyPr/>
                    <a:lstStyle/>
                    <a:p>
                      <a:pPr algn="l" fontAlgn="b"/>
                      <a:endParaRPr lang="en-US" sz="800" b="0" i="0" u="none" strike="noStrike">
                        <a:effectLst/>
                        <a:latin typeface="Arial" panose="020B0604020202020204" pitchFamily="34" charset="0"/>
                      </a:endParaRPr>
                    </a:p>
                  </a:txBody>
                  <a:tcPr marL="7412" marR="7412" marT="7412" marB="0" anchor="b">
                    <a:lnL>
                      <a:noFill/>
                    </a:lnL>
                    <a:lnR>
                      <a:noFill/>
                    </a:lnR>
                    <a:lnT>
                      <a:noFill/>
                    </a:lnT>
                    <a:lnB>
                      <a:noFill/>
                    </a:lnB>
                    <a:noFill/>
                  </a:tcPr>
                </a:tc>
                <a:tc>
                  <a:txBody>
                    <a:bodyPr/>
                    <a:lstStyle/>
                    <a:p>
                      <a:pPr algn="l" fontAlgn="b"/>
                      <a:endParaRPr lang="en-US" sz="800" b="0" i="0" u="none" strike="noStrike">
                        <a:effectLst/>
                        <a:latin typeface="Arial" panose="020B0604020202020204" pitchFamily="34" charset="0"/>
                      </a:endParaRPr>
                    </a:p>
                  </a:txBody>
                  <a:tcPr marL="7412" marR="7412" marT="7412" marB="0" anchor="b">
                    <a:lnL>
                      <a:noFill/>
                    </a:lnL>
                    <a:lnR>
                      <a:noFill/>
                    </a:lnR>
                    <a:lnT>
                      <a:noFill/>
                    </a:lnT>
                    <a:lnB>
                      <a:noFill/>
                    </a:lnB>
                    <a:noFill/>
                  </a:tcPr>
                </a:tc>
                <a:tc>
                  <a:txBody>
                    <a:bodyPr/>
                    <a:lstStyle/>
                    <a:p>
                      <a:pPr algn="l" fontAlgn="b"/>
                      <a:endParaRPr lang="en-US" sz="800" b="0" i="0" u="none" strike="noStrike">
                        <a:effectLst/>
                        <a:latin typeface="Arial" panose="020B0604020202020204" pitchFamily="34" charset="0"/>
                      </a:endParaRPr>
                    </a:p>
                  </a:txBody>
                  <a:tcPr marL="7412" marR="7412" marT="7412" marB="0" anchor="b">
                    <a:lnL>
                      <a:noFill/>
                    </a:lnL>
                    <a:lnR>
                      <a:noFill/>
                    </a:lnR>
                    <a:lnT>
                      <a:noFill/>
                    </a:lnT>
                    <a:lnB>
                      <a:noFill/>
                    </a:lnB>
                    <a:noFill/>
                  </a:tcPr>
                </a:tc>
                <a:tc>
                  <a:txBody>
                    <a:bodyPr/>
                    <a:lstStyle/>
                    <a:p>
                      <a:pPr algn="l" fontAlgn="b"/>
                      <a:endParaRPr lang="en-US" sz="800" b="0" i="0" u="none" strike="noStrike">
                        <a:effectLst/>
                        <a:latin typeface="Arial" panose="020B0604020202020204" pitchFamily="34" charset="0"/>
                      </a:endParaRPr>
                    </a:p>
                  </a:txBody>
                  <a:tcPr marL="7412" marR="7412" marT="7412" marB="0" anchor="b">
                    <a:lnL>
                      <a:noFill/>
                    </a:lnL>
                    <a:lnR>
                      <a:noFill/>
                    </a:lnR>
                    <a:lnT>
                      <a:noFill/>
                    </a:lnT>
                    <a:lnB>
                      <a:noFill/>
                    </a:lnB>
                    <a:noFill/>
                  </a:tcPr>
                </a:tc>
                <a:tc>
                  <a:txBody>
                    <a:bodyPr/>
                    <a:lstStyle/>
                    <a:p>
                      <a:pPr algn="l" fontAlgn="b"/>
                      <a:endParaRPr lang="en-US" sz="800" b="0" i="0" u="none" strike="noStrike">
                        <a:effectLst/>
                        <a:latin typeface="Arial" panose="020B0604020202020204" pitchFamily="34" charset="0"/>
                      </a:endParaRPr>
                    </a:p>
                  </a:txBody>
                  <a:tcPr marL="7412" marR="7412" marT="7412" marB="0" anchor="b">
                    <a:lnL>
                      <a:noFill/>
                    </a:lnL>
                    <a:lnR>
                      <a:noFill/>
                    </a:lnR>
                    <a:lnT>
                      <a:noFill/>
                    </a:lnT>
                    <a:lnB>
                      <a:noFill/>
                    </a:lnB>
                    <a:noFill/>
                  </a:tcPr>
                </a:tc>
                <a:tc>
                  <a:txBody>
                    <a:bodyPr/>
                    <a:lstStyle/>
                    <a:p>
                      <a:pPr algn="l" fontAlgn="b"/>
                      <a:endParaRPr lang="en-US" sz="800" b="0" i="0" u="none" strike="noStrike">
                        <a:effectLst/>
                        <a:latin typeface="Arial" panose="020B0604020202020204" pitchFamily="34" charset="0"/>
                      </a:endParaRPr>
                    </a:p>
                  </a:txBody>
                  <a:tcPr marL="7412" marR="7412" marT="7412" marB="0" anchor="b">
                    <a:lnL>
                      <a:noFill/>
                    </a:lnL>
                    <a:lnR>
                      <a:noFill/>
                    </a:lnR>
                    <a:lnT>
                      <a:noFill/>
                    </a:lnT>
                    <a:lnB>
                      <a:noFill/>
                    </a:lnB>
                    <a:noFill/>
                  </a:tcPr>
                </a:tc>
                <a:tc>
                  <a:txBody>
                    <a:bodyPr/>
                    <a:lstStyle/>
                    <a:p>
                      <a:pPr algn="l" fontAlgn="b"/>
                      <a:endParaRPr lang="en-US" sz="800" b="0" i="0" u="none" strike="noStrike">
                        <a:effectLst/>
                        <a:latin typeface="Arial" panose="020B0604020202020204" pitchFamily="34" charset="0"/>
                      </a:endParaRPr>
                    </a:p>
                  </a:txBody>
                  <a:tcPr marL="7412" marR="7412" marT="7412" marB="0" anchor="b">
                    <a:lnL>
                      <a:noFill/>
                    </a:lnL>
                    <a:lnR>
                      <a:noFill/>
                    </a:lnR>
                    <a:lnT>
                      <a:noFill/>
                    </a:lnT>
                    <a:lnB>
                      <a:noFill/>
                    </a:lnB>
                    <a:noFill/>
                  </a:tcPr>
                </a:tc>
                <a:tc>
                  <a:txBody>
                    <a:bodyPr/>
                    <a:lstStyle/>
                    <a:p>
                      <a:pPr algn="l" fontAlgn="b"/>
                      <a:endParaRPr lang="en-US" sz="800" b="0" i="0" u="none" strike="noStrike">
                        <a:effectLst/>
                        <a:latin typeface="Arial" panose="020B0604020202020204" pitchFamily="34" charset="0"/>
                      </a:endParaRP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gridSpan="16">
                  <a:txBody>
                    <a:bodyPr/>
                    <a:lstStyle/>
                    <a:p>
                      <a:pPr algn="ctr" fontAlgn="b"/>
                      <a:r>
                        <a:rPr lang="en-US" sz="800" b="1" i="0" u="none" strike="noStrike">
                          <a:effectLst/>
                          <a:latin typeface="Arial" panose="020B0604020202020204" pitchFamily="34" charset="0"/>
                        </a:rPr>
                        <a:t>Annualized</a:t>
                      </a:r>
                    </a:p>
                  </a:txBody>
                  <a:tcPr marL="7412" marR="7412" marT="74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5801466"/>
                  </a:ext>
                </a:extLst>
              </a:tr>
              <a:tr h="349085">
                <a:tc>
                  <a:txBody>
                    <a:bodyPr/>
                    <a:lstStyle/>
                    <a:p>
                      <a:pPr algn="l" fontAlgn="b"/>
                      <a:endParaRPr lang="en-US" sz="800" b="1" i="0" u="none" strike="noStrike">
                        <a:solidFill>
                          <a:srgbClr val="FF0000"/>
                        </a:solidFill>
                        <a:effectLst/>
                        <a:latin typeface="Arial" panose="020B0604020202020204" pitchFamily="34" charset="0"/>
                      </a:endParaRPr>
                    </a:p>
                  </a:txBody>
                  <a:tcPr marL="7412" marR="7412" marT="7412"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Inv. Pool</a:t>
                      </a:r>
                    </a:p>
                  </a:txBody>
                  <a:tcPr marL="7412" marR="7412" marT="7412" marB="0" anchor="b">
                    <a:lnL>
                      <a:noFill/>
                    </a:lnL>
                    <a:lnR>
                      <a:noFill/>
                    </a:lnR>
                    <a:lnT>
                      <a:noFill/>
                    </a:lnT>
                    <a:lnB>
                      <a:noFill/>
                    </a:lnB>
                    <a:noFill/>
                  </a:tcPr>
                </a:tc>
                <a:tc>
                  <a:txBody>
                    <a:bodyPr/>
                    <a:lstStyle/>
                    <a:p>
                      <a:pPr algn="ctr" fontAlgn="b"/>
                      <a:endParaRPr lang="en-US" sz="800" b="1" i="0" u="none" strike="noStrike">
                        <a:effectLst/>
                        <a:latin typeface="Arial" panose="020B0604020202020204" pitchFamily="34" charset="0"/>
                      </a:endParaRPr>
                    </a:p>
                  </a:txBody>
                  <a:tcPr marL="7412" marR="7412" marT="7412"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Rank*</a:t>
                      </a:r>
                    </a:p>
                  </a:txBody>
                  <a:tcPr marL="7412" marR="7412" marT="7412" marB="0" anchor="b">
                    <a:lnL>
                      <a:noFill/>
                    </a:lnL>
                    <a:lnR>
                      <a:noFill/>
                    </a:lnR>
                    <a:lnT>
                      <a:noFill/>
                    </a:lnT>
                    <a:lnB>
                      <a:noFill/>
                    </a:lnB>
                    <a:noFill/>
                  </a:tcPr>
                </a:tc>
                <a:tc gridSpan="2">
                  <a:txBody>
                    <a:bodyPr/>
                    <a:lstStyle/>
                    <a:p>
                      <a:pPr algn="ctr" fontAlgn="b"/>
                      <a:r>
                        <a:rPr lang="en-US" sz="800" b="1" i="0" u="none" strike="noStrike">
                          <a:effectLst/>
                          <a:latin typeface="Arial" panose="020B0604020202020204" pitchFamily="34" charset="0"/>
                        </a:rPr>
                        <a:t>1 Month</a:t>
                      </a:r>
                    </a:p>
                  </a:txBody>
                  <a:tcPr marL="7412" marR="7412" marT="7412" marB="0" anchor="b">
                    <a:lnL>
                      <a:noFill/>
                    </a:lnL>
                    <a:lnR>
                      <a:noFill/>
                    </a:lnR>
                    <a:lnT>
                      <a:noFill/>
                    </a:lnT>
                    <a:lnB>
                      <a:noFill/>
                    </a:lnB>
                    <a:noFill/>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3 Month</a:t>
                      </a:r>
                    </a:p>
                  </a:txBody>
                  <a:tcPr marL="7412" marR="7412" marT="7412" marB="0" anchor="b">
                    <a:lnL>
                      <a:noFill/>
                    </a:lnL>
                    <a:lnR>
                      <a:noFill/>
                    </a:lnR>
                    <a:lnT>
                      <a:noFill/>
                    </a:lnT>
                    <a:lnB>
                      <a:noFill/>
                    </a:lnB>
                    <a:noFill/>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6 Month</a:t>
                      </a:r>
                    </a:p>
                  </a:txBody>
                  <a:tcPr marL="7412" marR="7412" marT="7412" marB="0" anchor="b">
                    <a:lnL>
                      <a:noFill/>
                    </a:lnL>
                    <a:lnR>
                      <a:noFill/>
                    </a:lnR>
                    <a:lnT>
                      <a:noFill/>
                    </a:lnT>
                    <a:lnB>
                      <a:noFill/>
                    </a:lnB>
                    <a:noFill/>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1 Year</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2 Year</a:t>
                      </a:r>
                    </a:p>
                  </a:txBody>
                  <a:tcPr marL="7412" marR="7412" marT="741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3 Year</a:t>
                      </a:r>
                    </a:p>
                  </a:txBody>
                  <a:tcPr marL="7412" marR="7412" marT="7412"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5 Year</a:t>
                      </a:r>
                    </a:p>
                  </a:txBody>
                  <a:tcPr marL="7412" marR="7412" marT="7412"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7 Year</a:t>
                      </a:r>
                    </a:p>
                  </a:txBody>
                  <a:tcPr marL="7412" marR="7412" marT="7412"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10 Year</a:t>
                      </a:r>
                    </a:p>
                  </a:txBody>
                  <a:tcPr marL="7412" marR="7412" marT="7412"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15 Year</a:t>
                      </a:r>
                    </a:p>
                  </a:txBody>
                  <a:tcPr marL="7412" marR="7412" marT="7412"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20 Year</a:t>
                      </a:r>
                    </a:p>
                  </a:txBody>
                  <a:tcPr marL="7412" marR="7412" marT="7412"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25 Year</a:t>
                      </a:r>
                    </a:p>
                  </a:txBody>
                  <a:tcPr marL="7412" marR="7412" marT="741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536304781"/>
                  </a:ext>
                </a:extLst>
              </a:tr>
              <a:tr h="267762">
                <a:tc>
                  <a:txBody>
                    <a:bodyPr/>
                    <a:lstStyle/>
                    <a:p>
                      <a:pPr algn="l" fontAlgn="b"/>
                      <a:r>
                        <a:rPr lang="en-US" sz="800" b="1" i="0" u="none" strike="noStrike">
                          <a:effectLst/>
                          <a:latin typeface="Arial" panose="020B0604020202020204" pitchFamily="34" charset="0"/>
                        </a:rPr>
                        <a:t>Galliard</a:t>
                      </a:r>
                    </a:p>
                  </a:txBody>
                  <a:tcPr marL="7412" marR="7412" marT="7412"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4.37%</a:t>
                      </a:r>
                    </a:p>
                  </a:txBody>
                  <a:tcPr marL="7412" marR="7412" marT="7412"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$2,819,790,862.42</a:t>
                      </a:r>
                    </a:p>
                  </a:txBody>
                  <a:tcPr marL="7412" marR="7412" marT="7412"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1</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1.381%</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7</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5.251%</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2</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5.678%</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12.581%</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2</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6.589%</a:t>
                      </a:r>
                    </a:p>
                  </a:txBody>
                  <a:tcPr marL="7412" marR="7412" marT="741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0" i="0" u="none" strike="noStrike">
                          <a:effectLst/>
                          <a:latin typeface="Arial" panose="020B0604020202020204" pitchFamily="34" charset="0"/>
                        </a:rPr>
                        <a:t>2</a:t>
                      </a:r>
                    </a:p>
                  </a:txBody>
                  <a:tcPr marL="7412" marR="7412" marT="741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0" i="0" u="none" strike="noStrike">
                          <a:effectLst/>
                          <a:latin typeface="Arial" panose="020B0604020202020204" pitchFamily="34" charset="0"/>
                        </a:rPr>
                        <a:t>-0.939%</a:t>
                      </a:r>
                    </a:p>
                  </a:txBody>
                  <a:tcPr marL="7412" marR="7412" marT="741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0" i="0" u="none" strike="noStrike">
                          <a:effectLst/>
                          <a:latin typeface="Arial" panose="020B0604020202020204" pitchFamily="34" charset="0"/>
                        </a:rPr>
                        <a:t>2</a:t>
                      </a:r>
                    </a:p>
                  </a:txBody>
                  <a:tcPr marL="7412" marR="7412" marT="741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0" i="0" u="none" strike="noStrike">
                          <a:effectLst/>
                          <a:latin typeface="Arial" panose="020B0604020202020204" pitchFamily="34" charset="0"/>
                        </a:rPr>
                        <a:t>0.960%</a:t>
                      </a:r>
                    </a:p>
                  </a:txBody>
                  <a:tcPr marL="7412" marR="7412" marT="741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0" i="0" u="none" strike="noStrike">
                          <a:effectLst/>
                          <a:latin typeface="Arial" panose="020B0604020202020204" pitchFamily="34" charset="0"/>
                        </a:rPr>
                        <a:t>1</a:t>
                      </a:r>
                    </a:p>
                  </a:txBody>
                  <a:tcPr marL="7412" marR="7412" marT="741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0" i="0" u="none" strike="noStrike">
                          <a:effectLst/>
                          <a:latin typeface="Arial" panose="020B0604020202020204" pitchFamily="34" charset="0"/>
                        </a:rPr>
                        <a:t>2.037%</a:t>
                      </a:r>
                    </a:p>
                  </a:txBody>
                  <a:tcPr marL="7412" marR="7412" marT="741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0" i="0" u="none" strike="noStrike">
                          <a:effectLst/>
                          <a:latin typeface="Arial" panose="020B0604020202020204" pitchFamily="34" charset="0"/>
                        </a:rPr>
                        <a:t>1</a:t>
                      </a:r>
                    </a:p>
                  </a:txBody>
                  <a:tcPr marL="7412" marR="7412" marT="741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0" i="0" u="none" strike="noStrike">
                          <a:effectLst/>
                          <a:latin typeface="Arial" panose="020B0604020202020204" pitchFamily="34" charset="0"/>
                        </a:rPr>
                        <a:t>2.387%</a:t>
                      </a:r>
                    </a:p>
                  </a:txBody>
                  <a:tcPr marL="7412" marR="7412" marT="741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0" i="0" u="none" strike="noStrike">
                          <a:effectLst/>
                          <a:latin typeface="Arial" panose="020B0604020202020204" pitchFamily="34" charset="0"/>
                        </a:rPr>
                        <a:t>1</a:t>
                      </a:r>
                    </a:p>
                  </a:txBody>
                  <a:tcPr marL="7412" marR="7412" marT="741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800" b="0" i="0" u="none" strike="noStrike">
                        <a:solidFill>
                          <a:srgbClr val="FF0000"/>
                        </a:solidFill>
                        <a:effectLst/>
                        <a:latin typeface="Arial" panose="020B0604020202020204" pitchFamily="34" charset="0"/>
                      </a:endParaRPr>
                    </a:p>
                  </a:txBody>
                  <a:tcPr marL="7412" marR="7412" marT="741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0" i="0" u="none" strike="noStrike">
                          <a:effectLst/>
                          <a:latin typeface="Arial" panose="020B0604020202020204" pitchFamily="34" charset="0"/>
                        </a:rPr>
                        <a:t> </a:t>
                      </a:r>
                    </a:p>
                  </a:txBody>
                  <a:tcPr marL="7412" marR="7412" marT="741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800" b="0" i="0" u="none" strike="noStrike">
                        <a:solidFill>
                          <a:srgbClr val="FF0000"/>
                        </a:solidFill>
                        <a:effectLst/>
                        <a:latin typeface="Arial" panose="020B0604020202020204" pitchFamily="34" charset="0"/>
                      </a:endParaRPr>
                    </a:p>
                  </a:txBody>
                  <a:tcPr marL="7412" marR="7412" marT="741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0" i="0" u="none" strike="noStrike">
                          <a:effectLst/>
                          <a:latin typeface="Arial" panose="020B0604020202020204" pitchFamily="34" charset="0"/>
                        </a:rPr>
                        <a:t> </a:t>
                      </a:r>
                    </a:p>
                  </a:txBody>
                  <a:tcPr marL="7412" marR="7412" marT="741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800" b="0" i="0" u="none" strike="noStrike">
                        <a:solidFill>
                          <a:srgbClr val="FF0000"/>
                        </a:solidFill>
                        <a:effectLst/>
                        <a:latin typeface="Arial" panose="020B0604020202020204" pitchFamily="34" charset="0"/>
                      </a:endParaRPr>
                    </a:p>
                  </a:txBody>
                  <a:tcPr marL="7412" marR="7412" marT="741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0" i="0" u="none" strike="noStrike">
                          <a:effectLst/>
                          <a:latin typeface="Arial" panose="020B0604020202020204" pitchFamily="34" charset="0"/>
                        </a:rPr>
                        <a:t> </a:t>
                      </a:r>
                    </a:p>
                  </a:txBody>
                  <a:tcPr marL="7412" marR="7412" marT="741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904791059"/>
                  </a:ext>
                </a:extLst>
              </a:tr>
              <a:tr h="267762">
                <a:tc>
                  <a:txBody>
                    <a:bodyPr/>
                    <a:lstStyle/>
                    <a:p>
                      <a:pPr algn="l" fontAlgn="b"/>
                      <a:r>
                        <a:rPr lang="en-US" sz="800" b="1" i="0" u="none" strike="noStrike">
                          <a:effectLst/>
                          <a:latin typeface="Arial" panose="020B0604020202020204" pitchFamily="34" charset="0"/>
                        </a:rPr>
                        <a:t>All Spring (Wells)</a:t>
                      </a:r>
                    </a:p>
                  </a:txBody>
                  <a:tcPr marL="7412" marR="7412" marT="7412"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4.35%</a:t>
                      </a:r>
                    </a:p>
                  </a:txBody>
                  <a:tcPr marL="7412" marR="7412" marT="7412"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$2,806,395,508.43</a:t>
                      </a:r>
                    </a:p>
                  </a:txBody>
                  <a:tcPr marL="7412" marR="7412" marT="7412"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4</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1.386%</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6</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FF0000"/>
                          </a:solidFill>
                          <a:effectLst/>
                          <a:latin typeface="Arial" panose="020B0604020202020204" pitchFamily="34" charset="0"/>
                        </a:rPr>
                        <a:t>5.108%</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6</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5.498%</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5</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12.166%</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8</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6.329%</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6</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-1.183%</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10</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0.776%</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4</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1.844%</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5</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2.142%</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5</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2.882%</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7</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3.542%</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4</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endParaRPr lang="en-US" sz="800" b="0" i="0" u="none" strike="noStrike">
                        <a:solidFill>
                          <a:srgbClr val="FF0000"/>
                        </a:solidFill>
                        <a:effectLst/>
                        <a:latin typeface="Arial" panose="020B0604020202020204" pitchFamily="34" charset="0"/>
                      </a:endParaRP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 </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324150795"/>
                  </a:ext>
                </a:extLst>
              </a:tr>
              <a:tr h="267762">
                <a:tc>
                  <a:txBody>
                    <a:bodyPr/>
                    <a:lstStyle/>
                    <a:p>
                      <a:pPr algn="l" fontAlgn="b"/>
                      <a:r>
                        <a:rPr lang="en-US" sz="800" b="1" i="0" u="none" strike="noStrike">
                          <a:effectLst/>
                          <a:latin typeface="Arial" panose="020B0604020202020204" pitchFamily="34" charset="0"/>
                        </a:rPr>
                        <a:t>Fidelity</a:t>
                      </a:r>
                    </a:p>
                  </a:txBody>
                  <a:tcPr marL="7412" marR="7412" marT="7412"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4.16%</a:t>
                      </a:r>
                    </a:p>
                  </a:txBody>
                  <a:tcPr marL="7412" marR="7412" marT="7412"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$2,686,488,207.57</a:t>
                      </a:r>
                    </a:p>
                  </a:txBody>
                  <a:tcPr marL="7412" marR="7412" marT="7412"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7</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1.358%</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11</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5.214%</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3</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5.476%</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6</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11.873%</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9</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6.056%</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10</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-1.103%</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6</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0.771%</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5</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1.844%</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4</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2.128%</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6</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2.935%</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6</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3.703%</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2</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4.523%</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2</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543871871"/>
                  </a:ext>
                </a:extLst>
              </a:tr>
              <a:tr h="267762">
                <a:tc>
                  <a:txBody>
                    <a:bodyPr/>
                    <a:lstStyle/>
                    <a:p>
                      <a:pPr algn="l" fontAlgn="b"/>
                      <a:r>
                        <a:rPr lang="en-US" sz="800" b="1" i="0" u="none" strike="noStrike">
                          <a:effectLst/>
                          <a:latin typeface="Arial" panose="020B0604020202020204" pitchFamily="34" charset="0"/>
                        </a:rPr>
                        <a:t>Sterling Capital</a:t>
                      </a:r>
                    </a:p>
                  </a:txBody>
                  <a:tcPr marL="7412" marR="7412" marT="7412"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3.86%</a:t>
                      </a:r>
                    </a:p>
                  </a:txBody>
                  <a:tcPr marL="7412" marR="7412" marT="7412"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$2,490,900,078.11</a:t>
                      </a:r>
                    </a:p>
                  </a:txBody>
                  <a:tcPr marL="7412" marR="7412" marT="7412"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3</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1.441%</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FF0000"/>
                          </a:solidFill>
                          <a:effectLst/>
                          <a:latin typeface="Arial" panose="020B0604020202020204" pitchFamily="34" charset="0"/>
                        </a:rPr>
                        <a:t>5.142%</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5</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5.529%</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4</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12.333%</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5</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6.433%</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5</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-0.849%</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0.917%</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2</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1.997%</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2</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2.300%</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2</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3.009%</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4</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endParaRPr lang="en-US" sz="800" b="0" i="0" u="none" strike="noStrike">
                        <a:solidFill>
                          <a:srgbClr val="FF0000"/>
                        </a:solidFill>
                        <a:effectLst/>
                        <a:latin typeface="Arial" panose="020B0604020202020204" pitchFamily="34" charset="0"/>
                      </a:endParaRP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 </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endParaRPr lang="en-US" sz="800" b="0" i="0" u="none" strike="noStrike">
                        <a:solidFill>
                          <a:srgbClr val="FF0000"/>
                        </a:solidFill>
                        <a:effectLst/>
                        <a:latin typeface="Arial" panose="020B0604020202020204" pitchFamily="34" charset="0"/>
                      </a:endParaRP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 </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532009017"/>
                  </a:ext>
                </a:extLst>
              </a:tr>
              <a:tr h="267762">
                <a:tc>
                  <a:txBody>
                    <a:bodyPr/>
                    <a:lstStyle/>
                    <a:p>
                      <a:pPr algn="l" fontAlgn="b"/>
                      <a:r>
                        <a:rPr lang="en-US" sz="800" b="1" i="0" u="none" strike="noStrike">
                          <a:effectLst/>
                          <a:latin typeface="Arial" panose="020B0604020202020204" pitchFamily="34" charset="0"/>
                        </a:rPr>
                        <a:t>Amundi </a:t>
                      </a:r>
                    </a:p>
                  </a:txBody>
                  <a:tcPr marL="7412" marR="7412" marT="7412"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3.35%</a:t>
                      </a:r>
                    </a:p>
                  </a:txBody>
                  <a:tcPr marL="7412" marR="7412" marT="7412"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$2,161,367,087.74</a:t>
                      </a:r>
                    </a:p>
                  </a:txBody>
                  <a:tcPr marL="7412" marR="7412" marT="7412"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2</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1.411%</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3</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5.203%</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4</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5.605%</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2</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12.592%</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6.813%</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-0.986%</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3</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0.905%</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3</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1.866%</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3</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2.247%</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3</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3.313%</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3.770%</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4.605%</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396015418"/>
                  </a:ext>
                </a:extLst>
              </a:tr>
              <a:tr h="267762">
                <a:tc>
                  <a:txBody>
                    <a:bodyPr/>
                    <a:lstStyle/>
                    <a:p>
                      <a:pPr algn="l" fontAlgn="b"/>
                      <a:r>
                        <a:rPr lang="en-US" sz="800" b="1" i="0" u="none" strike="noStrike">
                          <a:effectLst/>
                          <a:latin typeface="Arial" panose="020B0604020202020204" pitchFamily="34" charset="0"/>
                        </a:rPr>
                        <a:t>Goldman Sachs</a:t>
                      </a:r>
                    </a:p>
                  </a:txBody>
                  <a:tcPr marL="7412" marR="7412" marT="7412"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3.16%</a:t>
                      </a:r>
                    </a:p>
                  </a:txBody>
                  <a:tcPr marL="7412" marR="7412" marT="7412"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$2,040,392,159.18</a:t>
                      </a:r>
                    </a:p>
                  </a:txBody>
                  <a:tcPr marL="7412" marR="7412" marT="7412"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8</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1.370%</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9</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FF0000"/>
                          </a:solidFill>
                          <a:effectLst/>
                          <a:latin typeface="Arial" panose="020B0604020202020204" pitchFamily="34" charset="0"/>
                        </a:rPr>
                        <a:t>5.012%</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11</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FF0000"/>
                          </a:solidFill>
                          <a:effectLst/>
                          <a:latin typeface="Arial" panose="020B0604020202020204" pitchFamily="34" charset="0"/>
                        </a:rPr>
                        <a:t>5.260%</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11</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11.859%</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10</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6.287%</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7</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-1.127%</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8</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0.704%</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6</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1.840%</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6</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2.071%</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9</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2.827%</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8</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3.445%</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7</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4.322%</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5</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431797835"/>
                  </a:ext>
                </a:extLst>
              </a:tr>
              <a:tr h="267762">
                <a:tc>
                  <a:txBody>
                    <a:bodyPr/>
                    <a:lstStyle/>
                    <a:p>
                      <a:pPr algn="l" fontAlgn="b"/>
                      <a:r>
                        <a:rPr lang="en-US" sz="800" b="1" i="0" u="none" strike="noStrike">
                          <a:effectLst/>
                          <a:latin typeface="Arial" panose="020B0604020202020204" pitchFamily="34" charset="0"/>
                        </a:rPr>
                        <a:t>Western Asset</a:t>
                      </a:r>
                    </a:p>
                  </a:txBody>
                  <a:tcPr marL="7412" marR="7412" marT="7412"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2.83%</a:t>
                      </a:r>
                    </a:p>
                  </a:txBody>
                  <a:tcPr marL="7412" marR="7412" marT="7412"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$1,827,309,907.96</a:t>
                      </a:r>
                    </a:p>
                  </a:txBody>
                  <a:tcPr marL="7412" marR="7412" marT="7412"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9</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1.372%</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8</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FF0000"/>
                          </a:solidFill>
                          <a:effectLst/>
                          <a:latin typeface="Arial" panose="020B0604020202020204" pitchFamily="34" charset="0"/>
                        </a:rPr>
                        <a:t>5.080%</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9</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5.372%</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8</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12.201%</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7</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6.277%</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8</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-1.089%</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5</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0.597%</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9</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1.742%</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8</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2.111%</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8</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3.080%</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2</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3.451%</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5</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4.368%</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4</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312108554"/>
                  </a:ext>
                </a:extLst>
              </a:tr>
              <a:tr h="267762">
                <a:tc>
                  <a:txBody>
                    <a:bodyPr/>
                    <a:lstStyle/>
                    <a:p>
                      <a:pPr algn="l" fontAlgn="b"/>
                      <a:r>
                        <a:rPr lang="en-US" sz="800" b="1" i="0" u="none" strike="noStrike">
                          <a:effectLst/>
                          <a:latin typeface="Arial" panose="020B0604020202020204" pitchFamily="34" charset="0"/>
                        </a:rPr>
                        <a:t>Manulife </a:t>
                      </a:r>
                    </a:p>
                  </a:txBody>
                  <a:tcPr marL="7412" marR="7412" marT="7412"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2.53%</a:t>
                      </a:r>
                    </a:p>
                  </a:txBody>
                  <a:tcPr marL="7412" marR="7412" marT="7412"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$1,630,031,231.87</a:t>
                      </a:r>
                    </a:p>
                  </a:txBody>
                  <a:tcPr marL="7412" marR="7412" marT="7412"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5</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1.423%</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2</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5.273%</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5.545%</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3</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12.364%</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4</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6.232%</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9</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-1.076%</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4</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0.653%</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7</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1.815%</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7</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2.156%</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4</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3.015%</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3</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3.610%</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3</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4.433%</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3</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018494968"/>
                  </a:ext>
                </a:extLst>
              </a:tr>
              <a:tr h="267762">
                <a:tc>
                  <a:txBody>
                    <a:bodyPr/>
                    <a:lstStyle/>
                    <a:p>
                      <a:pPr algn="l" fontAlgn="b"/>
                      <a:r>
                        <a:rPr lang="en-US" sz="800" b="1" i="0" u="none" strike="noStrike">
                          <a:effectLst/>
                          <a:latin typeface="Arial" panose="020B0604020202020204" pitchFamily="34" charset="0"/>
                        </a:rPr>
                        <a:t>PGIM</a:t>
                      </a:r>
                    </a:p>
                  </a:txBody>
                  <a:tcPr marL="7412" marR="7412" marT="7412"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2.36%</a:t>
                      </a:r>
                    </a:p>
                  </a:txBody>
                  <a:tcPr marL="7412" marR="7412" marT="7412"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$1,520,859,529.36</a:t>
                      </a:r>
                    </a:p>
                  </a:txBody>
                  <a:tcPr marL="7412" marR="7412" marT="7412"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10</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1.398%</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5</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FF0000"/>
                          </a:solidFill>
                          <a:effectLst/>
                          <a:latin typeface="Arial" panose="020B0604020202020204" pitchFamily="34" charset="0"/>
                        </a:rPr>
                        <a:t>5.100%</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7</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5.404%</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7</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12.385%</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3</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6.589%</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3</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-1.254%</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11</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0.581%</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10</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1.709%</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10</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2.113%</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7</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2.979%</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5</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endParaRPr lang="en-US" sz="800" b="0" i="0" u="none" strike="noStrike">
                        <a:solidFill>
                          <a:srgbClr val="FF0000"/>
                        </a:solidFill>
                        <a:effectLst/>
                        <a:latin typeface="Arial" panose="020B0604020202020204" pitchFamily="34" charset="0"/>
                      </a:endParaRP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 </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endParaRPr lang="en-US" sz="800" b="0" i="0" u="none" strike="noStrike">
                        <a:solidFill>
                          <a:srgbClr val="FF0000"/>
                        </a:solidFill>
                        <a:effectLst/>
                        <a:latin typeface="Arial" panose="020B0604020202020204" pitchFamily="34" charset="0"/>
                      </a:endParaRP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 </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719968009"/>
                  </a:ext>
                </a:extLst>
              </a:tr>
              <a:tr h="267762">
                <a:tc>
                  <a:txBody>
                    <a:bodyPr/>
                    <a:lstStyle/>
                    <a:p>
                      <a:pPr algn="l" fontAlgn="b"/>
                      <a:r>
                        <a:rPr lang="en-US" sz="800" b="1" i="0" u="none" strike="noStrike">
                          <a:effectLst/>
                          <a:latin typeface="Arial" panose="020B0604020202020204" pitchFamily="34" charset="0"/>
                        </a:rPr>
                        <a:t>Nuveen </a:t>
                      </a:r>
                    </a:p>
                  </a:txBody>
                  <a:tcPr marL="7412" marR="7412" marT="7412"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1.33%</a:t>
                      </a:r>
                    </a:p>
                  </a:txBody>
                  <a:tcPr marL="7412" marR="7412" marT="7412"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$858,694,119.63</a:t>
                      </a:r>
                    </a:p>
                  </a:txBody>
                  <a:tcPr marL="7412" marR="7412" marT="7412" marB="0" anchor="b">
                    <a:lnL>
                      <a:noFill/>
                    </a:lnL>
                    <a:lnR>
                      <a:noFill/>
                    </a:lnR>
                    <a:lnT>
                      <a:noFill/>
                    </a:lnT>
                    <a:lnB>
                      <a:noFill/>
                    </a:lnB>
                    <a:noFill/>
                  </a:tcPr>
                </a:tc>
                <a:tc>
                  <a:txBody>
                    <a:bodyPr/>
                    <a:lstStyle/>
                    <a:p>
                      <a:pPr algn="ctr" fontAlgn="b"/>
                      <a:r>
                        <a:rPr lang="en-US" sz="800" b="1" i="0" u="none" strike="noStrike">
                          <a:effectLst/>
                          <a:latin typeface="Arial" panose="020B0604020202020204" pitchFamily="34" charset="0"/>
                        </a:rPr>
                        <a:t>11</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1.401%</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4</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FF0000"/>
                          </a:solidFill>
                          <a:effectLst/>
                          <a:latin typeface="Arial" panose="020B0604020202020204" pitchFamily="34" charset="0"/>
                        </a:rPr>
                        <a:t>5.091%</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8</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5.309%</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10</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11.715%</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11</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6.020%</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11</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-1.123%</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7</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0.545%</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11</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1.665%</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11</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1.909%</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11</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2.737%</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9</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3.450%</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6</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effectLst/>
                          <a:latin typeface="Arial" panose="020B0604020202020204" pitchFamily="34" charset="0"/>
                        </a:rPr>
                        <a:t>4.239%</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0" i="0" u="none" strike="noStrike">
                          <a:effectLst/>
                          <a:latin typeface="Arial" panose="020B0604020202020204" pitchFamily="34" charset="0"/>
                        </a:rPr>
                        <a:t>6</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267459459"/>
                  </a:ext>
                </a:extLst>
              </a:tr>
              <a:tr h="267762">
                <a:tc>
                  <a:txBody>
                    <a:bodyPr/>
                    <a:lstStyle/>
                    <a:p>
                      <a:pPr algn="l" fontAlgn="b"/>
                      <a:r>
                        <a:rPr lang="en-US" sz="800" b="1" i="0" u="none" strike="noStrike">
                          <a:effectLst/>
                          <a:latin typeface="Arial" panose="020B0604020202020204" pitchFamily="34" charset="0"/>
                        </a:rPr>
                        <a:t>Insight Investment</a:t>
                      </a:r>
                    </a:p>
                  </a:txBody>
                  <a:tcPr marL="7412" marR="7412" marT="741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800" b="1" i="0" u="none" strike="noStrike">
                          <a:effectLst/>
                          <a:latin typeface="Arial" panose="020B0604020202020204" pitchFamily="34" charset="0"/>
                        </a:rPr>
                        <a:t>1.16%</a:t>
                      </a:r>
                    </a:p>
                  </a:txBody>
                  <a:tcPr marL="7412" marR="7412" marT="741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800" b="1" i="0" u="none" strike="noStrike">
                          <a:effectLst/>
                          <a:latin typeface="Arial" panose="020B0604020202020204" pitchFamily="34" charset="0"/>
                        </a:rPr>
                        <a:t>$749,188,204.83</a:t>
                      </a:r>
                    </a:p>
                  </a:txBody>
                  <a:tcPr marL="7412" marR="7412" marT="741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800" b="1" i="0" u="none" strike="noStrike">
                          <a:effectLst/>
                          <a:latin typeface="Arial" panose="020B0604020202020204" pitchFamily="34" charset="0"/>
                        </a:rPr>
                        <a:t>6</a:t>
                      </a:r>
                    </a:p>
                  </a:txBody>
                  <a:tcPr marL="7412" marR="7412" marT="741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effectLst/>
                          <a:latin typeface="Arial" panose="020B0604020202020204" pitchFamily="34" charset="0"/>
                        </a:rPr>
                        <a:t>1.360%</a:t>
                      </a:r>
                    </a:p>
                  </a:txBody>
                  <a:tcPr marL="7412" marR="7412" marT="741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Arial" panose="020B0604020202020204" pitchFamily="34" charset="0"/>
                        </a:rPr>
                        <a:t>10</a:t>
                      </a:r>
                    </a:p>
                  </a:txBody>
                  <a:tcPr marL="7412" marR="7412" marT="741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FF0000"/>
                          </a:solidFill>
                          <a:effectLst/>
                          <a:latin typeface="Arial" panose="020B0604020202020204" pitchFamily="34" charset="0"/>
                        </a:rPr>
                        <a:t>5.074%</a:t>
                      </a:r>
                    </a:p>
                  </a:txBody>
                  <a:tcPr marL="7412" marR="7412" marT="741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Arial" panose="020B0604020202020204" pitchFamily="34" charset="0"/>
                        </a:rPr>
                        <a:t>10</a:t>
                      </a:r>
                    </a:p>
                  </a:txBody>
                  <a:tcPr marL="7412" marR="7412" marT="741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effectLst/>
                          <a:latin typeface="Arial" panose="020B0604020202020204" pitchFamily="34" charset="0"/>
                        </a:rPr>
                        <a:t>5.328%</a:t>
                      </a:r>
                    </a:p>
                  </a:txBody>
                  <a:tcPr marL="7412" marR="7412" marT="741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Arial" panose="020B0604020202020204" pitchFamily="34" charset="0"/>
                        </a:rPr>
                        <a:t>9</a:t>
                      </a:r>
                    </a:p>
                  </a:txBody>
                  <a:tcPr marL="7412" marR="7412" marT="741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effectLst/>
                          <a:latin typeface="Arial" panose="020B0604020202020204" pitchFamily="34" charset="0"/>
                        </a:rPr>
                        <a:t>12.208%</a:t>
                      </a:r>
                    </a:p>
                  </a:txBody>
                  <a:tcPr marL="7412" marR="7412" marT="741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Arial" panose="020B0604020202020204" pitchFamily="34" charset="0"/>
                        </a:rPr>
                        <a:t>6</a:t>
                      </a:r>
                    </a:p>
                  </a:txBody>
                  <a:tcPr marL="7412" marR="7412" marT="741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effectLst/>
                          <a:latin typeface="Arial" panose="020B0604020202020204" pitchFamily="34" charset="0"/>
                        </a:rPr>
                        <a:t>6.440%</a:t>
                      </a:r>
                    </a:p>
                  </a:txBody>
                  <a:tcPr marL="7412" marR="7412" marT="741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Arial" panose="020B0604020202020204" pitchFamily="34" charset="0"/>
                        </a:rPr>
                        <a:t>4</a:t>
                      </a:r>
                    </a:p>
                  </a:txBody>
                  <a:tcPr marL="7412" marR="7412" marT="741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effectLst/>
                          <a:latin typeface="Arial" panose="020B0604020202020204" pitchFamily="34" charset="0"/>
                        </a:rPr>
                        <a:t>-1.132%</a:t>
                      </a:r>
                    </a:p>
                  </a:txBody>
                  <a:tcPr marL="7412" marR="7412" marT="741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Arial" panose="020B0604020202020204" pitchFamily="34" charset="0"/>
                        </a:rPr>
                        <a:t>9</a:t>
                      </a:r>
                    </a:p>
                  </a:txBody>
                  <a:tcPr marL="7412" marR="7412" marT="741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effectLst/>
                          <a:latin typeface="Arial" panose="020B0604020202020204" pitchFamily="34" charset="0"/>
                        </a:rPr>
                        <a:t>0.645%</a:t>
                      </a:r>
                    </a:p>
                  </a:txBody>
                  <a:tcPr marL="7412" marR="7412" marT="741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Arial" panose="020B0604020202020204" pitchFamily="34" charset="0"/>
                        </a:rPr>
                        <a:t>8</a:t>
                      </a:r>
                    </a:p>
                  </a:txBody>
                  <a:tcPr marL="7412" marR="7412" marT="741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effectLst/>
                          <a:latin typeface="Arial" panose="020B0604020202020204" pitchFamily="34" charset="0"/>
                        </a:rPr>
                        <a:t>1.729%</a:t>
                      </a:r>
                    </a:p>
                  </a:txBody>
                  <a:tcPr marL="7412" marR="7412" marT="741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Arial" panose="020B0604020202020204" pitchFamily="34" charset="0"/>
                        </a:rPr>
                        <a:t>9</a:t>
                      </a:r>
                    </a:p>
                  </a:txBody>
                  <a:tcPr marL="7412" marR="7412" marT="741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effectLst/>
                          <a:latin typeface="Arial" panose="020B0604020202020204" pitchFamily="34" charset="0"/>
                        </a:rPr>
                        <a:t>2.007%</a:t>
                      </a:r>
                    </a:p>
                  </a:txBody>
                  <a:tcPr marL="7412" marR="7412" marT="741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Arial" panose="020B0604020202020204" pitchFamily="34" charset="0"/>
                        </a:rPr>
                        <a:t>10</a:t>
                      </a:r>
                    </a:p>
                  </a:txBody>
                  <a:tcPr marL="7412" marR="7412" marT="741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en-US" sz="800" b="0" i="0" u="none" strike="noStrike">
                        <a:solidFill>
                          <a:srgbClr val="FF0000"/>
                        </a:solidFill>
                        <a:effectLst/>
                        <a:latin typeface="Arial" panose="020B0604020202020204" pitchFamily="34" charset="0"/>
                      </a:endParaRPr>
                    </a:p>
                  </a:txBody>
                  <a:tcPr marL="7412" marR="7412" marT="741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Arial" panose="020B0604020202020204" pitchFamily="34" charset="0"/>
                        </a:rPr>
                        <a:t> </a:t>
                      </a:r>
                    </a:p>
                  </a:txBody>
                  <a:tcPr marL="7412" marR="7412" marT="741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en-US" sz="800" b="0" i="0" u="none" strike="noStrike">
                        <a:solidFill>
                          <a:srgbClr val="FF0000"/>
                        </a:solidFill>
                        <a:effectLst/>
                        <a:latin typeface="Arial" panose="020B0604020202020204" pitchFamily="34" charset="0"/>
                      </a:endParaRPr>
                    </a:p>
                  </a:txBody>
                  <a:tcPr marL="7412" marR="7412" marT="741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Arial" panose="020B0604020202020204" pitchFamily="34" charset="0"/>
                        </a:rPr>
                        <a:t> </a:t>
                      </a:r>
                    </a:p>
                  </a:txBody>
                  <a:tcPr marL="7412" marR="7412" marT="741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en-US" sz="800" b="0" i="0" u="none" strike="noStrike">
                        <a:solidFill>
                          <a:srgbClr val="FF0000"/>
                        </a:solidFill>
                        <a:effectLst/>
                        <a:latin typeface="Arial" panose="020B0604020202020204" pitchFamily="34" charset="0"/>
                      </a:endParaRPr>
                    </a:p>
                  </a:txBody>
                  <a:tcPr marL="7412" marR="7412" marT="741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Arial" panose="020B0604020202020204" pitchFamily="34" charset="0"/>
                        </a:rPr>
                        <a:t> </a:t>
                      </a:r>
                    </a:p>
                  </a:txBody>
                  <a:tcPr marL="7412" marR="7412" marT="741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49881890"/>
                  </a:ext>
                </a:extLst>
              </a:tr>
              <a:tr h="267762">
                <a:tc>
                  <a:txBody>
                    <a:bodyPr/>
                    <a:lstStyle/>
                    <a:p>
                      <a:pPr algn="l" fontAlgn="b"/>
                      <a:r>
                        <a:rPr lang="en-US" sz="800" b="1" i="0" u="none" strike="noStrike">
                          <a:effectLst/>
                          <a:latin typeface="Arial" panose="020B0604020202020204" pitchFamily="34" charset="0"/>
                        </a:rPr>
                        <a:t>Total</a:t>
                      </a:r>
                    </a:p>
                  </a:txBody>
                  <a:tcPr marL="7412" marR="7412" marT="7412"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effectLst/>
                          <a:latin typeface="Arial" panose="020B0604020202020204" pitchFamily="34" charset="0"/>
                        </a:rPr>
                        <a:t>33.45%</a:t>
                      </a:r>
                    </a:p>
                  </a:txBody>
                  <a:tcPr marL="7412" marR="7412" marT="7412"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effectLst/>
                          <a:latin typeface="Arial" panose="020B0604020202020204" pitchFamily="34" charset="0"/>
                        </a:rPr>
                        <a:t>$21,591,416,897.10</a:t>
                      </a:r>
                    </a:p>
                  </a:txBody>
                  <a:tcPr marL="7412" marR="7412" marT="7412"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effectLst/>
                          <a:latin typeface="Arial" panose="020B0604020202020204" pitchFamily="34" charset="0"/>
                        </a:rPr>
                        <a:t> </a:t>
                      </a:r>
                    </a:p>
                  </a:txBody>
                  <a:tcPr marL="7412" marR="7412" marT="741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effectLst/>
                          <a:latin typeface="Arial" panose="020B0604020202020204" pitchFamily="34" charset="0"/>
                        </a:rPr>
                        <a:t>1.391%</a:t>
                      </a:r>
                    </a:p>
                  </a:txBody>
                  <a:tcPr marL="7412" marR="7412" marT="741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effectLst/>
                          <a:latin typeface="Arial" panose="020B0604020202020204" pitchFamily="34" charset="0"/>
                        </a:rPr>
                        <a:t> </a:t>
                      </a:r>
                    </a:p>
                  </a:txBody>
                  <a:tcPr marL="7412" marR="7412" marT="741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solidFill>
                            <a:srgbClr val="FF0000"/>
                          </a:solidFill>
                          <a:effectLst/>
                          <a:latin typeface="Arial" panose="020B0604020202020204" pitchFamily="34" charset="0"/>
                        </a:rPr>
                        <a:t>5.152%</a:t>
                      </a:r>
                    </a:p>
                  </a:txBody>
                  <a:tcPr marL="7412" marR="7412" marT="741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1" i="0" u="none" strike="noStrike">
                          <a:effectLst/>
                          <a:latin typeface="Arial" panose="020B0604020202020204" pitchFamily="34" charset="0"/>
                        </a:rPr>
                        <a:t> </a:t>
                      </a:r>
                    </a:p>
                  </a:txBody>
                  <a:tcPr marL="7412" marR="7412" marT="741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effectLst/>
                          <a:latin typeface="Arial" panose="020B0604020202020204" pitchFamily="34" charset="0"/>
                        </a:rPr>
                        <a:t>5.483%</a:t>
                      </a:r>
                    </a:p>
                  </a:txBody>
                  <a:tcPr marL="7412" marR="7412" marT="741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1" i="0" u="none" strike="noStrike">
                          <a:effectLst/>
                          <a:latin typeface="Arial" panose="020B0604020202020204" pitchFamily="34" charset="0"/>
                        </a:rPr>
                        <a:t> </a:t>
                      </a:r>
                    </a:p>
                  </a:txBody>
                  <a:tcPr marL="7412" marR="7412" marT="741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effectLst/>
                          <a:latin typeface="Arial" panose="020B0604020202020204" pitchFamily="34" charset="0"/>
                        </a:rPr>
                        <a:t>12.229%</a:t>
                      </a:r>
                    </a:p>
                  </a:txBody>
                  <a:tcPr marL="7412" marR="7412" marT="741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1" i="0" u="none" strike="noStrike">
                          <a:effectLst/>
                          <a:latin typeface="Arial" panose="020B0604020202020204" pitchFamily="34" charset="0"/>
                        </a:rPr>
                        <a:t> </a:t>
                      </a:r>
                    </a:p>
                  </a:txBody>
                  <a:tcPr marL="7412" marR="7412" marT="741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effectLst/>
                          <a:latin typeface="Arial" panose="020B0604020202020204" pitchFamily="34" charset="0"/>
                        </a:rPr>
                        <a:t>6.366%</a:t>
                      </a:r>
                    </a:p>
                  </a:txBody>
                  <a:tcPr marL="7412" marR="7412" marT="741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effectLst/>
                          <a:latin typeface="Arial" panose="020B0604020202020204" pitchFamily="34" charset="0"/>
                        </a:rPr>
                        <a:t> </a:t>
                      </a:r>
                    </a:p>
                  </a:txBody>
                  <a:tcPr marL="7412" marR="7412" marT="741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effectLst/>
                          <a:latin typeface="Arial" panose="020B0604020202020204" pitchFamily="34" charset="0"/>
                        </a:rPr>
                        <a:t>-1.085%</a:t>
                      </a:r>
                    </a:p>
                  </a:txBody>
                  <a:tcPr marL="7412" marR="7412" marT="741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1" i="0" u="none" strike="noStrike">
                          <a:effectLst/>
                          <a:latin typeface="Arial" panose="020B0604020202020204" pitchFamily="34" charset="0"/>
                        </a:rPr>
                        <a:t> </a:t>
                      </a:r>
                    </a:p>
                  </a:txBody>
                  <a:tcPr marL="7412" marR="7412" marT="741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effectLst/>
                          <a:latin typeface="Arial" panose="020B0604020202020204" pitchFamily="34" charset="0"/>
                        </a:rPr>
                        <a:t>0.754%</a:t>
                      </a:r>
                    </a:p>
                  </a:txBody>
                  <a:tcPr marL="7412" marR="7412" marT="741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1" i="0" u="none" strike="noStrike">
                          <a:effectLst/>
                          <a:latin typeface="Arial" panose="020B0604020202020204" pitchFamily="34" charset="0"/>
                        </a:rPr>
                        <a:t> </a:t>
                      </a:r>
                    </a:p>
                  </a:txBody>
                  <a:tcPr marL="7412" marR="7412" marT="741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effectLst/>
                          <a:latin typeface="Arial" panose="020B0604020202020204" pitchFamily="34" charset="0"/>
                        </a:rPr>
                        <a:t>1.833%</a:t>
                      </a:r>
                    </a:p>
                  </a:txBody>
                  <a:tcPr marL="7412" marR="7412" marT="741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1" i="0" u="none" strike="noStrike">
                          <a:effectLst/>
                          <a:latin typeface="Arial" panose="020B0604020202020204" pitchFamily="34" charset="0"/>
                        </a:rPr>
                        <a:t> </a:t>
                      </a:r>
                    </a:p>
                  </a:txBody>
                  <a:tcPr marL="7412" marR="7412" marT="741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effectLst/>
                          <a:latin typeface="Arial" panose="020B0604020202020204" pitchFamily="34" charset="0"/>
                        </a:rPr>
                        <a:t>2.145%</a:t>
                      </a:r>
                    </a:p>
                  </a:txBody>
                  <a:tcPr marL="7412" marR="7412" marT="741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1" i="0" u="none" strike="noStrike">
                          <a:effectLst/>
                          <a:latin typeface="Arial" panose="020B0604020202020204" pitchFamily="34" charset="0"/>
                        </a:rPr>
                        <a:t> </a:t>
                      </a:r>
                    </a:p>
                  </a:txBody>
                  <a:tcPr marL="7412" marR="7412" marT="741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effectLst/>
                          <a:latin typeface="Arial" panose="020B0604020202020204" pitchFamily="34" charset="0"/>
                        </a:rPr>
                        <a:t>2.959%</a:t>
                      </a:r>
                    </a:p>
                  </a:txBody>
                  <a:tcPr marL="7412" marR="7412" marT="741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1" i="0" u="none" strike="noStrike">
                          <a:effectLst/>
                          <a:latin typeface="Arial" panose="020B0604020202020204" pitchFamily="34" charset="0"/>
                        </a:rPr>
                        <a:t> </a:t>
                      </a:r>
                    </a:p>
                  </a:txBody>
                  <a:tcPr marL="7412" marR="7412" marT="741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effectLst/>
                          <a:latin typeface="Arial" panose="020B0604020202020204" pitchFamily="34" charset="0"/>
                        </a:rPr>
                        <a:t>3.456%</a:t>
                      </a:r>
                    </a:p>
                  </a:txBody>
                  <a:tcPr marL="7412" marR="7412" marT="741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1" i="0" u="none" strike="noStrike">
                          <a:effectLst/>
                          <a:latin typeface="Arial" panose="020B0604020202020204" pitchFamily="34" charset="0"/>
                        </a:rPr>
                        <a:t> </a:t>
                      </a:r>
                    </a:p>
                  </a:txBody>
                  <a:tcPr marL="7412" marR="7412" marT="741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800" b="1" i="0" u="none" strike="noStrike">
                          <a:effectLst/>
                          <a:latin typeface="Arial" panose="020B0604020202020204" pitchFamily="34" charset="0"/>
                        </a:rPr>
                        <a:t>4.268%</a:t>
                      </a:r>
                    </a:p>
                  </a:txBody>
                  <a:tcPr marL="7412" marR="7412" marT="741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500" b="1" i="0" u="none" strike="noStrike">
                          <a:effectLst/>
                          <a:latin typeface="Arial" panose="020B0604020202020204" pitchFamily="34" charset="0"/>
                        </a:rPr>
                        <a:t> </a:t>
                      </a:r>
                    </a:p>
                  </a:txBody>
                  <a:tcPr marL="7412" marR="7412" marT="741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317044935"/>
                  </a:ext>
                </a:extLst>
              </a:tr>
              <a:tr h="267762">
                <a:tc>
                  <a:txBody>
                    <a:bodyPr/>
                    <a:lstStyle/>
                    <a:p>
                      <a:pPr algn="l" fontAlgn="b"/>
                      <a:r>
                        <a:rPr lang="en-US" sz="800" b="1" i="0" u="none" strike="noStrike">
                          <a:solidFill>
                            <a:srgbClr val="0000FF"/>
                          </a:solidFill>
                          <a:effectLst/>
                          <a:latin typeface="Arial" panose="020B0604020202020204" pitchFamily="34" charset="0"/>
                        </a:rPr>
                        <a:t>Benchmark</a:t>
                      </a:r>
                    </a:p>
                  </a:txBody>
                  <a:tcPr marL="7412" marR="7412" marT="7412" marB="0" anchor="b">
                    <a:lnL>
                      <a:noFill/>
                    </a:lnL>
                    <a:lnR>
                      <a:noFill/>
                    </a:lnR>
                    <a:lnT>
                      <a:noFill/>
                    </a:lnT>
                    <a:lnB>
                      <a:noFill/>
                    </a:lnB>
                    <a:noFill/>
                  </a:tcPr>
                </a:tc>
                <a:tc>
                  <a:txBody>
                    <a:bodyPr/>
                    <a:lstStyle/>
                    <a:p>
                      <a:pPr algn="l" fontAlgn="b"/>
                      <a:endParaRPr lang="en-US" sz="800" b="1" i="0" u="none" strike="noStrike">
                        <a:solidFill>
                          <a:srgbClr val="0000FF"/>
                        </a:solidFill>
                        <a:effectLst/>
                        <a:latin typeface="Arial" panose="020B0604020202020204" pitchFamily="34" charset="0"/>
                      </a:endParaRPr>
                    </a:p>
                  </a:txBody>
                  <a:tcPr marL="7412" marR="7412" marT="7412" marB="0" anchor="b">
                    <a:lnL>
                      <a:noFill/>
                    </a:lnL>
                    <a:lnR>
                      <a:noFill/>
                    </a:lnR>
                    <a:lnT>
                      <a:noFill/>
                    </a:lnT>
                    <a:lnB>
                      <a:noFill/>
                    </a:lnB>
                    <a:noFill/>
                  </a:tcPr>
                </a:tc>
                <a:tc>
                  <a:txBody>
                    <a:bodyPr/>
                    <a:lstStyle/>
                    <a:p>
                      <a:pPr algn="ctr" fontAlgn="b"/>
                      <a:endParaRPr lang="en-US" sz="800" b="1" i="0" u="none" strike="noStrike">
                        <a:solidFill>
                          <a:srgbClr val="0000FF"/>
                        </a:solidFill>
                        <a:effectLst/>
                        <a:latin typeface="Arial" panose="020B0604020202020204" pitchFamily="34" charset="0"/>
                      </a:endParaRPr>
                    </a:p>
                  </a:txBody>
                  <a:tcPr marL="7412" marR="7412" marT="7412" marB="0" anchor="b">
                    <a:lnL>
                      <a:noFill/>
                    </a:lnL>
                    <a:lnR>
                      <a:noFill/>
                    </a:lnR>
                    <a:lnT>
                      <a:noFill/>
                    </a:lnT>
                    <a:lnB>
                      <a:noFill/>
                    </a:lnB>
                    <a:noFill/>
                  </a:tcPr>
                </a:tc>
                <a:tc>
                  <a:txBody>
                    <a:bodyPr/>
                    <a:lstStyle/>
                    <a:p>
                      <a:pPr algn="ctr" fontAlgn="b"/>
                      <a:endParaRPr lang="en-US" sz="800" b="1" i="0" u="none" strike="noStrike">
                        <a:solidFill>
                          <a:srgbClr val="0000FF"/>
                        </a:solidFill>
                        <a:effectLst/>
                        <a:latin typeface="Arial" panose="020B0604020202020204" pitchFamily="34" charset="0"/>
                      </a:endParaRP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1" i="0" u="none" strike="noStrike">
                          <a:solidFill>
                            <a:srgbClr val="0000FF"/>
                          </a:solidFill>
                          <a:effectLst/>
                          <a:latin typeface="Arial" panose="020B0604020202020204" pitchFamily="34" charset="0"/>
                        </a:rPr>
                        <a:t>1.339%</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800" b="1" i="0" u="none" strike="noStrike">
                          <a:solidFill>
                            <a:srgbClr val="0000FF"/>
                          </a:solidFill>
                          <a:effectLst/>
                          <a:latin typeface="Arial" panose="020B0604020202020204" pitchFamily="34" charset="0"/>
                        </a:rPr>
                        <a:t> </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1" i="0" u="none" strike="noStrike">
                          <a:solidFill>
                            <a:srgbClr val="0000FF"/>
                          </a:solidFill>
                          <a:effectLst/>
                          <a:latin typeface="Arial" panose="020B0604020202020204" pitchFamily="34" charset="0"/>
                        </a:rPr>
                        <a:t>5.196%</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1" i="0" u="none" strike="noStrike">
                          <a:solidFill>
                            <a:srgbClr val="0000FF"/>
                          </a:solidFill>
                          <a:effectLst/>
                          <a:latin typeface="Arial" panose="020B0604020202020204" pitchFamily="34" charset="0"/>
                        </a:rPr>
                        <a:t> </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1" i="0" u="none" strike="noStrike">
                          <a:solidFill>
                            <a:srgbClr val="0000FF"/>
                          </a:solidFill>
                          <a:effectLst/>
                          <a:latin typeface="Arial" panose="020B0604020202020204" pitchFamily="34" charset="0"/>
                        </a:rPr>
                        <a:t>5.265%</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1" i="0" u="none" strike="noStrike">
                          <a:solidFill>
                            <a:srgbClr val="0000FF"/>
                          </a:solidFill>
                          <a:effectLst/>
                          <a:latin typeface="Arial" panose="020B0604020202020204" pitchFamily="34" charset="0"/>
                        </a:rPr>
                        <a:t> </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1" i="0" u="none" strike="noStrike">
                          <a:solidFill>
                            <a:srgbClr val="0000FF"/>
                          </a:solidFill>
                          <a:effectLst/>
                          <a:latin typeface="Arial" panose="020B0604020202020204" pitchFamily="34" charset="0"/>
                        </a:rPr>
                        <a:t>11.568%</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1" i="0" u="none" strike="noStrike">
                          <a:solidFill>
                            <a:srgbClr val="0000FF"/>
                          </a:solidFill>
                          <a:effectLst/>
                          <a:latin typeface="Arial" panose="020B0604020202020204" pitchFamily="34" charset="0"/>
                        </a:rPr>
                        <a:t> </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1" i="0" u="none" strike="noStrike">
                          <a:solidFill>
                            <a:srgbClr val="0000FF"/>
                          </a:solidFill>
                          <a:effectLst/>
                          <a:latin typeface="Arial" panose="020B0604020202020204" pitchFamily="34" charset="0"/>
                        </a:rPr>
                        <a:t>5.966%</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800" b="1" i="0" u="none" strike="noStrike">
                          <a:solidFill>
                            <a:srgbClr val="0000FF"/>
                          </a:solidFill>
                          <a:effectLst/>
                          <a:latin typeface="Arial" panose="020B0604020202020204" pitchFamily="34" charset="0"/>
                        </a:rPr>
                        <a:t> </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1" i="0" u="none" strike="noStrike">
                          <a:solidFill>
                            <a:srgbClr val="0000FF"/>
                          </a:solidFill>
                          <a:effectLst/>
                          <a:latin typeface="Arial" panose="020B0604020202020204" pitchFamily="34" charset="0"/>
                        </a:rPr>
                        <a:t>-1.388%</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1" i="0" u="none" strike="noStrike">
                          <a:solidFill>
                            <a:srgbClr val="0000FF"/>
                          </a:solidFill>
                          <a:effectLst/>
                          <a:latin typeface="Arial" panose="020B0604020202020204" pitchFamily="34" charset="0"/>
                        </a:rPr>
                        <a:t> </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1" i="0" u="none" strike="noStrike">
                          <a:solidFill>
                            <a:srgbClr val="0000FF"/>
                          </a:solidFill>
                          <a:effectLst/>
                          <a:latin typeface="Arial" panose="020B0604020202020204" pitchFamily="34" charset="0"/>
                        </a:rPr>
                        <a:t>0.333%</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1" i="0" u="none" strike="noStrike">
                          <a:solidFill>
                            <a:srgbClr val="0000FF"/>
                          </a:solidFill>
                          <a:effectLst/>
                          <a:latin typeface="Arial" panose="020B0604020202020204" pitchFamily="34" charset="0"/>
                        </a:rPr>
                        <a:t> </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1" i="0" u="none" strike="noStrike">
                          <a:solidFill>
                            <a:srgbClr val="0000FF"/>
                          </a:solidFill>
                          <a:effectLst/>
                          <a:latin typeface="Arial" panose="020B0604020202020204" pitchFamily="34" charset="0"/>
                        </a:rPr>
                        <a:t>1.473%</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1" i="0" u="none" strike="noStrike">
                          <a:solidFill>
                            <a:srgbClr val="0000FF"/>
                          </a:solidFill>
                          <a:effectLst/>
                          <a:latin typeface="Arial" panose="020B0604020202020204" pitchFamily="34" charset="0"/>
                        </a:rPr>
                        <a:t> </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1" i="0" u="none" strike="noStrike">
                          <a:solidFill>
                            <a:srgbClr val="0000FF"/>
                          </a:solidFill>
                          <a:effectLst/>
                          <a:latin typeface="Arial" panose="020B0604020202020204" pitchFamily="34" charset="0"/>
                        </a:rPr>
                        <a:t>1.844%</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1" i="0" u="none" strike="noStrike">
                          <a:solidFill>
                            <a:srgbClr val="0000FF"/>
                          </a:solidFill>
                          <a:effectLst/>
                          <a:latin typeface="Arial" panose="020B0604020202020204" pitchFamily="34" charset="0"/>
                        </a:rPr>
                        <a:t> </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1" i="0" u="none" strike="noStrike">
                          <a:solidFill>
                            <a:srgbClr val="0000FF"/>
                          </a:solidFill>
                          <a:effectLst/>
                          <a:latin typeface="Arial" panose="020B0604020202020204" pitchFamily="34" charset="0"/>
                        </a:rPr>
                        <a:t>2.597%</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1" i="0" u="none" strike="noStrike">
                          <a:solidFill>
                            <a:srgbClr val="0000FF"/>
                          </a:solidFill>
                          <a:effectLst/>
                          <a:latin typeface="Arial" panose="020B0604020202020204" pitchFamily="34" charset="0"/>
                        </a:rPr>
                        <a:t> </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1" i="0" u="none" strike="noStrike">
                          <a:solidFill>
                            <a:srgbClr val="0000FF"/>
                          </a:solidFill>
                          <a:effectLst/>
                          <a:latin typeface="Arial" panose="020B0604020202020204" pitchFamily="34" charset="0"/>
                        </a:rPr>
                        <a:t>3.223%</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1" i="0" u="none" strike="noStrike">
                          <a:solidFill>
                            <a:srgbClr val="0000FF"/>
                          </a:solidFill>
                          <a:effectLst/>
                          <a:latin typeface="Arial" panose="020B0604020202020204" pitchFamily="34" charset="0"/>
                        </a:rPr>
                        <a:t> </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1" i="0" u="none" strike="noStrike">
                          <a:solidFill>
                            <a:srgbClr val="0000FF"/>
                          </a:solidFill>
                          <a:effectLst/>
                          <a:latin typeface="Arial" panose="020B0604020202020204" pitchFamily="34" charset="0"/>
                        </a:rPr>
                        <a:t>4.061%</a:t>
                      </a:r>
                    </a:p>
                  </a:txBody>
                  <a:tcPr marL="7412" marR="7412" marT="741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500" b="1" i="0" u="none" strike="noStrike" dirty="0">
                          <a:solidFill>
                            <a:srgbClr val="0000FF"/>
                          </a:solidFill>
                          <a:effectLst/>
                          <a:latin typeface="Arial" panose="020B0604020202020204" pitchFamily="34" charset="0"/>
                        </a:rPr>
                        <a:t> </a:t>
                      </a:r>
                    </a:p>
                  </a:txBody>
                  <a:tcPr marL="7412" marR="7412" marT="7412"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722308017"/>
                  </a:ext>
                </a:extLst>
              </a:tr>
            </a:tbl>
          </a:graphicData>
        </a:graphic>
      </p:graphicFrame>
    </p:spTree>
    <p:extLst>
      <p:ext uri="{BB962C8B-B14F-4D97-AF65-F5344CB8AC3E}">
        <p14:creationId xmlns:p14="http://schemas.microsoft.com/office/powerpoint/2010/main" val="13022527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1CE7F-7EC7-94BC-EFC6-3CD5124D830D}"/>
              </a:ext>
            </a:extLst>
          </p:cNvPr>
          <p:cNvSpPr>
            <a:spLocks noGrp="1"/>
          </p:cNvSpPr>
          <p:nvPr>
            <p:ph type="title"/>
          </p:nvPr>
        </p:nvSpPr>
        <p:spPr/>
        <p:txBody>
          <a:bodyPr>
            <a:normAutofit/>
          </a:bodyPr>
          <a:lstStyle/>
          <a:p>
            <a:r>
              <a:rPr lang="en-US" dirty="0"/>
              <a:t>Spread Sector Exposures Long</a:t>
            </a:r>
            <a:r>
              <a:rPr lang="en-US" sz="4400" dirty="0"/>
              <a:t> Duration </a:t>
            </a:r>
            <a:br>
              <a:rPr lang="en-US" sz="4400" dirty="0"/>
            </a:br>
            <a:r>
              <a:rPr lang="en-US" sz="2200" dirty="0"/>
              <a:t>(top and bottom 1 year returns)</a:t>
            </a:r>
            <a:endParaRPr lang="en-US" sz="2400" dirty="0"/>
          </a:p>
        </p:txBody>
      </p:sp>
      <p:graphicFrame>
        <p:nvGraphicFramePr>
          <p:cNvPr id="7" name="Content Placeholder 6">
            <a:extLst>
              <a:ext uri="{FF2B5EF4-FFF2-40B4-BE49-F238E27FC236}">
                <a16:creationId xmlns:a16="http://schemas.microsoft.com/office/drawing/2014/main" id="{BEAE8788-D522-0B10-74E5-791427469F72}"/>
              </a:ext>
            </a:extLst>
          </p:cNvPr>
          <p:cNvGraphicFramePr>
            <a:graphicFrameLocks noGrp="1"/>
          </p:cNvGraphicFramePr>
          <p:nvPr>
            <p:ph idx="1"/>
          </p:nvPr>
        </p:nvGraphicFramePr>
        <p:xfrm>
          <a:off x="838200" y="2146300"/>
          <a:ext cx="10515600" cy="421005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C7C0F508-6133-9A49-0B22-B7A4D2F67598}"/>
              </a:ext>
            </a:extLst>
          </p:cNvPr>
          <p:cNvSpPr>
            <a:spLocks noGrp="1"/>
          </p:cNvSpPr>
          <p:nvPr>
            <p:ph type="sldNum" sz="quarter" idx="4"/>
          </p:nvPr>
        </p:nvSpPr>
        <p:spPr/>
        <p:txBody>
          <a:bodyPr/>
          <a:lstStyle/>
          <a:p>
            <a:fld id="{939BA12D-66C8-4ADD-AE22-8C591D475314}" type="slidenum">
              <a:rPr lang="en-US" smtClean="0"/>
              <a:t>53</a:t>
            </a:fld>
            <a:endParaRPr lang="en-US"/>
          </a:p>
        </p:txBody>
      </p:sp>
      <p:sp>
        <p:nvSpPr>
          <p:cNvPr id="8" name="TextBox 7">
            <a:extLst>
              <a:ext uri="{FF2B5EF4-FFF2-40B4-BE49-F238E27FC236}">
                <a16:creationId xmlns:a16="http://schemas.microsoft.com/office/drawing/2014/main" id="{3BF09F04-4B95-7C43-C063-774B33BE539E}"/>
              </a:ext>
            </a:extLst>
          </p:cNvPr>
          <p:cNvSpPr txBox="1"/>
          <p:nvPr/>
        </p:nvSpPr>
        <p:spPr>
          <a:xfrm>
            <a:off x="4830617" y="1833617"/>
            <a:ext cx="1902691" cy="369332"/>
          </a:xfrm>
          <a:prstGeom prst="rect">
            <a:avLst/>
          </a:prstGeom>
          <a:noFill/>
        </p:spPr>
        <p:txBody>
          <a:bodyPr wrap="square" rtlCol="0">
            <a:spAutoFit/>
          </a:bodyPr>
          <a:lstStyle/>
          <a:p>
            <a:pPr algn="ctr"/>
            <a:r>
              <a:rPr lang="en-US" dirty="0"/>
              <a:t>As of 9/30/24</a:t>
            </a:r>
          </a:p>
        </p:txBody>
      </p:sp>
    </p:spTree>
    <p:extLst>
      <p:ext uri="{BB962C8B-B14F-4D97-AF65-F5344CB8AC3E}">
        <p14:creationId xmlns:p14="http://schemas.microsoft.com/office/powerpoint/2010/main" val="39835556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685166"/>
            <a:ext cx="10515600" cy="944852"/>
          </a:xfrm>
        </p:spPr>
        <p:txBody>
          <a:bodyPr/>
          <a:lstStyle/>
          <a:p>
            <a:pPr algn="ctr"/>
            <a:r>
              <a:rPr lang="en-US" b="1" dirty="0">
                <a:solidFill>
                  <a:schemeClr val="tx1"/>
                </a:solidFill>
              </a:rPr>
              <a:t>Fixed Income Characteristics </a:t>
            </a:r>
            <a:r>
              <a:rPr lang="en-US" sz="2400" b="1" dirty="0">
                <a:solidFill>
                  <a:schemeClr val="tx1"/>
                </a:solidFill>
              </a:rPr>
              <a:t>(as of Sept 30, 2024)</a:t>
            </a:r>
            <a:endParaRPr lang="en-US" b="1" dirty="0">
              <a:solidFill>
                <a:schemeClr val="tx1"/>
              </a:solidFill>
            </a:endParaRPr>
          </a:p>
        </p:txBody>
      </p:sp>
      <p:graphicFrame>
        <p:nvGraphicFramePr>
          <p:cNvPr id="8" name="Content Placeholder 7"/>
          <p:cNvGraphicFramePr>
            <a:graphicFrameLocks noGrp="1"/>
          </p:cNvGraphicFramePr>
          <p:nvPr>
            <p:ph sz="half" idx="1"/>
          </p:nvPr>
        </p:nvGraphicFramePr>
        <p:xfrm>
          <a:off x="1981200" y="1524001"/>
          <a:ext cx="4038600" cy="4114800"/>
        </p:xfrm>
        <a:graphic>
          <a:graphicData uri="http://schemas.openxmlformats.org/drawingml/2006/table">
            <a:tbl>
              <a:tblPr firstRow="1" bandRow="1">
                <a:tableStyleId>{5940675A-B579-460E-94D1-54222C63F5DA}</a:tableStyleId>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936105">
                <a:tc gridSpan="3">
                  <a:txBody>
                    <a:bodyPr/>
                    <a:lstStyle/>
                    <a:p>
                      <a:pPr algn="ctr" rtl="0" eaLnBrk="1" fontAlgn="base" latinLnBrk="0" hangingPunct="1">
                        <a:defRPr sz="1398" b="1" i="0" u="sng" strike="noStrike" kern="1200" cap="small" normalizeH="0" baseline="0">
                          <a:solidFill>
                            <a:srgbClr val="000000"/>
                          </a:solidFill>
                          <a:latin typeface="Arial"/>
                          <a:ea typeface="Arial"/>
                          <a:cs typeface="Arial"/>
                        </a:defRPr>
                      </a:pPr>
                      <a:r>
                        <a:rPr lang="en-US" sz="1400" b="1" i="1" u="sng" baseline="0" dirty="0">
                          <a:latin typeface="+mn-lt"/>
                        </a:rPr>
                        <a:t>Intermediate Duration Composite</a:t>
                      </a:r>
                      <a:endParaRPr lang="en-US" sz="1400" dirty="0">
                        <a:latin typeface="+mn-lt"/>
                      </a:endParaRPr>
                    </a:p>
                  </a:txBody>
                  <a:tcPr marL="92295" marR="92295" anchor="ctr" horzOverflow="overflow"/>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93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mn-lt"/>
                      </a:endParaRP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Portfolio</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Benchmark</a:t>
                      </a:r>
                    </a:p>
                  </a:txBody>
                  <a:tcPr marL="92295" marR="92295" anchor="ctr" horzOverflow="overflow"/>
                </a:tc>
                <a:extLst>
                  <a:ext uri="{0D108BD9-81ED-4DB2-BD59-A6C34878D82A}">
                    <a16:rowId xmlns:a16="http://schemas.microsoft.com/office/drawing/2014/main" val="10001"/>
                  </a:ext>
                </a:extLst>
              </a:tr>
              <a:tr h="7694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Coupon</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3.61%</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3.36%</a:t>
                      </a:r>
                    </a:p>
                  </a:txBody>
                  <a:tcPr marL="92295" marR="92295" anchor="ctr" horzOverflow="overflow"/>
                </a:tc>
                <a:extLst>
                  <a:ext uri="{0D108BD9-81ED-4DB2-BD59-A6C34878D82A}">
                    <a16:rowId xmlns:a16="http://schemas.microsoft.com/office/drawing/2014/main" val="10002"/>
                  </a:ext>
                </a:extLst>
              </a:tr>
              <a:tr h="7864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YTM</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4.55%</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4.15%</a:t>
                      </a:r>
                    </a:p>
                  </a:txBody>
                  <a:tcPr marL="92295" marR="92295" anchor="ctr" horzOverflow="overflow"/>
                </a:tc>
                <a:extLst>
                  <a:ext uri="{0D108BD9-81ED-4DB2-BD59-A6C34878D82A}">
                    <a16:rowId xmlns:a16="http://schemas.microsoft.com/office/drawing/2014/main" val="10003"/>
                  </a:ext>
                </a:extLst>
              </a:tr>
              <a:tr h="8034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Effective Duration</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4.31 years</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4.28 years</a:t>
                      </a:r>
                    </a:p>
                  </a:txBody>
                  <a:tcPr marL="92295" marR="92295" anchor="ctr" horzOverflow="overflow"/>
                </a:tc>
                <a:extLst>
                  <a:ext uri="{0D108BD9-81ED-4DB2-BD59-A6C34878D82A}">
                    <a16:rowId xmlns:a16="http://schemas.microsoft.com/office/drawing/2014/main" val="10004"/>
                  </a:ext>
                </a:extLst>
              </a:tr>
            </a:tbl>
          </a:graphicData>
        </a:graphic>
      </p:graphicFrame>
      <p:graphicFrame>
        <p:nvGraphicFramePr>
          <p:cNvPr id="9" name="Content Placeholder 8"/>
          <p:cNvGraphicFramePr>
            <a:graphicFrameLocks noGrp="1"/>
          </p:cNvGraphicFramePr>
          <p:nvPr>
            <p:ph sz="half" idx="2"/>
          </p:nvPr>
        </p:nvGraphicFramePr>
        <p:xfrm>
          <a:off x="6172200" y="1524000"/>
          <a:ext cx="4038600" cy="4114800"/>
        </p:xfrm>
        <a:graphic>
          <a:graphicData uri="http://schemas.openxmlformats.org/drawingml/2006/table">
            <a:tbl>
              <a:tblPr firstRow="1" bandRow="1">
                <a:tableStyleId>{5940675A-B579-460E-94D1-54222C63F5DA}</a:tableStyleId>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914400">
                <a:tc gridSpan="3">
                  <a:txBody>
                    <a:bodyPr/>
                    <a:lstStyle/>
                    <a:p>
                      <a:pPr algn="ctr" rtl="0" eaLnBrk="1" fontAlgn="base" latinLnBrk="0" hangingPunct="1">
                        <a:defRPr sz="1398" b="1" i="0" u="sng" strike="noStrike" kern="1200" cap="small" normalizeH="0" baseline="0">
                          <a:solidFill>
                            <a:srgbClr val="000000"/>
                          </a:solidFill>
                          <a:latin typeface="Arial"/>
                          <a:ea typeface="Arial"/>
                          <a:cs typeface="Arial"/>
                        </a:defRPr>
                      </a:pPr>
                      <a:r>
                        <a:rPr lang="en-US" sz="1400" b="1" i="1" u="sng" baseline="0" dirty="0">
                          <a:latin typeface="+mn-lt"/>
                        </a:rPr>
                        <a:t>Long Duration Composite</a:t>
                      </a:r>
                      <a:endParaRPr lang="en-US" sz="1400" dirty="0">
                        <a:latin typeface="+mn-lt"/>
                      </a:endParaRPr>
                    </a:p>
                  </a:txBody>
                  <a:tcPr marL="92295" marR="92295" anchor="ctr" horzOverflow="overflow"/>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268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mn-lt"/>
                      </a:endParaRP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Portfolio</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Benchmark</a:t>
                      </a:r>
                    </a:p>
                  </a:txBody>
                  <a:tcPr marL="92295" marR="92295" anchor="ctr" horzOverflow="overflow"/>
                </a:tc>
                <a:extLst>
                  <a:ext uri="{0D108BD9-81ED-4DB2-BD59-A6C34878D82A}">
                    <a16:rowId xmlns:a16="http://schemas.microsoft.com/office/drawing/2014/main" val="10001"/>
                  </a:ext>
                </a:extLst>
              </a:tr>
              <a:tr h="7612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Coupon</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3.93%</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3.47%</a:t>
                      </a:r>
                    </a:p>
                  </a:txBody>
                  <a:tcPr marL="92295" marR="92295" anchor="ctr" horzOverflow="overflow"/>
                </a:tc>
                <a:extLst>
                  <a:ext uri="{0D108BD9-81ED-4DB2-BD59-A6C34878D82A}">
                    <a16:rowId xmlns:a16="http://schemas.microsoft.com/office/drawing/2014/main" val="10002"/>
                  </a:ext>
                </a:extLst>
              </a:tr>
              <a:tr h="7612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YTM</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4.56%</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4.25%</a:t>
                      </a:r>
                    </a:p>
                  </a:txBody>
                  <a:tcPr marL="92295" marR="92295" anchor="ctr" horzOverflow="overflow"/>
                </a:tc>
                <a:extLst>
                  <a:ext uri="{0D108BD9-81ED-4DB2-BD59-A6C34878D82A}">
                    <a16:rowId xmlns:a16="http://schemas.microsoft.com/office/drawing/2014/main" val="10003"/>
                  </a:ext>
                </a:extLst>
              </a:tr>
              <a:tr h="8509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Effective Duration</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6.05 years</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6.04 years</a:t>
                      </a:r>
                    </a:p>
                  </a:txBody>
                  <a:tcPr marL="92295" marR="92295" anchor="ctr" horzOverflow="overflow"/>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93497334-606F-44E3-91D6-A5A31540003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51034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166"/>
            <a:ext cx="10515600" cy="928950"/>
          </a:xfrm>
        </p:spPr>
        <p:txBody>
          <a:bodyPr/>
          <a:lstStyle/>
          <a:p>
            <a:pPr algn="ctr"/>
            <a:r>
              <a:rPr lang="en-US" b="1" dirty="0">
                <a:solidFill>
                  <a:schemeClr val="tx1"/>
                </a:solidFill>
              </a:rPr>
              <a:t>Sector Allocation</a:t>
            </a:r>
          </a:p>
        </p:txBody>
      </p:sp>
      <p:graphicFrame>
        <p:nvGraphicFramePr>
          <p:cNvPr id="10" name="Object 6"/>
          <p:cNvGraphicFramePr>
            <a:graphicFrameLocks noGrp="1" noChangeAspect="1"/>
          </p:cNvGraphicFramePr>
          <p:nvPr>
            <p:ph sz="half" idx="1"/>
          </p:nvPr>
        </p:nvGraphicFramePr>
        <p:xfrm>
          <a:off x="1669773" y="1371599"/>
          <a:ext cx="8810045" cy="24291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Object 6"/>
          <p:cNvGraphicFramePr>
            <a:graphicFrameLocks noGrp="1" noChangeAspect="1"/>
          </p:cNvGraphicFramePr>
          <p:nvPr>
            <p:ph sz="half" idx="2"/>
          </p:nvPr>
        </p:nvGraphicFramePr>
        <p:xfrm>
          <a:off x="1669773" y="3745064"/>
          <a:ext cx="8810045" cy="2456952"/>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4">
            <a:extLst>
              <a:ext uri="{FF2B5EF4-FFF2-40B4-BE49-F238E27FC236}">
                <a16:creationId xmlns:a16="http://schemas.microsoft.com/office/drawing/2014/main" id="{D8A600BD-B857-49E6-BC15-E8BC6539A2F3}"/>
              </a:ext>
            </a:extLst>
          </p:cNvPr>
          <p:cNvSpPr>
            <a:spLocks noGrp="1"/>
          </p:cNvSpPr>
          <p:nvPr>
            <p:ph type="sldNum" sz="quarter" idx="4"/>
          </p:nvPr>
        </p:nvSpPr>
        <p:spPr>
          <a:xfrm>
            <a:off x="9012936" y="6484366"/>
            <a:ext cx="2743200" cy="365125"/>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27425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981200" y="533400"/>
            <a:ext cx="8229600" cy="762000"/>
          </a:xfrm>
        </p:spPr>
        <p:txBody>
          <a:bodyPr>
            <a:normAutofit/>
          </a:bodyPr>
          <a:lstStyle/>
          <a:p>
            <a:pPr algn="ctr"/>
            <a:r>
              <a:rPr lang="en-US" b="1" dirty="0">
                <a:solidFill>
                  <a:schemeClr val="tx1"/>
                </a:solidFill>
              </a:rPr>
              <a:t>Credit Quality (Moody’s)</a:t>
            </a:r>
            <a:endParaRPr lang="en-US" b="1" dirty="0"/>
          </a:p>
        </p:txBody>
      </p:sp>
      <p:graphicFrame>
        <p:nvGraphicFramePr>
          <p:cNvPr id="14" name="Object 27"/>
          <p:cNvGraphicFramePr>
            <a:graphicFrameLocks noGrp="1" noChangeAspect="1"/>
          </p:cNvGraphicFramePr>
          <p:nvPr>
            <p:ph sz="half" idx="1"/>
          </p:nvPr>
        </p:nvGraphicFramePr>
        <p:xfrm>
          <a:off x="1981200" y="1295400"/>
          <a:ext cx="8382000" cy="2362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Object 27"/>
          <p:cNvGraphicFramePr>
            <a:graphicFrameLocks noGrp="1" noChangeAspect="1"/>
          </p:cNvGraphicFramePr>
          <p:nvPr>
            <p:ph sz="half" idx="2"/>
          </p:nvPr>
        </p:nvGraphicFramePr>
        <p:xfrm>
          <a:off x="1981200" y="3657601"/>
          <a:ext cx="8382000" cy="2456952"/>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4">
            <a:extLst>
              <a:ext uri="{FF2B5EF4-FFF2-40B4-BE49-F238E27FC236}">
                <a16:creationId xmlns:a16="http://schemas.microsoft.com/office/drawing/2014/main" id="{08C87D4F-773C-4961-A26B-B56484E35959}"/>
              </a:ext>
            </a:extLst>
          </p:cNvPr>
          <p:cNvSpPr>
            <a:spLocks noGrp="1"/>
          </p:cNvSpPr>
          <p:nvPr>
            <p:ph type="sldNum" sz="quarter" idx="4"/>
          </p:nvPr>
        </p:nvSpPr>
        <p:spPr>
          <a:xfrm>
            <a:off x="9012936" y="6484366"/>
            <a:ext cx="2743200" cy="365125"/>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27300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E2CFE-B312-4CF0-B2A2-34472ABE27AB}"/>
              </a:ext>
            </a:extLst>
          </p:cNvPr>
          <p:cNvSpPr>
            <a:spLocks noGrp="1"/>
          </p:cNvSpPr>
          <p:nvPr>
            <p:ph type="title"/>
          </p:nvPr>
        </p:nvSpPr>
        <p:spPr>
          <a:xfrm>
            <a:off x="838200" y="685165"/>
            <a:ext cx="10515600" cy="1061339"/>
          </a:xfrm>
        </p:spPr>
        <p:txBody>
          <a:bodyPr/>
          <a:lstStyle/>
          <a:p>
            <a:r>
              <a:rPr lang="en-US" b="1" dirty="0"/>
              <a:t>Recent Actions</a:t>
            </a:r>
            <a:endParaRPr lang="en-US" dirty="0"/>
          </a:p>
        </p:txBody>
      </p:sp>
      <p:sp>
        <p:nvSpPr>
          <p:cNvPr id="3" name="Content Placeholder 2">
            <a:extLst>
              <a:ext uri="{FF2B5EF4-FFF2-40B4-BE49-F238E27FC236}">
                <a16:creationId xmlns:a16="http://schemas.microsoft.com/office/drawing/2014/main" id="{2E4961E4-A9D3-43DD-8E52-A4CD168FA4A0}"/>
              </a:ext>
            </a:extLst>
          </p:cNvPr>
          <p:cNvSpPr>
            <a:spLocks noGrp="1"/>
          </p:cNvSpPr>
          <p:nvPr>
            <p:ph idx="1"/>
          </p:nvPr>
        </p:nvSpPr>
        <p:spPr>
          <a:xfrm>
            <a:off x="838200" y="1773936"/>
            <a:ext cx="10515600" cy="4682998"/>
          </a:xfrm>
        </p:spPr>
        <p:txBody>
          <a:bodyPr>
            <a:normAutofit/>
          </a:bodyPr>
          <a:lstStyle/>
          <a:p>
            <a:r>
              <a:rPr lang="en-US" dirty="0"/>
              <a:t>Put Manulife on Watch (January 2024) for qualitative reasons.  Reduced their assets by $495 million which were reallocated to </a:t>
            </a:r>
            <a:r>
              <a:rPr lang="en-US" dirty="0" err="1"/>
              <a:t>Amundi</a:t>
            </a:r>
            <a:r>
              <a:rPr lang="en-US" dirty="0"/>
              <a:t>.</a:t>
            </a:r>
          </a:p>
          <a:p>
            <a:endParaRPr lang="en-US" dirty="0"/>
          </a:p>
          <a:p>
            <a:r>
              <a:rPr lang="en-US" dirty="0"/>
              <a:t>Put Insight on Watch (March 2024) for qualitative reasons.  No reduction in assets.</a:t>
            </a:r>
          </a:p>
          <a:p>
            <a:endParaRPr lang="en-US" dirty="0"/>
          </a:p>
          <a:p>
            <a:r>
              <a:rPr lang="en-US" dirty="0"/>
              <a:t>Put Western Asset on Watch (November 2024) for qualitative reasons.  No reduction of assets at </a:t>
            </a:r>
            <a:r>
              <a:rPr lang="en-US"/>
              <a:t>this time. </a:t>
            </a:r>
            <a:endParaRPr lang="en-US" dirty="0"/>
          </a:p>
        </p:txBody>
      </p:sp>
      <p:sp>
        <p:nvSpPr>
          <p:cNvPr id="4" name="Slide Number Placeholder 3">
            <a:extLst>
              <a:ext uri="{FF2B5EF4-FFF2-40B4-BE49-F238E27FC236}">
                <a16:creationId xmlns:a16="http://schemas.microsoft.com/office/drawing/2014/main" id="{F4E46200-9226-457B-ADB7-9A7A7BAFD14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95980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0B736-F9F3-4094-98DC-BBCF1C55F274}"/>
              </a:ext>
            </a:extLst>
          </p:cNvPr>
          <p:cNvSpPr>
            <a:spLocks noGrp="1"/>
          </p:cNvSpPr>
          <p:nvPr>
            <p:ph type="title"/>
          </p:nvPr>
        </p:nvSpPr>
        <p:spPr>
          <a:xfrm>
            <a:off x="838200" y="685166"/>
            <a:ext cx="10515600" cy="1115730"/>
          </a:xfrm>
        </p:spPr>
        <p:txBody>
          <a:bodyPr/>
          <a:lstStyle/>
          <a:p>
            <a:r>
              <a:rPr lang="en-US" b="1" dirty="0"/>
              <a:t>Watch List Update – Long Duration </a:t>
            </a:r>
            <a:endParaRPr lang="en-US" dirty="0"/>
          </a:p>
        </p:txBody>
      </p:sp>
      <p:sp>
        <p:nvSpPr>
          <p:cNvPr id="4" name="Slide Number Placeholder 3">
            <a:extLst>
              <a:ext uri="{FF2B5EF4-FFF2-40B4-BE49-F238E27FC236}">
                <a16:creationId xmlns:a16="http://schemas.microsoft.com/office/drawing/2014/main" id="{6FBF08F7-2F97-41F8-8E7B-9B9597BC2FF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graphicFrame>
        <p:nvGraphicFramePr>
          <p:cNvPr id="11" name="Content Placeholder 10">
            <a:extLst>
              <a:ext uri="{FF2B5EF4-FFF2-40B4-BE49-F238E27FC236}">
                <a16:creationId xmlns:a16="http://schemas.microsoft.com/office/drawing/2014/main" id="{0A9EE74A-82A0-412E-88C8-C8A6DA6CA123}"/>
              </a:ext>
            </a:extLst>
          </p:cNvPr>
          <p:cNvGraphicFramePr>
            <a:graphicFrameLocks noGrp="1"/>
          </p:cNvGraphicFramePr>
          <p:nvPr>
            <p:ph idx="1"/>
          </p:nvPr>
        </p:nvGraphicFramePr>
        <p:xfrm>
          <a:off x="1202436" y="1846616"/>
          <a:ext cx="9182100" cy="1790700"/>
        </p:xfrm>
        <a:graphic>
          <a:graphicData uri="http://schemas.openxmlformats.org/drawingml/2006/table">
            <a:tbl>
              <a:tblPr/>
              <a:tblGrid>
                <a:gridCol w="1866900">
                  <a:extLst>
                    <a:ext uri="{9D8B030D-6E8A-4147-A177-3AD203B41FA5}">
                      <a16:colId xmlns:a16="http://schemas.microsoft.com/office/drawing/2014/main" val="4043751343"/>
                    </a:ext>
                  </a:extLst>
                </a:gridCol>
                <a:gridCol w="609600">
                  <a:extLst>
                    <a:ext uri="{9D8B030D-6E8A-4147-A177-3AD203B41FA5}">
                      <a16:colId xmlns:a16="http://schemas.microsoft.com/office/drawing/2014/main" val="2155995557"/>
                    </a:ext>
                  </a:extLst>
                </a:gridCol>
                <a:gridCol w="609600">
                  <a:extLst>
                    <a:ext uri="{9D8B030D-6E8A-4147-A177-3AD203B41FA5}">
                      <a16:colId xmlns:a16="http://schemas.microsoft.com/office/drawing/2014/main" val="1163649311"/>
                    </a:ext>
                  </a:extLst>
                </a:gridCol>
                <a:gridCol w="609600">
                  <a:extLst>
                    <a:ext uri="{9D8B030D-6E8A-4147-A177-3AD203B41FA5}">
                      <a16:colId xmlns:a16="http://schemas.microsoft.com/office/drawing/2014/main" val="244705569"/>
                    </a:ext>
                  </a:extLst>
                </a:gridCol>
                <a:gridCol w="609600">
                  <a:extLst>
                    <a:ext uri="{9D8B030D-6E8A-4147-A177-3AD203B41FA5}">
                      <a16:colId xmlns:a16="http://schemas.microsoft.com/office/drawing/2014/main" val="661767272"/>
                    </a:ext>
                  </a:extLst>
                </a:gridCol>
                <a:gridCol w="609600">
                  <a:extLst>
                    <a:ext uri="{9D8B030D-6E8A-4147-A177-3AD203B41FA5}">
                      <a16:colId xmlns:a16="http://schemas.microsoft.com/office/drawing/2014/main" val="1167392061"/>
                    </a:ext>
                  </a:extLst>
                </a:gridCol>
                <a:gridCol w="609600">
                  <a:extLst>
                    <a:ext uri="{9D8B030D-6E8A-4147-A177-3AD203B41FA5}">
                      <a16:colId xmlns:a16="http://schemas.microsoft.com/office/drawing/2014/main" val="3098716073"/>
                    </a:ext>
                  </a:extLst>
                </a:gridCol>
                <a:gridCol w="609600">
                  <a:extLst>
                    <a:ext uri="{9D8B030D-6E8A-4147-A177-3AD203B41FA5}">
                      <a16:colId xmlns:a16="http://schemas.microsoft.com/office/drawing/2014/main" val="1358962956"/>
                    </a:ext>
                  </a:extLst>
                </a:gridCol>
                <a:gridCol w="609600">
                  <a:extLst>
                    <a:ext uri="{9D8B030D-6E8A-4147-A177-3AD203B41FA5}">
                      <a16:colId xmlns:a16="http://schemas.microsoft.com/office/drawing/2014/main" val="4168200517"/>
                    </a:ext>
                  </a:extLst>
                </a:gridCol>
                <a:gridCol w="609600">
                  <a:extLst>
                    <a:ext uri="{9D8B030D-6E8A-4147-A177-3AD203B41FA5}">
                      <a16:colId xmlns:a16="http://schemas.microsoft.com/office/drawing/2014/main" val="4286646614"/>
                    </a:ext>
                  </a:extLst>
                </a:gridCol>
                <a:gridCol w="609600">
                  <a:extLst>
                    <a:ext uri="{9D8B030D-6E8A-4147-A177-3AD203B41FA5}">
                      <a16:colId xmlns:a16="http://schemas.microsoft.com/office/drawing/2014/main" val="1574878211"/>
                    </a:ext>
                  </a:extLst>
                </a:gridCol>
                <a:gridCol w="609600">
                  <a:extLst>
                    <a:ext uri="{9D8B030D-6E8A-4147-A177-3AD203B41FA5}">
                      <a16:colId xmlns:a16="http://schemas.microsoft.com/office/drawing/2014/main" val="1447091554"/>
                    </a:ext>
                  </a:extLst>
                </a:gridCol>
                <a:gridCol w="609600">
                  <a:extLst>
                    <a:ext uri="{9D8B030D-6E8A-4147-A177-3AD203B41FA5}">
                      <a16:colId xmlns:a16="http://schemas.microsoft.com/office/drawing/2014/main" val="1835910687"/>
                    </a:ext>
                  </a:extLst>
                </a:gridCol>
              </a:tblGrid>
              <a:tr h="266700">
                <a:tc>
                  <a:txBody>
                    <a:bodyPr/>
                    <a:lstStyle/>
                    <a:p>
                      <a:pPr algn="l" fontAlgn="b"/>
                      <a:r>
                        <a:rPr lang="en-US" sz="1600" b="0" i="0" u="none" strike="noStrike">
                          <a:solidFill>
                            <a:srgbClr val="000000"/>
                          </a:solidFill>
                          <a:effectLst/>
                          <a:latin typeface="Calibri" panose="020F0502020204030204" pitchFamily="34" charset="0"/>
                        </a:rPr>
                        <a:t>Manulife</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b"/>
                      <a:r>
                        <a:rPr lang="en-US" sz="1100" b="0" i="0" u="none" strike="noStrike">
                          <a:solidFill>
                            <a:srgbClr val="000000"/>
                          </a:solidFill>
                          <a:effectLst/>
                          <a:latin typeface="Calibri" panose="020F0502020204030204" pitchFamily="34" charset="0"/>
                        </a:rPr>
                        <a:t>Jan-24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Feb-24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Mar-24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b"/>
                      <a:r>
                        <a:rPr lang="en-US" sz="1100" b="0" i="0" u="none" strike="noStrike">
                          <a:solidFill>
                            <a:srgbClr val="000000"/>
                          </a:solidFill>
                          <a:effectLst/>
                          <a:latin typeface="Calibri" panose="020F0502020204030204" pitchFamily="34" charset="0"/>
                        </a:rPr>
                        <a:t>Apr-24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May-24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Jun-24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Jul-24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Aug-24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Sep-24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Oct-24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Nov-24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Dec-24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093295906"/>
                  </a:ext>
                </a:extLst>
              </a:tr>
              <a:tr h="190500">
                <a:tc>
                  <a:txBody>
                    <a:bodyPr/>
                    <a:lstStyle/>
                    <a:p>
                      <a:pPr algn="l" fontAlgn="b"/>
                      <a:r>
                        <a:rPr lang="en-US" sz="1100" b="1" i="0" u="none" strike="noStrike">
                          <a:solidFill>
                            <a:srgbClr val="000000"/>
                          </a:solidFill>
                          <a:effectLst/>
                          <a:latin typeface="Calibri" panose="020F0502020204030204" pitchFamily="34" charset="0"/>
                        </a:rPr>
                        <a:t>3 Month Outperformance</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Yes</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Yes</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Yes</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FF0000"/>
                          </a:solidFill>
                          <a:effectLst/>
                          <a:latin typeface="Calibri" panose="020F0502020204030204" pitchFamily="34" charset="0"/>
                        </a:rPr>
                        <a:t>No</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FF0000"/>
                          </a:solidFill>
                          <a:effectLst/>
                          <a:latin typeface="Calibri" panose="020F0502020204030204" pitchFamily="34" charset="0"/>
                        </a:rPr>
                        <a:t>No</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Yes</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Yes</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Yes</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Yes</a:t>
                      </a:r>
                    </a:p>
                  </a:txBody>
                  <a:tcPr marL="9525" marR="9525" marT="9525" marB="0" anchor="b">
                    <a:lnL>
                      <a:noFill/>
                    </a:lnL>
                    <a:lnR>
                      <a:noFill/>
                    </a:lnR>
                    <a:lnT>
                      <a:noFill/>
                    </a:lnT>
                    <a:lnB>
                      <a:noFill/>
                    </a:lnB>
                    <a:noFill/>
                  </a:tcPr>
                </a:tc>
                <a:tc>
                  <a:txBody>
                    <a:bodyPr/>
                    <a:lstStyle/>
                    <a:p>
                      <a:pPr algn="ctr" fontAlgn="b"/>
                      <a:endParaRPr lang="en-US" sz="1100" b="0" i="0" u="none" strike="noStrike">
                        <a:solidFill>
                          <a:srgbClr val="FF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100" b="0" i="0" u="none" strike="noStrike">
                        <a:solidFill>
                          <a:srgbClr val="FF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718038020"/>
                  </a:ext>
                </a:extLst>
              </a:tr>
              <a:tr h="190500">
                <a:tc>
                  <a:txBody>
                    <a:bodyPr/>
                    <a:lstStyle/>
                    <a:p>
                      <a:pPr algn="l" fontAlgn="b"/>
                      <a:r>
                        <a:rPr lang="en-US" sz="1100" b="1" i="0" u="none" strike="noStrike">
                          <a:solidFill>
                            <a:srgbClr val="000000"/>
                          </a:solidFill>
                          <a:effectLst/>
                          <a:latin typeface="Calibri" panose="020F0502020204030204" pitchFamily="34" charset="0"/>
                        </a:rPr>
                        <a:t>Monthly Outperformance</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0.15%</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FF0000"/>
                          </a:solidFill>
                          <a:effectLst/>
                          <a:latin typeface="Calibri" panose="020F0502020204030204" pitchFamily="34" charset="0"/>
                        </a:rPr>
                        <a:t>-0.10%</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0.17%</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FF0000"/>
                          </a:solidFill>
                          <a:effectLst/>
                          <a:latin typeface="Calibri" panose="020F0502020204030204" pitchFamily="34" charset="0"/>
                        </a:rPr>
                        <a:t>-0.18%</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0.11%</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0.43%</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FF0000"/>
                          </a:solidFill>
                          <a:effectLst/>
                          <a:latin typeface="Calibri" panose="020F0502020204030204" pitchFamily="34" charset="0"/>
                        </a:rPr>
                        <a:t>-0.30%</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0.29%</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0.08%</a:t>
                      </a:r>
                    </a:p>
                  </a:txBody>
                  <a:tcPr marL="9525" marR="9525" marT="9525" marB="0" anchor="b">
                    <a:lnL>
                      <a:noFill/>
                    </a:lnL>
                    <a:lnR>
                      <a:noFill/>
                    </a:lnR>
                    <a:lnT>
                      <a:noFill/>
                    </a:lnT>
                    <a:lnB>
                      <a:noFill/>
                    </a:lnB>
                    <a:no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044011919"/>
                  </a:ext>
                </a:extLst>
              </a:tr>
              <a:tr h="571500">
                <a:tc>
                  <a:txBody>
                    <a:bodyPr/>
                    <a:lstStyle/>
                    <a:p>
                      <a:pPr algn="l" fontAlgn="ctr"/>
                      <a:r>
                        <a:rPr lang="en-US" sz="1100" b="1" i="0" u="none" strike="noStrike">
                          <a:solidFill>
                            <a:srgbClr val="000000"/>
                          </a:solidFill>
                          <a:effectLst/>
                          <a:latin typeface="Calibri" panose="020F0502020204030204" pitchFamily="34" charset="0"/>
                        </a:rPr>
                        <a:t>Cumulative Outperformance (Linked) from Watch List Inception</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rPr>
                        <a:t>0.15%</a:t>
                      </a:r>
                    </a:p>
                  </a:txBody>
                  <a:tcPr marL="9525" marR="9525" marT="9525"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rPr>
                        <a:t>0.05%</a:t>
                      </a:r>
                    </a:p>
                  </a:txBody>
                  <a:tcPr marL="9525" marR="9525" marT="9525"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rPr>
                        <a:t>0.22%</a:t>
                      </a:r>
                    </a:p>
                  </a:txBody>
                  <a:tcPr marL="9525" marR="9525" marT="9525"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rPr>
                        <a:t>0.04%</a:t>
                      </a:r>
                    </a:p>
                  </a:txBody>
                  <a:tcPr marL="9525" marR="9525" marT="9525"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rPr>
                        <a:t>0.15%</a:t>
                      </a:r>
                    </a:p>
                  </a:txBody>
                  <a:tcPr marL="9525" marR="9525" marT="9525"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rPr>
                        <a:t>0.58%</a:t>
                      </a:r>
                    </a:p>
                  </a:txBody>
                  <a:tcPr marL="9525" marR="9525" marT="9525"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rPr>
                        <a:t>0.28%</a:t>
                      </a:r>
                    </a:p>
                  </a:txBody>
                  <a:tcPr marL="9525" marR="9525" marT="9525"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rPr>
                        <a:t>0.57%</a:t>
                      </a:r>
                    </a:p>
                  </a:txBody>
                  <a:tcPr marL="9525" marR="9525" marT="9525" marB="0" anchor="ctr">
                    <a:lnL>
                      <a:noFill/>
                    </a:lnL>
                    <a:lnR>
                      <a:noFill/>
                    </a:lnR>
                    <a:lnT>
                      <a:noFill/>
                    </a:lnT>
                    <a:lnB>
                      <a:noFill/>
                    </a:lnB>
                    <a:noFill/>
                  </a:tcPr>
                </a:tc>
                <a:tc>
                  <a:txBody>
                    <a:bodyPr/>
                    <a:lstStyle/>
                    <a:p>
                      <a:pPr algn="ctr" fontAlgn="ctr"/>
                      <a:r>
                        <a:rPr lang="en-US" sz="1100" b="0" i="0" u="none" strike="noStrike" dirty="0">
                          <a:solidFill>
                            <a:srgbClr val="000000"/>
                          </a:solidFill>
                          <a:effectLst/>
                          <a:latin typeface="Calibri" panose="020F0502020204030204" pitchFamily="34" charset="0"/>
                        </a:rPr>
                        <a:t>0.65%</a:t>
                      </a:r>
                    </a:p>
                  </a:txBody>
                  <a:tcPr marL="9525" marR="9525" marT="9525" marB="0" anchor="ctr">
                    <a:lnL>
                      <a:noFill/>
                    </a:lnL>
                    <a:lnR>
                      <a:noFill/>
                    </a:lnR>
                    <a:lnT>
                      <a:noFill/>
                    </a:lnT>
                    <a:lnB>
                      <a:noFill/>
                    </a:lnB>
                    <a:no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276611482"/>
                  </a:ext>
                </a:extLst>
              </a:tr>
              <a:tr h="190500">
                <a:tc>
                  <a:txBody>
                    <a:bodyPr/>
                    <a:lstStyle/>
                    <a:p>
                      <a:pPr algn="l" fontAlgn="b"/>
                      <a:r>
                        <a:rPr lang="en-US" sz="1100" b="1" i="0" u="none" strike="noStrike">
                          <a:solidFill>
                            <a:srgbClr val="000000"/>
                          </a:solidFill>
                          <a:effectLst/>
                          <a:latin typeface="Calibri" panose="020F0502020204030204" pitchFamily="34" charset="0"/>
                        </a:rPr>
                        <a:t>1 Month Return Rank</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10</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11</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no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029026191"/>
                  </a:ext>
                </a:extLst>
              </a:tr>
              <a:tr h="190500">
                <a:tc>
                  <a:txBody>
                    <a:bodyPr/>
                    <a:lstStyle/>
                    <a:p>
                      <a:pPr algn="l" fontAlgn="b"/>
                      <a:r>
                        <a:rPr lang="en-US" sz="1100" b="1" i="0" u="none" strike="noStrike">
                          <a:solidFill>
                            <a:srgbClr val="000000"/>
                          </a:solidFill>
                          <a:effectLst/>
                          <a:latin typeface="Calibri" panose="020F0502020204030204" pitchFamily="34" charset="0"/>
                        </a:rPr>
                        <a:t>Rolling 3 Month Return Rank</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10</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no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572405178"/>
                  </a:ext>
                </a:extLst>
              </a:tr>
              <a:tr h="190500">
                <a:tc>
                  <a:txBody>
                    <a:bodyPr/>
                    <a:lstStyle/>
                    <a:p>
                      <a:pPr algn="l" fontAlgn="b"/>
                      <a:r>
                        <a:rPr lang="en-US" sz="1100" b="1" i="0" u="none" strike="noStrike">
                          <a:solidFill>
                            <a:srgbClr val="000000"/>
                          </a:solidFill>
                          <a:effectLst/>
                          <a:latin typeface="Calibri" panose="020F0502020204030204" pitchFamily="34" charset="0"/>
                        </a:rPr>
                        <a:t>1 Year Return Rank</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11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11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6312710"/>
                  </a:ext>
                </a:extLst>
              </a:tr>
            </a:tbl>
          </a:graphicData>
        </a:graphic>
      </p:graphicFrame>
      <p:graphicFrame>
        <p:nvGraphicFramePr>
          <p:cNvPr id="12" name="Table 11">
            <a:extLst>
              <a:ext uri="{FF2B5EF4-FFF2-40B4-BE49-F238E27FC236}">
                <a16:creationId xmlns:a16="http://schemas.microsoft.com/office/drawing/2014/main" id="{7E04B78B-2D8C-6B4E-9115-A074F3CD948A}"/>
              </a:ext>
            </a:extLst>
          </p:cNvPr>
          <p:cNvGraphicFramePr>
            <a:graphicFrameLocks noGrp="1"/>
          </p:cNvGraphicFramePr>
          <p:nvPr/>
        </p:nvGraphicFramePr>
        <p:xfrm>
          <a:off x="1202436" y="3831463"/>
          <a:ext cx="9182100" cy="1790700"/>
        </p:xfrm>
        <a:graphic>
          <a:graphicData uri="http://schemas.openxmlformats.org/drawingml/2006/table">
            <a:tbl>
              <a:tblPr/>
              <a:tblGrid>
                <a:gridCol w="1866900">
                  <a:extLst>
                    <a:ext uri="{9D8B030D-6E8A-4147-A177-3AD203B41FA5}">
                      <a16:colId xmlns:a16="http://schemas.microsoft.com/office/drawing/2014/main" val="1612675725"/>
                    </a:ext>
                  </a:extLst>
                </a:gridCol>
                <a:gridCol w="609600">
                  <a:extLst>
                    <a:ext uri="{9D8B030D-6E8A-4147-A177-3AD203B41FA5}">
                      <a16:colId xmlns:a16="http://schemas.microsoft.com/office/drawing/2014/main" val="2602085809"/>
                    </a:ext>
                  </a:extLst>
                </a:gridCol>
                <a:gridCol w="609600">
                  <a:extLst>
                    <a:ext uri="{9D8B030D-6E8A-4147-A177-3AD203B41FA5}">
                      <a16:colId xmlns:a16="http://schemas.microsoft.com/office/drawing/2014/main" val="1600604110"/>
                    </a:ext>
                  </a:extLst>
                </a:gridCol>
                <a:gridCol w="609600">
                  <a:extLst>
                    <a:ext uri="{9D8B030D-6E8A-4147-A177-3AD203B41FA5}">
                      <a16:colId xmlns:a16="http://schemas.microsoft.com/office/drawing/2014/main" val="3482089731"/>
                    </a:ext>
                  </a:extLst>
                </a:gridCol>
                <a:gridCol w="609600">
                  <a:extLst>
                    <a:ext uri="{9D8B030D-6E8A-4147-A177-3AD203B41FA5}">
                      <a16:colId xmlns:a16="http://schemas.microsoft.com/office/drawing/2014/main" val="325233494"/>
                    </a:ext>
                  </a:extLst>
                </a:gridCol>
                <a:gridCol w="609600">
                  <a:extLst>
                    <a:ext uri="{9D8B030D-6E8A-4147-A177-3AD203B41FA5}">
                      <a16:colId xmlns:a16="http://schemas.microsoft.com/office/drawing/2014/main" val="1288870289"/>
                    </a:ext>
                  </a:extLst>
                </a:gridCol>
                <a:gridCol w="609600">
                  <a:extLst>
                    <a:ext uri="{9D8B030D-6E8A-4147-A177-3AD203B41FA5}">
                      <a16:colId xmlns:a16="http://schemas.microsoft.com/office/drawing/2014/main" val="2268218936"/>
                    </a:ext>
                  </a:extLst>
                </a:gridCol>
                <a:gridCol w="609600">
                  <a:extLst>
                    <a:ext uri="{9D8B030D-6E8A-4147-A177-3AD203B41FA5}">
                      <a16:colId xmlns:a16="http://schemas.microsoft.com/office/drawing/2014/main" val="3678170181"/>
                    </a:ext>
                  </a:extLst>
                </a:gridCol>
                <a:gridCol w="609600">
                  <a:extLst>
                    <a:ext uri="{9D8B030D-6E8A-4147-A177-3AD203B41FA5}">
                      <a16:colId xmlns:a16="http://schemas.microsoft.com/office/drawing/2014/main" val="3339620949"/>
                    </a:ext>
                  </a:extLst>
                </a:gridCol>
                <a:gridCol w="609600">
                  <a:extLst>
                    <a:ext uri="{9D8B030D-6E8A-4147-A177-3AD203B41FA5}">
                      <a16:colId xmlns:a16="http://schemas.microsoft.com/office/drawing/2014/main" val="3913427449"/>
                    </a:ext>
                  </a:extLst>
                </a:gridCol>
                <a:gridCol w="609600">
                  <a:extLst>
                    <a:ext uri="{9D8B030D-6E8A-4147-A177-3AD203B41FA5}">
                      <a16:colId xmlns:a16="http://schemas.microsoft.com/office/drawing/2014/main" val="2201324448"/>
                    </a:ext>
                  </a:extLst>
                </a:gridCol>
                <a:gridCol w="609600">
                  <a:extLst>
                    <a:ext uri="{9D8B030D-6E8A-4147-A177-3AD203B41FA5}">
                      <a16:colId xmlns:a16="http://schemas.microsoft.com/office/drawing/2014/main" val="1547730583"/>
                    </a:ext>
                  </a:extLst>
                </a:gridCol>
                <a:gridCol w="609600">
                  <a:extLst>
                    <a:ext uri="{9D8B030D-6E8A-4147-A177-3AD203B41FA5}">
                      <a16:colId xmlns:a16="http://schemas.microsoft.com/office/drawing/2014/main" val="1213527739"/>
                    </a:ext>
                  </a:extLst>
                </a:gridCol>
              </a:tblGrid>
              <a:tr h="266700">
                <a:tc>
                  <a:txBody>
                    <a:bodyPr/>
                    <a:lstStyle/>
                    <a:p>
                      <a:pPr algn="l" fontAlgn="b"/>
                      <a:r>
                        <a:rPr lang="en-US" sz="1600" b="0" i="0" u="none" strike="noStrike">
                          <a:solidFill>
                            <a:srgbClr val="000000"/>
                          </a:solidFill>
                          <a:effectLst/>
                          <a:latin typeface="Calibri" panose="020F0502020204030204" pitchFamily="34" charset="0"/>
                        </a:rPr>
                        <a:t>Insight</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b"/>
                      <a:r>
                        <a:rPr lang="en-US" sz="1100" b="0" i="0" u="none" strike="noStrike">
                          <a:solidFill>
                            <a:srgbClr val="000000"/>
                          </a:solidFill>
                          <a:effectLst/>
                          <a:latin typeface="Calibri" panose="020F0502020204030204" pitchFamily="34" charset="0"/>
                        </a:rPr>
                        <a:t>Mar-24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Apr-24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May-24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CC"/>
                    </a:solidFill>
                  </a:tcPr>
                </a:tc>
                <a:tc>
                  <a:txBody>
                    <a:bodyPr/>
                    <a:lstStyle/>
                    <a:p>
                      <a:pPr algn="ctr" fontAlgn="b"/>
                      <a:r>
                        <a:rPr lang="en-US" sz="1100" b="0" i="0" u="none" strike="noStrike">
                          <a:solidFill>
                            <a:srgbClr val="000000"/>
                          </a:solidFill>
                          <a:effectLst/>
                          <a:latin typeface="Calibri" panose="020F0502020204030204" pitchFamily="34" charset="0"/>
                        </a:rPr>
                        <a:t>Jun-24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Jul-24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Aug-24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Sep-24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Oct-24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Nov-24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Dec-24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Jan-25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Feb-25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506344069"/>
                  </a:ext>
                </a:extLst>
              </a:tr>
              <a:tr h="190500">
                <a:tc>
                  <a:txBody>
                    <a:bodyPr/>
                    <a:lstStyle/>
                    <a:p>
                      <a:pPr algn="l" fontAlgn="b"/>
                      <a:r>
                        <a:rPr lang="en-US" sz="1100" b="1" i="0" u="none" strike="noStrike">
                          <a:solidFill>
                            <a:srgbClr val="000000"/>
                          </a:solidFill>
                          <a:effectLst/>
                          <a:latin typeface="Calibri" panose="020F0502020204030204" pitchFamily="34" charset="0"/>
                        </a:rPr>
                        <a:t>3 Month Outperformance</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Yes</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Yes</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FF0000"/>
                          </a:solidFill>
                          <a:effectLst/>
                          <a:latin typeface="Calibri" panose="020F0502020204030204" pitchFamily="34" charset="0"/>
                        </a:rPr>
                        <a:t>No</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Yes</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FF0000"/>
                          </a:solidFill>
                          <a:effectLst/>
                          <a:latin typeface="Calibri" panose="020F0502020204030204" pitchFamily="34" charset="0"/>
                        </a:rPr>
                        <a:t>No</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Yes</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FF0000"/>
                          </a:solidFill>
                          <a:effectLst/>
                          <a:latin typeface="Calibri" panose="020F0502020204030204" pitchFamily="34" charset="0"/>
                        </a:rPr>
                        <a:t>No</a:t>
                      </a:r>
                    </a:p>
                  </a:txBody>
                  <a:tcPr marL="9525" marR="9525" marT="9525" marB="0" anchor="b">
                    <a:lnL>
                      <a:noFill/>
                    </a:lnL>
                    <a:lnR>
                      <a:noFill/>
                    </a:lnR>
                    <a:lnT>
                      <a:noFill/>
                    </a:lnT>
                    <a:lnB>
                      <a:noFill/>
                    </a:lnB>
                    <a:no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100" b="0" i="0" u="none" strike="noStrike">
                        <a:solidFill>
                          <a:srgbClr val="FF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100" b="0" i="0" u="none" strike="noStrike">
                        <a:solidFill>
                          <a:srgbClr val="FF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96080911"/>
                  </a:ext>
                </a:extLst>
              </a:tr>
              <a:tr h="190500">
                <a:tc>
                  <a:txBody>
                    <a:bodyPr/>
                    <a:lstStyle/>
                    <a:p>
                      <a:pPr algn="l" fontAlgn="b"/>
                      <a:r>
                        <a:rPr lang="en-US" sz="1100" b="1" i="0" u="none" strike="noStrike">
                          <a:solidFill>
                            <a:srgbClr val="000000"/>
                          </a:solidFill>
                          <a:effectLst/>
                          <a:latin typeface="Calibri" panose="020F0502020204030204" pitchFamily="34" charset="0"/>
                        </a:rPr>
                        <a:t>Monthly Outperformance</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0.14%</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0.07%</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FF0000"/>
                          </a:solidFill>
                          <a:effectLst/>
                          <a:latin typeface="Calibri" panose="020F0502020204030204" pitchFamily="34" charset="0"/>
                        </a:rPr>
                        <a:t>-0.10%</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0.33%</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FF0000"/>
                          </a:solidFill>
                          <a:effectLst/>
                          <a:latin typeface="Calibri" panose="020F0502020204030204" pitchFamily="34" charset="0"/>
                        </a:rPr>
                        <a:t>-0.38%</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0.23%</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FF0000"/>
                          </a:solidFill>
                          <a:effectLst/>
                          <a:latin typeface="Calibri" panose="020F0502020204030204" pitchFamily="34" charset="0"/>
                        </a:rPr>
                        <a:t>-0.12%</a:t>
                      </a:r>
                    </a:p>
                  </a:txBody>
                  <a:tcPr marL="9525" marR="9525" marT="9525" marB="0" anchor="b">
                    <a:lnL>
                      <a:noFill/>
                    </a:lnL>
                    <a:lnR>
                      <a:noFill/>
                    </a:lnR>
                    <a:lnT>
                      <a:noFill/>
                    </a:lnT>
                    <a:lnB>
                      <a:noFill/>
                    </a:lnB>
                    <a:no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156756996"/>
                  </a:ext>
                </a:extLst>
              </a:tr>
              <a:tr h="571500">
                <a:tc>
                  <a:txBody>
                    <a:bodyPr/>
                    <a:lstStyle/>
                    <a:p>
                      <a:pPr algn="l" fontAlgn="ctr"/>
                      <a:r>
                        <a:rPr lang="en-US" sz="1100" b="1" i="0" u="none" strike="noStrike">
                          <a:solidFill>
                            <a:srgbClr val="000000"/>
                          </a:solidFill>
                          <a:effectLst/>
                          <a:latin typeface="Calibri" panose="020F0502020204030204" pitchFamily="34" charset="0"/>
                        </a:rPr>
                        <a:t>Cumulative Outperformance (Linked) from Watch List Inception</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rPr>
                        <a:t>0.14%</a:t>
                      </a:r>
                    </a:p>
                  </a:txBody>
                  <a:tcPr marL="9525" marR="9525" marT="9525"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rPr>
                        <a:t>0.21%</a:t>
                      </a:r>
                    </a:p>
                  </a:txBody>
                  <a:tcPr marL="9525" marR="9525" marT="9525"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rPr>
                        <a:t>0.11%</a:t>
                      </a:r>
                    </a:p>
                  </a:txBody>
                  <a:tcPr marL="9525" marR="9525" marT="9525"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rPr>
                        <a:t>0.44%</a:t>
                      </a:r>
                    </a:p>
                  </a:txBody>
                  <a:tcPr marL="9525" marR="9525" marT="9525"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rPr>
                        <a:t>0.06%</a:t>
                      </a:r>
                    </a:p>
                  </a:txBody>
                  <a:tcPr marL="9525" marR="9525" marT="9525"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rPr>
                        <a:t>0.30%</a:t>
                      </a:r>
                    </a:p>
                  </a:txBody>
                  <a:tcPr marL="9525" marR="9525" marT="9525"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rPr>
                        <a:t>0.18%</a:t>
                      </a:r>
                    </a:p>
                  </a:txBody>
                  <a:tcPr marL="9525" marR="9525" marT="9525" marB="0" anchor="ctr">
                    <a:lnL>
                      <a:noFill/>
                    </a:lnL>
                    <a:lnR>
                      <a:noFill/>
                    </a:lnR>
                    <a:lnT>
                      <a:noFill/>
                    </a:lnT>
                    <a:lnB>
                      <a:noFill/>
                    </a:lnB>
                    <a:no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36469450"/>
                  </a:ext>
                </a:extLst>
              </a:tr>
              <a:tr h="190500">
                <a:tc>
                  <a:txBody>
                    <a:bodyPr/>
                    <a:lstStyle/>
                    <a:p>
                      <a:pPr algn="l" fontAlgn="b"/>
                      <a:r>
                        <a:rPr lang="en-US" sz="1100" b="1" i="0" u="none" strike="noStrike">
                          <a:solidFill>
                            <a:srgbClr val="000000"/>
                          </a:solidFill>
                          <a:effectLst/>
                          <a:latin typeface="Calibri" panose="020F0502020204030204" pitchFamily="34" charset="0"/>
                        </a:rPr>
                        <a:t>1 Month Return Rank</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11</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10</a:t>
                      </a:r>
                    </a:p>
                  </a:txBody>
                  <a:tcPr marL="9525" marR="9525" marT="9525" marB="0" anchor="b">
                    <a:lnL>
                      <a:noFill/>
                    </a:lnL>
                    <a:lnR>
                      <a:noFill/>
                    </a:lnR>
                    <a:lnT>
                      <a:noFill/>
                    </a:lnT>
                    <a:lnB>
                      <a:noFill/>
                    </a:lnB>
                    <a:no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594112076"/>
                  </a:ext>
                </a:extLst>
              </a:tr>
              <a:tr h="190500">
                <a:tc>
                  <a:txBody>
                    <a:bodyPr/>
                    <a:lstStyle/>
                    <a:p>
                      <a:pPr algn="l" fontAlgn="b"/>
                      <a:r>
                        <a:rPr lang="en-US" sz="1100" b="1" i="0" u="none" strike="noStrike">
                          <a:solidFill>
                            <a:srgbClr val="000000"/>
                          </a:solidFill>
                          <a:effectLst/>
                          <a:latin typeface="Calibri" panose="020F0502020204030204" pitchFamily="34" charset="0"/>
                        </a:rPr>
                        <a:t>Rolling 3 Month Return Rank</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10</a:t>
                      </a:r>
                    </a:p>
                  </a:txBody>
                  <a:tcPr marL="9525" marR="9525" marT="9525" marB="0" anchor="b">
                    <a:lnL>
                      <a:noFill/>
                    </a:lnL>
                    <a:lnR>
                      <a:noFill/>
                    </a:lnR>
                    <a:lnT>
                      <a:noFill/>
                    </a:lnT>
                    <a:lnB>
                      <a:noFill/>
                    </a:lnB>
                    <a:no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263967554"/>
                  </a:ext>
                </a:extLst>
              </a:tr>
              <a:tr h="190500">
                <a:tc>
                  <a:txBody>
                    <a:bodyPr/>
                    <a:lstStyle/>
                    <a:p>
                      <a:pPr algn="l" fontAlgn="b"/>
                      <a:r>
                        <a:rPr lang="en-US" sz="1100" b="1" i="0" u="none" strike="noStrike">
                          <a:solidFill>
                            <a:srgbClr val="000000"/>
                          </a:solidFill>
                          <a:effectLst/>
                          <a:latin typeface="Calibri" panose="020F0502020204030204" pitchFamily="34" charset="0"/>
                        </a:rPr>
                        <a:t>1 Year Return Rank</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9860088"/>
                  </a:ext>
                </a:extLst>
              </a:tr>
            </a:tbl>
          </a:graphicData>
        </a:graphic>
      </p:graphicFrame>
    </p:spTree>
    <p:extLst>
      <p:ext uri="{BB962C8B-B14F-4D97-AF65-F5344CB8AC3E}">
        <p14:creationId xmlns:p14="http://schemas.microsoft.com/office/powerpoint/2010/main" val="19512192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0FC40-E915-4307-8E84-75639343A579}"/>
              </a:ext>
            </a:extLst>
          </p:cNvPr>
          <p:cNvSpPr>
            <a:spLocks noGrp="1"/>
          </p:cNvSpPr>
          <p:nvPr>
            <p:ph type="title"/>
          </p:nvPr>
        </p:nvSpPr>
        <p:spPr>
          <a:xfrm>
            <a:off x="838200" y="636137"/>
            <a:ext cx="10515600" cy="647380"/>
          </a:xfrm>
        </p:spPr>
        <p:txBody>
          <a:bodyPr>
            <a:normAutofit fontScale="90000"/>
          </a:bodyPr>
          <a:lstStyle/>
          <a:p>
            <a:r>
              <a:rPr lang="en-US" sz="3600" b="1" dirty="0"/>
              <a:t>Watch List Worksheet – Intermediate Duration </a:t>
            </a:r>
            <a:r>
              <a:rPr lang="en-US" sz="2200" b="1" dirty="0"/>
              <a:t>(September 30, 2024)</a:t>
            </a:r>
            <a:endParaRPr lang="en-US" sz="2200" dirty="0"/>
          </a:p>
        </p:txBody>
      </p:sp>
      <p:sp>
        <p:nvSpPr>
          <p:cNvPr id="4" name="Slide Number Placeholder 3">
            <a:extLst>
              <a:ext uri="{FF2B5EF4-FFF2-40B4-BE49-F238E27FC236}">
                <a16:creationId xmlns:a16="http://schemas.microsoft.com/office/drawing/2014/main" id="{11A49E3F-4313-4074-85A2-267B04F1D226}"/>
              </a:ext>
            </a:extLst>
          </p:cNvPr>
          <p:cNvSpPr>
            <a:spLocks noGrp="1"/>
          </p:cNvSpPr>
          <p:nvPr>
            <p:ph type="sldNum" sz="quarter" idx="4"/>
          </p:nvPr>
        </p:nvSpPr>
        <p:spPr/>
        <p:txBody>
          <a:bodyPr/>
          <a:lstStyle/>
          <a:p>
            <a:pPr marL="0" marR="0" lvl="0" indent="0" algn="r" defTabSz="914411"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914411"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D9DA8B23-4E7B-A8B1-9909-D9EC7E9055B2}"/>
              </a:ext>
            </a:extLst>
          </p:cNvPr>
          <p:cNvGraphicFramePr>
            <a:graphicFrameLocks noGrp="1"/>
          </p:cNvGraphicFramePr>
          <p:nvPr/>
        </p:nvGraphicFramePr>
        <p:xfrm>
          <a:off x="1925322" y="1423352"/>
          <a:ext cx="7758174" cy="4520249"/>
        </p:xfrm>
        <a:graphic>
          <a:graphicData uri="http://schemas.openxmlformats.org/drawingml/2006/table">
            <a:tbl>
              <a:tblPr/>
              <a:tblGrid>
                <a:gridCol w="2210982">
                  <a:extLst>
                    <a:ext uri="{9D8B030D-6E8A-4147-A177-3AD203B41FA5}">
                      <a16:colId xmlns:a16="http://schemas.microsoft.com/office/drawing/2014/main" val="1027689883"/>
                    </a:ext>
                  </a:extLst>
                </a:gridCol>
                <a:gridCol w="618548">
                  <a:extLst>
                    <a:ext uri="{9D8B030D-6E8A-4147-A177-3AD203B41FA5}">
                      <a16:colId xmlns:a16="http://schemas.microsoft.com/office/drawing/2014/main" val="1681088103"/>
                    </a:ext>
                  </a:extLst>
                </a:gridCol>
                <a:gridCol w="618548">
                  <a:extLst>
                    <a:ext uri="{9D8B030D-6E8A-4147-A177-3AD203B41FA5}">
                      <a16:colId xmlns:a16="http://schemas.microsoft.com/office/drawing/2014/main" val="1460531165"/>
                    </a:ext>
                  </a:extLst>
                </a:gridCol>
                <a:gridCol w="611968">
                  <a:extLst>
                    <a:ext uri="{9D8B030D-6E8A-4147-A177-3AD203B41FA5}">
                      <a16:colId xmlns:a16="http://schemas.microsoft.com/office/drawing/2014/main" val="1113752364"/>
                    </a:ext>
                  </a:extLst>
                </a:gridCol>
                <a:gridCol w="611968">
                  <a:extLst>
                    <a:ext uri="{9D8B030D-6E8A-4147-A177-3AD203B41FA5}">
                      <a16:colId xmlns:a16="http://schemas.microsoft.com/office/drawing/2014/main" val="921529833"/>
                    </a:ext>
                  </a:extLst>
                </a:gridCol>
                <a:gridCol w="611968">
                  <a:extLst>
                    <a:ext uri="{9D8B030D-6E8A-4147-A177-3AD203B41FA5}">
                      <a16:colId xmlns:a16="http://schemas.microsoft.com/office/drawing/2014/main" val="2654632474"/>
                    </a:ext>
                  </a:extLst>
                </a:gridCol>
                <a:gridCol w="618548">
                  <a:extLst>
                    <a:ext uri="{9D8B030D-6E8A-4147-A177-3AD203B41FA5}">
                      <a16:colId xmlns:a16="http://schemas.microsoft.com/office/drawing/2014/main" val="1897796761"/>
                    </a:ext>
                  </a:extLst>
                </a:gridCol>
                <a:gridCol w="618548">
                  <a:extLst>
                    <a:ext uri="{9D8B030D-6E8A-4147-A177-3AD203B41FA5}">
                      <a16:colId xmlns:a16="http://schemas.microsoft.com/office/drawing/2014/main" val="695189051"/>
                    </a:ext>
                  </a:extLst>
                </a:gridCol>
                <a:gridCol w="618548">
                  <a:extLst>
                    <a:ext uri="{9D8B030D-6E8A-4147-A177-3AD203B41FA5}">
                      <a16:colId xmlns:a16="http://schemas.microsoft.com/office/drawing/2014/main" val="2694580105"/>
                    </a:ext>
                  </a:extLst>
                </a:gridCol>
                <a:gridCol w="618548">
                  <a:extLst>
                    <a:ext uri="{9D8B030D-6E8A-4147-A177-3AD203B41FA5}">
                      <a16:colId xmlns:a16="http://schemas.microsoft.com/office/drawing/2014/main" val="6267554"/>
                    </a:ext>
                  </a:extLst>
                </a:gridCol>
              </a:tblGrid>
              <a:tr h="214671">
                <a:tc>
                  <a:txBody>
                    <a:bodyPr/>
                    <a:lstStyle/>
                    <a:p>
                      <a:pPr algn="l" fontAlgn="b"/>
                      <a:r>
                        <a:rPr lang="en-US" sz="1100" b="1" i="0" u="none" strike="noStrike">
                          <a:solidFill>
                            <a:srgbClr val="000000"/>
                          </a:solidFill>
                          <a:effectLst/>
                          <a:latin typeface="Calibri" panose="020F0502020204030204" pitchFamily="34" charset="0"/>
                        </a:rPr>
                        <a:t>INTERMEDIATE DURATION</a:t>
                      </a: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gridSpan="3">
                  <a:txBody>
                    <a:bodyPr/>
                    <a:lstStyle/>
                    <a:p>
                      <a:pPr algn="l" fontAlgn="b"/>
                      <a:r>
                        <a:rPr lang="fr-FR" sz="1000" b="0" i="0" u="none" strike="noStrike">
                          <a:solidFill>
                            <a:srgbClr val="000000"/>
                          </a:solidFill>
                          <a:effectLst/>
                          <a:latin typeface="Arial" panose="020B0604020202020204" pitchFamily="34" charset="0"/>
                        </a:rPr>
                        <a:t>Danger Zone 6 - 8 Months</a:t>
                      </a:r>
                    </a:p>
                  </a:txBody>
                  <a:tcPr marL="9525" marR="9525" marT="9525" marB="0" anchor="b">
                    <a:lnL>
                      <a:noFill/>
                    </a:lnL>
                    <a:lnR>
                      <a:noFill/>
                    </a:lnR>
                    <a:lnT>
                      <a:noFill/>
                    </a:lnT>
                    <a:lnB>
                      <a:noFill/>
                    </a:lnB>
                    <a:solidFill>
                      <a:srgbClr val="E282C9"/>
                    </a:solidFill>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2532033908"/>
                  </a:ext>
                </a:extLst>
              </a:tr>
              <a:tr h="225404">
                <a:tc>
                  <a:txBody>
                    <a:bodyPr/>
                    <a:lstStyle/>
                    <a:p>
                      <a:pPr algn="l" fontAlgn="b"/>
                      <a:r>
                        <a:rPr lang="en-US" sz="1000" b="0" i="0" u="none" strike="noStrike">
                          <a:solidFill>
                            <a:srgbClr val="000000"/>
                          </a:solidFill>
                          <a:effectLst/>
                          <a:latin typeface="Arial" panose="020B0604020202020204" pitchFamily="34" charset="0"/>
                        </a:rPr>
                        <a:t>QUANTITATIVE FACTORS</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tc gridSpan="3">
                  <a:txBody>
                    <a:bodyPr/>
                    <a:lstStyle/>
                    <a:p>
                      <a:pPr algn="l" fontAlgn="b"/>
                      <a:r>
                        <a:rPr lang="en-US" sz="1000" b="0" i="0" u="none" strike="noStrike">
                          <a:solidFill>
                            <a:srgbClr val="000000"/>
                          </a:solidFill>
                          <a:effectLst/>
                          <a:latin typeface="Arial" panose="020B0604020202020204" pitchFamily="34" charset="0"/>
                        </a:rPr>
                        <a:t>Max Exceeded 9 Months</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61A49"/>
                    </a:solidFill>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6875347"/>
                  </a:ext>
                </a:extLst>
              </a:tr>
              <a:tr h="214671">
                <a:tc>
                  <a:txBody>
                    <a:bodyPr/>
                    <a:lstStyle/>
                    <a:p>
                      <a:pPr algn="l" fontAlgn="b"/>
                      <a:r>
                        <a:rPr lang="en-US" sz="1000" b="1" i="0" u="none" strike="noStrike">
                          <a:solidFill>
                            <a:srgbClr val="000000"/>
                          </a:solidFill>
                          <a:effectLst/>
                          <a:latin typeface="Arial" panose="020B0604020202020204" pitchFamily="34" charset="0"/>
                        </a:rPr>
                        <a:t>Any of the Following Conditions</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40529088"/>
                  </a:ext>
                </a:extLst>
              </a:tr>
              <a:tr h="214671">
                <a:tc gridSpan="10">
                  <a:txBody>
                    <a:bodyPr/>
                    <a:lstStyle/>
                    <a:p>
                      <a:pPr algn="ctr" fontAlgn="b"/>
                      <a:r>
                        <a:rPr lang="en-US" sz="1000" b="0" i="0" u="none" strike="noStrike">
                          <a:solidFill>
                            <a:srgbClr val="000000"/>
                          </a:solidFill>
                          <a:effectLst/>
                          <a:latin typeface="Arial" panose="020B0604020202020204" pitchFamily="34" charset="0"/>
                        </a:rPr>
                        <a:t>(#1) Trailing 5-Year Annualized Net Performance Below Benchmark </a:t>
                      </a:r>
                      <a:r>
                        <a:rPr lang="en-US" sz="1000" b="1" i="0" u="none" strike="noStrike">
                          <a:solidFill>
                            <a:srgbClr val="000000"/>
                          </a:solidFill>
                          <a:effectLst/>
                          <a:latin typeface="Arial" panose="020B0604020202020204" pitchFamily="34" charset="0"/>
                        </a:rPr>
                        <a:t>for 6 of 12 Months</a:t>
                      </a:r>
                      <a:endParaRPr lang="en-US" sz="1000" b="0" i="0" u="none" strike="noStrike">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76296845"/>
                  </a:ext>
                </a:extLst>
              </a:tr>
              <a:tr h="332739">
                <a:tc>
                  <a:txBody>
                    <a:bodyPr/>
                    <a:lstStyle/>
                    <a:p>
                      <a:pPr algn="ctr" fontAlgn="b"/>
                      <a:r>
                        <a:rPr lang="en-US" sz="1100" b="0" i="0" u="none" strike="noStrike">
                          <a:solidFill>
                            <a:srgbClr val="000000"/>
                          </a:solidFill>
                          <a:effectLst/>
                          <a:latin typeface="Calibri" panose="020F0502020204030204" pitchFamily="34" charset="0"/>
                        </a:rPr>
                        <a:t>Galliard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b"/>
                      <a:r>
                        <a:rPr lang="en-US" sz="1100" b="0" i="0" u="none" strike="noStrike">
                          <a:solidFill>
                            <a:srgbClr val="000000"/>
                          </a:solidFill>
                          <a:effectLst/>
                          <a:latin typeface="Calibri" panose="020F0502020204030204" pitchFamily="34" charset="0"/>
                        </a:rPr>
                        <a:t>IR+M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MetWest/TCW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Sterling</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50134644"/>
                  </a:ext>
                </a:extLst>
              </a:tr>
              <a:tr h="910203">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81203893"/>
                  </a:ext>
                </a:extLst>
              </a:tr>
              <a:tr h="214671">
                <a:tc gridSpan="10">
                  <a:txBody>
                    <a:bodyPr/>
                    <a:lstStyle/>
                    <a:p>
                      <a:pPr algn="ctr" fontAlgn="b"/>
                      <a:r>
                        <a:rPr lang="en-US" sz="1000" b="0" i="0" u="none" strike="noStrike">
                          <a:solidFill>
                            <a:srgbClr val="000000"/>
                          </a:solidFill>
                          <a:effectLst/>
                          <a:latin typeface="Arial" panose="020B0604020202020204" pitchFamily="34" charset="0"/>
                        </a:rPr>
                        <a:t>(#2) Trailing 3-Year Annualized Net Performance </a:t>
                      </a:r>
                      <a:r>
                        <a:rPr lang="en-US" sz="1000" b="1" i="0" u="none" strike="noStrike">
                          <a:solidFill>
                            <a:srgbClr val="000000"/>
                          </a:solidFill>
                          <a:effectLst/>
                          <a:latin typeface="Arial" panose="020B0604020202020204" pitchFamily="34" charset="0"/>
                        </a:rPr>
                        <a:t>Below</a:t>
                      </a:r>
                      <a:r>
                        <a:rPr lang="en-US" sz="1000" b="0" i="0" u="none" strike="noStrike">
                          <a:solidFill>
                            <a:srgbClr val="000000"/>
                          </a:solidFill>
                          <a:effectLst/>
                          <a:latin typeface="Arial" panose="020B0604020202020204" pitchFamily="34" charset="0"/>
                        </a:rPr>
                        <a:t> Benchmark for </a:t>
                      </a:r>
                      <a:r>
                        <a:rPr lang="en-US" sz="1000" b="1" i="0" u="none" strike="noStrike">
                          <a:solidFill>
                            <a:srgbClr val="000000"/>
                          </a:solidFill>
                          <a:effectLst/>
                          <a:latin typeface="Arial" panose="020B0604020202020204" pitchFamily="34" charset="0"/>
                        </a:rPr>
                        <a:t>9 out of 12 Months</a:t>
                      </a:r>
                      <a:endParaRPr lang="en-US" sz="1000" b="0" i="0" u="none" strike="noStrike">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18711997"/>
                  </a:ext>
                </a:extLst>
              </a:tr>
              <a:tr h="327731">
                <a:tc>
                  <a:txBody>
                    <a:bodyPr/>
                    <a:lstStyle/>
                    <a:p>
                      <a:pPr algn="ctr" fontAlgn="b"/>
                      <a:r>
                        <a:rPr lang="en-US" sz="1100" b="0" i="0" u="none" strike="noStrike">
                          <a:solidFill>
                            <a:srgbClr val="000000"/>
                          </a:solidFill>
                          <a:effectLst/>
                          <a:latin typeface="Calibri" panose="020F0502020204030204" pitchFamily="34" charset="0"/>
                        </a:rPr>
                        <a:t>Galliard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b"/>
                      <a:r>
                        <a:rPr lang="en-US" sz="1100" b="0" i="0" u="none" strike="noStrike">
                          <a:solidFill>
                            <a:srgbClr val="000000"/>
                          </a:solidFill>
                          <a:effectLst/>
                          <a:latin typeface="Calibri" panose="020F0502020204030204" pitchFamily="34" charset="0"/>
                        </a:rPr>
                        <a:t>IR+M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MetWest/TCW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Sterling</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96353523"/>
                  </a:ext>
                </a:extLst>
              </a:tr>
              <a:tr h="199644">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April 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3150570"/>
                  </a:ext>
                </a:extLst>
              </a:tr>
              <a:tr h="214671">
                <a:tc gridSpan="10">
                  <a:txBody>
                    <a:bodyPr/>
                    <a:lstStyle/>
                    <a:p>
                      <a:pPr algn="ctr" fontAlgn="b"/>
                      <a:r>
                        <a:rPr lang="en-US" sz="1000" b="0" i="0" u="none" strike="noStrike">
                          <a:solidFill>
                            <a:srgbClr val="000000"/>
                          </a:solidFill>
                          <a:effectLst/>
                          <a:latin typeface="Arial" panose="020B0604020202020204" pitchFamily="34" charset="0"/>
                        </a:rPr>
                        <a:t>(#3) Mgr's (1 &amp; 3 Year) Risk-Adjusted Ranking </a:t>
                      </a:r>
                      <a:r>
                        <a:rPr lang="en-US" sz="1000" b="1" i="0" u="none" strike="noStrike">
                          <a:solidFill>
                            <a:srgbClr val="000000"/>
                          </a:solidFill>
                          <a:effectLst/>
                          <a:latin typeface="Arial" panose="020B0604020202020204" pitchFamily="34" charset="0"/>
                        </a:rPr>
                        <a:t>LAST</a:t>
                      </a:r>
                      <a:r>
                        <a:rPr lang="en-US" sz="1000" b="0" i="0" u="none" strike="noStrike">
                          <a:solidFill>
                            <a:srgbClr val="000000"/>
                          </a:solidFill>
                          <a:effectLst/>
                          <a:latin typeface="Arial" panose="020B0604020202020204" pitchFamily="34" charset="0"/>
                        </a:rPr>
                        <a:t> for </a:t>
                      </a:r>
                      <a:r>
                        <a:rPr lang="en-US" sz="1000" b="1" i="0" u="none" strike="noStrike">
                          <a:solidFill>
                            <a:srgbClr val="000000"/>
                          </a:solidFill>
                          <a:effectLst/>
                          <a:latin typeface="Arial" panose="020B0604020202020204" pitchFamily="34" charset="0"/>
                        </a:rPr>
                        <a:t>9 out of 12 Months</a:t>
                      </a:r>
                      <a:endParaRPr lang="en-US" sz="1000" b="0" i="0" u="none" strike="noStrike">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4764180"/>
                  </a:ext>
                </a:extLst>
              </a:tr>
              <a:tr h="332739">
                <a:tc>
                  <a:txBody>
                    <a:bodyPr/>
                    <a:lstStyle/>
                    <a:p>
                      <a:pPr algn="ctr" fontAlgn="b"/>
                      <a:r>
                        <a:rPr lang="en-US" sz="1100" b="0" i="0" u="none" strike="noStrike">
                          <a:solidFill>
                            <a:srgbClr val="000000"/>
                          </a:solidFill>
                          <a:effectLst/>
                          <a:latin typeface="Calibri" panose="020F0502020204030204" pitchFamily="34" charset="0"/>
                        </a:rPr>
                        <a:t>Galliard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b"/>
                      <a:r>
                        <a:rPr lang="en-US" sz="1100" b="0" i="0" u="none" strike="noStrike">
                          <a:solidFill>
                            <a:srgbClr val="000000"/>
                          </a:solidFill>
                          <a:effectLst/>
                          <a:latin typeface="Calibri" panose="020F0502020204030204" pitchFamily="34" charset="0"/>
                        </a:rPr>
                        <a:t>IR+M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MetWest/TCW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Sterling</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41972290"/>
                  </a:ext>
                </a:extLst>
              </a:tr>
              <a:tr h="285512">
                <a:tc>
                  <a:txBody>
                    <a:bodyPr/>
                    <a:lstStyle/>
                    <a:p>
                      <a:pPr algn="ctr" fontAlgn="b"/>
                      <a:r>
                        <a:rPr lang="en-US" sz="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fontAlgn="b"/>
                      <a:r>
                        <a:rPr lang="en-US" sz="800" b="0" i="0" u="none" strike="noStrike">
                          <a:solidFill>
                            <a:srgbClr val="000000"/>
                          </a:solidFill>
                          <a:effectLst/>
                          <a:latin typeface="Arial" panose="020B0604020202020204" pitchFamily="34" charset="0"/>
                        </a:rPr>
                        <a:t>Sept, Aug, July, June, May, April, Mar, Feb, Jan 24 ; Dec, Nov, Oct 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1A49"/>
                    </a:solidFill>
                  </a:tcPr>
                </a:tc>
                <a:tc hMerge="1">
                  <a:txBody>
                    <a:bodyPr/>
                    <a:lstStyle/>
                    <a:p>
                      <a:endParaRPr lang="en-US"/>
                    </a:p>
                  </a:txBody>
                  <a:tcPr/>
                </a:tc>
                <a:tc hMerge="1">
                  <a:txBody>
                    <a:bodyPr/>
                    <a:lstStyle/>
                    <a:p>
                      <a:endParaRPr lang="en-US"/>
                    </a:p>
                  </a:txBody>
                  <a:tcPr/>
                </a:tc>
                <a:tc gridSpan="3">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3263410"/>
                  </a:ext>
                </a:extLst>
              </a:tr>
              <a:tr h="214671">
                <a:tc gridSpan="10">
                  <a:txBody>
                    <a:bodyPr/>
                    <a:lstStyle/>
                    <a:p>
                      <a:pPr algn="ctr" fontAlgn="b"/>
                      <a:r>
                        <a:rPr lang="en-US" sz="1000" b="0" i="0" u="none" strike="noStrike">
                          <a:solidFill>
                            <a:srgbClr val="000000"/>
                          </a:solidFill>
                          <a:effectLst/>
                          <a:latin typeface="Arial" panose="020B0604020202020204" pitchFamily="34" charset="0"/>
                        </a:rPr>
                        <a:t>(#4) Trailing 1-Year Net Performance </a:t>
                      </a:r>
                      <a:r>
                        <a:rPr lang="en-US" sz="1000" b="1" i="0" u="none" strike="noStrike">
                          <a:solidFill>
                            <a:srgbClr val="000000"/>
                          </a:solidFill>
                          <a:effectLst/>
                          <a:latin typeface="Arial" panose="020B0604020202020204" pitchFamily="34" charset="0"/>
                        </a:rPr>
                        <a:t>Below</a:t>
                      </a:r>
                      <a:r>
                        <a:rPr lang="en-US" sz="1000" b="0" i="0" u="none" strike="noStrike">
                          <a:solidFill>
                            <a:srgbClr val="000000"/>
                          </a:solidFill>
                          <a:effectLst/>
                          <a:latin typeface="Arial" panose="020B0604020202020204" pitchFamily="34" charset="0"/>
                        </a:rPr>
                        <a:t> Benchmark &amp; </a:t>
                      </a:r>
                      <a:r>
                        <a:rPr lang="en-US" sz="1000" b="1" i="0" u="none" strike="noStrike">
                          <a:solidFill>
                            <a:srgbClr val="000000"/>
                          </a:solidFill>
                          <a:effectLst/>
                          <a:latin typeface="Arial" panose="020B0604020202020204" pitchFamily="34" charset="0"/>
                        </a:rPr>
                        <a:t>Bottom Quartile (Last)</a:t>
                      </a:r>
                      <a:r>
                        <a:rPr lang="en-US" sz="1000" b="0" i="0" u="none" strike="noStrike">
                          <a:solidFill>
                            <a:srgbClr val="000000"/>
                          </a:solidFill>
                          <a:effectLst/>
                          <a:latin typeface="Arial" panose="020B0604020202020204" pitchFamily="34" charset="0"/>
                        </a:rPr>
                        <a:t> of Mandate for </a:t>
                      </a:r>
                      <a:r>
                        <a:rPr lang="en-US" sz="1000" b="1" i="0" u="none" strike="noStrike">
                          <a:solidFill>
                            <a:srgbClr val="000000"/>
                          </a:solidFill>
                          <a:effectLst/>
                          <a:latin typeface="Arial" panose="020B0604020202020204" pitchFamily="34" charset="0"/>
                        </a:rPr>
                        <a:t>9 out of 12 Months</a:t>
                      </a:r>
                      <a:endParaRPr lang="en-US" sz="1000" b="0" i="0" u="none" strike="noStrike">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12415553"/>
                  </a:ext>
                </a:extLst>
              </a:tr>
              <a:tr h="332739">
                <a:tc>
                  <a:txBody>
                    <a:bodyPr/>
                    <a:lstStyle/>
                    <a:p>
                      <a:pPr algn="ctr" fontAlgn="b"/>
                      <a:r>
                        <a:rPr lang="en-US" sz="1100" b="0" i="0" u="none" strike="noStrike">
                          <a:solidFill>
                            <a:srgbClr val="000000"/>
                          </a:solidFill>
                          <a:effectLst/>
                          <a:latin typeface="Calibri" panose="020F0502020204030204" pitchFamily="34" charset="0"/>
                        </a:rPr>
                        <a:t>Galliard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b"/>
                      <a:r>
                        <a:rPr lang="en-US" sz="1100" b="0" i="0" u="none" strike="noStrike">
                          <a:solidFill>
                            <a:srgbClr val="000000"/>
                          </a:solidFill>
                          <a:effectLst/>
                          <a:latin typeface="Calibri" panose="020F0502020204030204" pitchFamily="34" charset="0"/>
                        </a:rPr>
                        <a:t>IR+M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MetWest/TCW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Sterling</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60583712"/>
                  </a:ext>
                </a:extLst>
              </a:tr>
              <a:tr h="285512">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fontAlgn="b"/>
                      <a:r>
                        <a:rPr lang="en-US" sz="800" b="0" i="0" u="none" strike="noStrike">
                          <a:solidFill>
                            <a:srgbClr val="000000"/>
                          </a:solidFill>
                          <a:effectLst/>
                          <a:latin typeface="Arial" panose="020B0604020202020204" pitchFamily="34" charset="0"/>
                        </a:rPr>
                        <a:t>Aug, July, June, May, April, Mar, Feb 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82C9"/>
                    </a:solidFill>
                  </a:tcPr>
                </a:tc>
                <a:tc hMerge="1">
                  <a:txBody>
                    <a:bodyPr/>
                    <a:lstStyle/>
                    <a:p>
                      <a:endParaRPr lang="en-US"/>
                    </a:p>
                  </a:txBody>
                  <a:tcPr/>
                </a:tc>
                <a:tc hMerge="1">
                  <a:txBody>
                    <a:bodyPr/>
                    <a:lstStyle/>
                    <a:p>
                      <a:endParaRPr lang="en-US"/>
                    </a:p>
                  </a:txBody>
                  <a:tcPr/>
                </a:tc>
                <a:tc gridSpan="3">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83439182"/>
                  </a:ext>
                </a:extLst>
              </a:tr>
            </a:tbl>
          </a:graphicData>
        </a:graphic>
      </p:graphicFrame>
    </p:spTree>
    <p:extLst>
      <p:ext uri="{BB962C8B-B14F-4D97-AF65-F5344CB8AC3E}">
        <p14:creationId xmlns:p14="http://schemas.microsoft.com/office/powerpoint/2010/main" val="2728066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2053592" y="586426"/>
            <a:ext cx="8077200" cy="846134"/>
          </a:xfrm>
        </p:spPr>
        <p:txBody>
          <a:bodyPr/>
          <a:lstStyle/>
          <a:p>
            <a:pPr algn="ctr" eaLnBrk="1" hangingPunct="1"/>
            <a:r>
              <a:rPr lang="en-US" b="1" dirty="0">
                <a:solidFill>
                  <a:schemeClr val="tx1"/>
                </a:solidFill>
                <a:latin typeface="+mn-lt"/>
              </a:rPr>
              <a:t>State Operating Accounts</a:t>
            </a:r>
          </a:p>
        </p:txBody>
      </p:sp>
      <p:graphicFrame>
        <p:nvGraphicFramePr>
          <p:cNvPr id="9" name="Content Placeholder 8"/>
          <p:cNvGraphicFramePr>
            <a:graphicFrameLocks noGrp="1"/>
          </p:cNvGraphicFramePr>
          <p:nvPr>
            <p:ph idx="1"/>
          </p:nvPr>
        </p:nvGraphicFramePr>
        <p:xfrm>
          <a:off x="2057400" y="1600205"/>
          <a:ext cx="8229600" cy="3962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2061213" y="1432561"/>
          <a:ext cx="8069579" cy="399288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C593B113-1CD0-4BE1-9D9B-A3ECCD4D44E1}"/>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6</a:t>
            </a:fld>
            <a:endParaRPr lang="en-US" dirty="0">
              <a:solidFill>
                <a:srgbClr val="15234A">
                  <a:tint val="75000"/>
                </a:srgbClr>
              </a:solidFill>
              <a:latin typeface="Calibri" panose="020F0502020204030204"/>
            </a:endParaRPr>
          </a:p>
        </p:txBody>
      </p:sp>
      <p:graphicFrame>
        <p:nvGraphicFramePr>
          <p:cNvPr id="6" name="Chart 5">
            <a:extLst>
              <a:ext uri="{FF2B5EF4-FFF2-40B4-BE49-F238E27FC236}">
                <a16:creationId xmlns:a16="http://schemas.microsoft.com/office/drawing/2014/main" id="{00000000-0008-0000-0200-000007000000}"/>
              </a:ext>
            </a:extLst>
          </p:cNvPr>
          <p:cNvGraphicFramePr>
            <a:graphicFrameLocks/>
          </p:cNvGraphicFramePr>
          <p:nvPr>
            <p:extLst>
              <p:ext uri="{D42A27DB-BD31-4B8C-83A1-F6EECF244321}">
                <p14:modId xmlns:p14="http://schemas.microsoft.com/office/powerpoint/2010/main" val="2068869397"/>
              </p:ext>
            </p:extLst>
          </p:nvPr>
        </p:nvGraphicFramePr>
        <p:xfrm>
          <a:off x="836762" y="1600204"/>
          <a:ext cx="10550106" cy="45590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777046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0FC40-E915-4307-8E84-75639343A579}"/>
              </a:ext>
            </a:extLst>
          </p:cNvPr>
          <p:cNvSpPr>
            <a:spLocks noGrp="1"/>
          </p:cNvSpPr>
          <p:nvPr>
            <p:ph type="title"/>
          </p:nvPr>
        </p:nvSpPr>
        <p:spPr>
          <a:xfrm>
            <a:off x="838200" y="636137"/>
            <a:ext cx="10515600" cy="647380"/>
          </a:xfrm>
        </p:spPr>
        <p:txBody>
          <a:bodyPr>
            <a:normAutofit fontScale="90000"/>
          </a:bodyPr>
          <a:lstStyle/>
          <a:p>
            <a:r>
              <a:rPr lang="en-US" sz="3600" b="1" dirty="0"/>
              <a:t>Watch List Worksheet – Long Duration </a:t>
            </a:r>
            <a:r>
              <a:rPr lang="en-US" sz="2700" b="1" dirty="0"/>
              <a:t>(September 30</a:t>
            </a:r>
            <a:r>
              <a:rPr lang="en-US" sz="2700" b="1"/>
              <a:t>, 2024)</a:t>
            </a:r>
            <a:endParaRPr lang="en-US" sz="2700" dirty="0"/>
          </a:p>
        </p:txBody>
      </p:sp>
      <p:sp>
        <p:nvSpPr>
          <p:cNvPr id="4" name="Slide Number Placeholder 3">
            <a:extLst>
              <a:ext uri="{FF2B5EF4-FFF2-40B4-BE49-F238E27FC236}">
                <a16:creationId xmlns:a16="http://schemas.microsoft.com/office/drawing/2014/main" id="{11A49E3F-4313-4074-85A2-267B04F1D226}"/>
              </a:ext>
            </a:extLst>
          </p:cNvPr>
          <p:cNvSpPr>
            <a:spLocks noGrp="1"/>
          </p:cNvSpPr>
          <p:nvPr>
            <p:ph type="sldNum" sz="quarter" idx="4"/>
          </p:nvPr>
        </p:nvSpPr>
        <p:spPr/>
        <p:txBody>
          <a:bodyPr/>
          <a:lstStyle/>
          <a:p>
            <a:pPr marL="0" marR="0" lvl="0" indent="0" algn="r" defTabSz="914411"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914411"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C9CE5CB0-6109-5C75-A15A-0A303AD5EE7B}"/>
              </a:ext>
            </a:extLst>
          </p:cNvPr>
          <p:cNvGraphicFramePr>
            <a:graphicFrameLocks noGrp="1"/>
          </p:cNvGraphicFramePr>
          <p:nvPr/>
        </p:nvGraphicFramePr>
        <p:xfrm>
          <a:off x="1775398" y="1387720"/>
          <a:ext cx="8109265" cy="4702185"/>
        </p:xfrm>
        <a:graphic>
          <a:graphicData uri="http://schemas.openxmlformats.org/drawingml/2006/table">
            <a:tbl>
              <a:tblPr/>
              <a:tblGrid>
                <a:gridCol w="841815">
                  <a:extLst>
                    <a:ext uri="{9D8B030D-6E8A-4147-A177-3AD203B41FA5}">
                      <a16:colId xmlns:a16="http://schemas.microsoft.com/office/drawing/2014/main" val="2780060998"/>
                    </a:ext>
                  </a:extLst>
                </a:gridCol>
                <a:gridCol w="692461">
                  <a:extLst>
                    <a:ext uri="{9D8B030D-6E8A-4147-A177-3AD203B41FA5}">
                      <a16:colId xmlns:a16="http://schemas.microsoft.com/office/drawing/2014/main" val="2303600814"/>
                    </a:ext>
                  </a:extLst>
                </a:gridCol>
                <a:gridCol w="706039">
                  <a:extLst>
                    <a:ext uri="{9D8B030D-6E8A-4147-A177-3AD203B41FA5}">
                      <a16:colId xmlns:a16="http://schemas.microsoft.com/office/drawing/2014/main" val="2222328372"/>
                    </a:ext>
                  </a:extLst>
                </a:gridCol>
                <a:gridCol w="692461">
                  <a:extLst>
                    <a:ext uri="{9D8B030D-6E8A-4147-A177-3AD203B41FA5}">
                      <a16:colId xmlns:a16="http://schemas.microsoft.com/office/drawing/2014/main" val="3431192707"/>
                    </a:ext>
                  </a:extLst>
                </a:gridCol>
                <a:gridCol w="746773">
                  <a:extLst>
                    <a:ext uri="{9D8B030D-6E8A-4147-A177-3AD203B41FA5}">
                      <a16:colId xmlns:a16="http://schemas.microsoft.com/office/drawing/2014/main" val="2566920140"/>
                    </a:ext>
                  </a:extLst>
                </a:gridCol>
                <a:gridCol w="804477">
                  <a:extLst>
                    <a:ext uri="{9D8B030D-6E8A-4147-A177-3AD203B41FA5}">
                      <a16:colId xmlns:a16="http://schemas.microsoft.com/office/drawing/2014/main" val="1179982026"/>
                    </a:ext>
                  </a:extLst>
                </a:gridCol>
                <a:gridCol w="746773">
                  <a:extLst>
                    <a:ext uri="{9D8B030D-6E8A-4147-A177-3AD203B41FA5}">
                      <a16:colId xmlns:a16="http://schemas.microsoft.com/office/drawing/2014/main" val="3082460614"/>
                    </a:ext>
                  </a:extLst>
                </a:gridCol>
                <a:gridCol w="733195">
                  <a:extLst>
                    <a:ext uri="{9D8B030D-6E8A-4147-A177-3AD203B41FA5}">
                      <a16:colId xmlns:a16="http://schemas.microsoft.com/office/drawing/2014/main" val="4239290530"/>
                    </a:ext>
                  </a:extLst>
                </a:gridCol>
                <a:gridCol w="692461">
                  <a:extLst>
                    <a:ext uri="{9D8B030D-6E8A-4147-A177-3AD203B41FA5}">
                      <a16:colId xmlns:a16="http://schemas.microsoft.com/office/drawing/2014/main" val="3402700181"/>
                    </a:ext>
                  </a:extLst>
                </a:gridCol>
                <a:gridCol w="760349">
                  <a:extLst>
                    <a:ext uri="{9D8B030D-6E8A-4147-A177-3AD203B41FA5}">
                      <a16:colId xmlns:a16="http://schemas.microsoft.com/office/drawing/2014/main" val="1991445331"/>
                    </a:ext>
                  </a:extLst>
                </a:gridCol>
                <a:gridCol w="692461">
                  <a:extLst>
                    <a:ext uri="{9D8B030D-6E8A-4147-A177-3AD203B41FA5}">
                      <a16:colId xmlns:a16="http://schemas.microsoft.com/office/drawing/2014/main" val="3634057927"/>
                    </a:ext>
                  </a:extLst>
                </a:gridCol>
              </a:tblGrid>
              <a:tr h="347824">
                <a:tc gridSpan="2">
                  <a:txBody>
                    <a:bodyPr/>
                    <a:lstStyle/>
                    <a:p>
                      <a:pPr algn="l" fontAlgn="b"/>
                      <a:r>
                        <a:rPr lang="en-US" sz="1100" b="1" i="0" u="none" strike="noStrike">
                          <a:solidFill>
                            <a:srgbClr val="000000"/>
                          </a:solidFill>
                          <a:effectLst/>
                          <a:latin typeface="Calibri" panose="020F0502020204030204" pitchFamily="34" charset="0"/>
                        </a:rPr>
                        <a:t>LONG DURATION</a:t>
                      </a:r>
                    </a:p>
                  </a:txBody>
                  <a:tcPr marL="9271" marR="9271" marT="9271" marB="0" anchor="b">
                    <a:lnL>
                      <a:noFill/>
                    </a:lnL>
                    <a:lnR>
                      <a:noFill/>
                    </a:lnR>
                    <a:lnT>
                      <a:noFill/>
                    </a:lnT>
                    <a:lnB>
                      <a:noFill/>
                    </a:lnB>
                    <a:noFill/>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271" marR="9271" marT="9271"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271" marR="9271" marT="9271" marB="0" anchor="b">
                    <a:lnL>
                      <a:noFill/>
                    </a:lnL>
                    <a:lnR>
                      <a:noFill/>
                    </a:lnR>
                    <a:lnT>
                      <a:noFill/>
                    </a:lnT>
                    <a:lnB>
                      <a:noFill/>
                    </a:lnB>
                    <a:noFill/>
                  </a:tcPr>
                </a:tc>
                <a:tc gridSpan="2">
                  <a:txBody>
                    <a:bodyPr/>
                    <a:lstStyle/>
                    <a:p>
                      <a:pPr algn="l" fontAlgn="b"/>
                      <a:r>
                        <a:rPr lang="fr-FR" sz="1000" b="0" i="0" u="none" strike="noStrike">
                          <a:solidFill>
                            <a:srgbClr val="000000"/>
                          </a:solidFill>
                          <a:effectLst/>
                          <a:latin typeface="Arial" panose="020B0604020202020204" pitchFamily="34" charset="0"/>
                        </a:rPr>
                        <a:t>Danger Zone 6 - 8 Months</a:t>
                      </a:r>
                    </a:p>
                  </a:txBody>
                  <a:tcPr marL="9271" marR="9271" marT="9271" marB="0" anchor="b">
                    <a:lnL>
                      <a:noFill/>
                    </a:lnL>
                    <a:lnR>
                      <a:noFill/>
                    </a:lnR>
                    <a:lnT>
                      <a:noFill/>
                    </a:lnT>
                    <a:lnB>
                      <a:noFill/>
                    </a:lnB>
                    <a:solidFill>
                      <a:srgbClr val="E282C9"/>
                    </a:solidFill>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271" marR="9271" marT="9271"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271" marR="9271" marT="9271"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271" marR="9271" marT="9271"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271" marR="9271" marT="9271"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271" marR="9271" marT="9271" marB="0" anchor="b">
                    <a:lnL>
                      <a:noFill/>
                    </a:lnL>
                    <a:lnR>
                      <a:noFill/>
                    </a:lnR>
                    <a:lnT>
                      <a:noFill/>
                    </a:lnT>
                    <a:lnB>
                      <a:noFill/>
                    </a:lnB>
                    <a:noFill/>
                  </a:tcPr>
                </a:tc>
                <a:extLst>
                  <a:ext uri="{0D108BD9-81ED-4DB2-BD59-A6C34878D82A}">
                    <a16:rowId xmlns:a16="http://schemas.microsoft.com/office/drawing/2014/main" val="1706617987"/>
                  </a:ext>
                </a:extLst>
              </a:tr>
              <a:tr h="347824">
                <a:tc gridSpan="3">
                  <a:txBody>
                    <a:bodyPr/>
                    <a:lstStyle/>
                    <a:p>
                      <a:pPr algn="l" fontAlgn="b"/>
                      <a:r>
                        <a:rPr lang="en-US" sz="1000" b="0" i="0" u="none" strike="noStrike">
                          <a:solidFill>
                            <a:srgbClr val="000000"/>
                          </a:solidFill>
                          <a:effectLst/>
                          <a:latin typeface="Arial" panose="020B0604020202020204" pitchFamily="34" charset="0"/>
                        </a:rPr>
                        <a:t>QUANTITATIVE FACTORS</a:t>
                      </a:r>
                    </a:p>
                  </a:txBody>
                  <a:tcPr marL="9271" marR="9271" marT="9271" marB="0" anchor="b">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271" marR="9271" marT="9271" marB="0" anchor="b">
                    <a:lnL>
                      <a:noFill/>
                    </a:lnL>
                    <a:lnR>
                      <a:noFill/>
                    </a:lnR>
                    <a:lnT>
                      <a:noFill/>
                    </a:lnT>
                    <a:lnB w="12700" cap="flat" cmpd="sng" algn="ctr">
                      <a:solidFill>
                        <a:srgbClr val="000000"/>
                      </a:solidFill>
                      <a:prstDash val="solid"/>
                      <a:round/>
                      <a:headEnd type="none" w="med" len="med"/>
                      <a:tailEnd type="none" w="med" len="med"/>
                    </a:lnB>
                    <a:noFill/>
                  </a:tcPr>
                </a:tc>
                <a:tc gridSpan="2">
                  <a:txBody>
                    <a:bodyPr/>
                    <a:lstStyle/>
                    <a:p>
                      <a:pPr algn="l" fontAlgn="b"/>
                      <a:r>
                        <a:rPr lang="en-US" sz="1000" b="0" i="0" u="none" strike="noStrike">
                          <a:solidFill>
                            <a:srgbClr val="000000"/>
                          </a:solidFill>
                          <a:effectLst/>
                          <a:latin typeface="Arial" panose="020B0604020202020204" pitchFamily="34" charset="0"/>
                        </a:rPr>
                        <a:t>Max Exceeded for 9 Months</a:t>
                      </a:r>
                    </a:p>
                  </a:txBody>
                  <a:tcPr marL="9271" marR="9271" marT="9271" marB="0" anchor="b">
                    <a:lnL>
                      <a:noFill/>
                    </a:lnL>
                    <a:lnR>
                      <a:noFill/>
                    </a:lnR>
                    <a:lnT>
                      <a:noFill/>
                    </a:lnT>
                    <a:lnB w="12700" cap="flat" cmpd="sng" algn="ctr">
                      <a:solidFill>
                        <a:srgbClr val="000000"/>
                      </a:solidFill>
                      <a:prstDash val="solid"/>
                      <a:round/>
                      <a:headEnd type="none" w="med" len="med"/>
                      <a:tailEnd type="none" w="med" len="med"/>
                    </a:lnB>
                    <a:solidFill>
                      <a:srgbClr val="F61A49"/>
                    </a:solidFill>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271" marR="9271" marT="9271"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271" marR="9271" marT="9271"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271" marR="9271" marT="9271"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271" marR="9271" marT="9271"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271" marR="9271" marT="9271"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6113511"/>
                  </a:ext>
                </a:extLst>
              </a:tr>
              <a:tr h="205336">
                <a:tc gridSpan="3">
                  <a:txBody>
                    <a:bodyPr/>
                    <a:lstStyle/>
                    <a:p>
                      <a:pPr algn="l" fontAlgn="b"/>
                      <a:r>
                        <a:rPr lang="en-US" sz="1000" b="1" i="0" u="none" strike="noStrike">
                          <a:solidFill>
                            <a:srgbClr val="000000"/>
                          </a:solidFill>
                          <a:effectLst/>
                          <a:latin typeface="Arial" panose="020B0604020202020204" pitchFamily="34" charset="0"/>
                        </a:rPr>
                        <a:t>Any of the Following Conditions</a:t>
                      </a:r>
                    </a:p>
                  </a:txBody>
                  <a:tcPr marL="9271" marR="9271" marT="9271"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solidFill>
                            <a:srgbClr val="000000"/>
                          </a:solidFill>
                          <a:effectLst/>
                          <a:latin typeface="Arial" panose="020B0604020202020204" pitchFamily="34" charset="0"/>
                        </a:rPr>
                        <a:t> </a:t>
                      </a:r>
                    </a:p>
                  </a:txBody>
                  <a:tcPr marL="9271" marR="9271" marT="927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a:t>
                      </a:r>
                    </a:p>
                  </a:txBody>
                  <a:tcPr marL="9271" marR="9271" marT="927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a:t>
                      </a:r>
                    </a:p>
                  </a:txBody>
                  <a:tcPr marL="9271" marR="9271" marT="927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a:t>
                      </a:r>
                    </a:p>
                  </a:txBody>
                  <a:tcPr marL="9271" marR="9271" marT="927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a:t>
                      </a:r>
                    </a:p>
                  </a:txBody>
                  <a:tcPr marL="9271" marR="9271" marT="927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a:t>
                      </a:r>
                    </a:p>
                  </a:txBody>
                  <a:tcPr marL="9271" marR="9271" marT="927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a:t>
                      </a:r>
                    </a:p>
                  </a:txBody>
                  <a:tcPr marL="9271" marR="9271" marT="927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a:t>
                      </a:r>
                    </a:p>
                  </a:txBody>
                  <a:tcPr marL="9271" marR="9271" marT="9271"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4456558"/>
                  </a:ext>
                </a:extLst>
              </a:tr>
              <a:tr h="205336">
                <a:tc gridSpan="11">
                  <a:txBody>
                    <a:bodyPr/>
                    <a:lstStyle/>
                    <a:p>
                      <a:pPr algn="ctr" fontAlgn="b"/>
                      <a:r>
                        <a:rPr lang="en-US" sz="1000" b="0" i="0" u="none" strike="noStrike">
                          <a:solidFill>
                            <a:srgbClr val="000000"/>
                          </a:solidFill>
                          <a:effectLst/>
                          <a:latin typeface="Arial" panose="020B0604020202020204" pitchFamily="34" charset="0"/>
                        </a:rPr>
                        <a:t>(#1) Trailing 5-Year Annualized Net Performance Below Benchmark </a:t>
                      </a:r>
                      <a:r>
                        <a:rPr lang="en-US" sz="1000" b="1" i="0" u="none" strike="noStrike">
                          <a:solidFill>
                            <a:srgbClr val="000000"/>
                          </a:solidFill>
                          <a:effectLst/>
                          <a:latin typeface="Arial" panose="020B0604020202020204" pitchFamily="34" charset="0"/>
                        </a:rPr>
                        <a:t>for 6 of 12 Months</a:t>
                      </a:r>
                      <a:endParaRPr lang="en-US" sz="1000" b="0" i="0" u="none" strike="noStrike">
                        <a:solidFill>
                          <a:srgbClr val="000000"/>
                        </a:solidFill>
                        <a:effectLst/>
                        <a:latin typeface="Arial" panose="020B0604020202020204" pitchFamily="34" charset="0"/>
                      </a:endParaRPr>
                    </a:p>
                  </a:txBody>
                  <a:tcPr marL="9271" marR="9271" marT="92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15919705"/>
                  </a:ext>
                </a:extLst>
              </a:tr>
              <a:tr h="318271">
                <a:tc>
                  <a:txBody>
                    <a:bodyPr/>
                    <a:lstStyle/>
                    <a:p>
                      <a:pPr algn="ctr" fontAlgn="b"/>
                      <a:r>
                        <a:rPr lang="en-US" sz="800" b="0" i="0" u="none" strike="noStrike">
                          <a:solidFill>
                            <a:srgbClr val="000000"/>
                          </a:solidFill>
                          <a:effectLst/>
                          <a:latin typeface="Arial" panose="020B0604020202020204" pitchFamily="34" charset="0"/>
                        </a:rPr>
                        <a:t>AmundiPioneer</a:t>
                      </a:r>
                    </a:p>
                  </a:txBody>
                  <a:tcPr marL="9271" marR="9271" marT="92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Fidelity</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Galliard</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Goldman</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Insight Investment</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Manulife</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Nuveen</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PGIM</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Sterling</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All Spring (Wells)</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Western Asset</a:t>
                      </a:r>
                    </a:p>
                  </a:txBody>
                  <a:tcPr marL="9271" marR="9271" marT="92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2614468"/>
                  </a:ext>
                </a:extLst>
              </a:tr>
              <a:tr h="870626">
                <a:tc>
                  <a:txBody>
                    <a:bodyPr/>
                    <a:lstStyle/>
                    <a:p>
                      <a:pPr algn="ctr" fontAlgn="b"/>
                      <a:r>
                        <a:rPr lang="en-US" sz="800" b="0" i="0" u="none" strike="noStrike">
                          <a:solidFill>
                            <a:srgbClr val="000000"/>
                          </a:solidFill>
                          <a:effectLst/>
                          <a:latin typeface="Arial" panose="020B0604020202020204" pitchFamily="34" charset="0"/>
                        </a:rPr>
                        <a:t> </a:t>
                      </a:r>
                    </a:p>
                  </a:txBody>
                  <a:tcPr marL="9271" marR="9271" marT="92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271" marR="9271" marT="92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5240138"/>
                  </a:ext>
                </a:extLst>
              </a:tr>
              <a:tr h="205336">
                <a:tc gridSpan="11">
                  <a:txBody>
                    <a:bodyPr/>
                    <a:lstStyle/>
                    <a:p>
                      <a:pPr algn="ctr" fontAlgn="b"/>
                      <a:r>
                        <a:rPr lang="en-US" sz="1000" b="0" i="0" u="none" strike="noStrike">
                          <a:solidFill>
                            <a:srgbClr val="000000"/>
                          </a:solidFill>
                          <a:effectLst/>
                          <a:latin typeface="Arial" panose="020B0604020202020204" pitchFamily="34" charset="0"/>
                        </a:rPr>
                        <a:t>(#2) Trailing 3-Year Annualized Net Performance </a:t>
                      </a:r>
                      <a:r>
                        <a:rPr lang="en-US" sz="1000" b="1" i="0" u="none" strike="noStrike">
                          <a:solidFill>
                            <a:srgbClr val="000000"/>
                          </a:solidFill>
                          <a:effectLst/>
                          <a:latin typeface="Arial" panose="020B0604020202020204" pitchFamily="34" charset="0"/>
                        </a:rPr>
                        <a:t>Below</a:t>
                      </a:r>
                      <a:r>
                        <a:rPr lang="en-US" sz="1000" b="0" i="0" u="none" strike="noStrike">
                          <a:solidFill>
                            <a:srgbClr val="000000"/>
                          </a:solidFill>
                          <a:effectLst/>
                          <a:latin typeface="Arial" panose="020B0604020202020204" pitchFamily="34" charset="0"/>
                        </a:rPr>
                        <a:t> Benchmark for </a:t>
                      </a:r>
                      <a:r>
                        <a:rPr lang="en-US" sz="1000" b="1" i="0" u="none" strike="noStrike">
                          <a:solidFill>
                            <a:srgbClr val="000000"/>
                          </a:solidFill>
                          <a:effectLst/>
                          <a:latin typeface="Arial" panose="020B0604020202020204" pitchFamily="34" charset="0"/>
                        </a:rPr>
                        <a:t>9 out of 12 Months</a:t>
                      </a:r>
                      <a:endParaRPr lang="en-US" sz="1000" b="0" i="0" u="none" strike="noStrike">
                        <a:solidFill>
                          <a:srgbClr val="000000"/>
                        </a:solidFill>
                        <a:effectLst/>
                        <a:latin typeface="Arial" panose="020B0604020202020204" pitchFamily="34" charset="0"/>
                      </a:endParaRPr>
                    </a:p>
                  </a:txBody>
                  <a:tcPr marL="9271" marR="9271" marT="92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87391831"/>
                  </a:ext>
                </a:extLst>
              </a:tr>
              <a:tr h="313480">
                <a:tc>
                  <a:txBody>
                    <a:bodyPr/>
                    <a:lstStyle/>
                    <a:p>
                      <a:pPr algn="ctr" fontAlgn="b"/>
                      <a:r>
                        <a:rPr lang="en-US" sz="800" b="0" i="0" u="none" strike="noStrike">
                          <a:solidFill>
                            <a:srgbClr val="000000"/>
                          </a:solidFill>
                          <a:effectLst/>
                          <a:latin typeface="Arial" panose="020B0604020202020204" pitchFamily="34" charset="0"/>
                        </a:rPr>
                        <a:t>AmundiPioneer</a:t>
                      </a:r>
                    </a:p>
                  </a:txBody>
                  <a:tcPr marL="9271" marR="9271" marT="92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Fidelity</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Galliard</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Goldman</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Insight Investment</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Manulife</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Nuveen</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PGIM</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Sterling</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All Spring (Wells)</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Western Asset</a:t>
                      </a:r>
                    </a:p>
                  </a:txBody>
                  <a:tcPr marL="9271" marR="9271" marT="92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3033414"/>
                  </a:ext>
                </a:extLst>
              </a:tr>
              <a:tr h="145290">
                <a:tc>
                  <a:txBody>
                    <a:bodyPr/>
                    <a:lstStyle/>
                    <a:p>
                      <a:pPr algn="ctr" fontAlgn="b"/>
                      <a:r>
                        <a:rPr lang="en-US" sz="800" b="0" i="0" u="none" strike="noStrike">
                          <a:solidFill>
                            <a:srgbClr val="000000"/>
                          </a:solidFill>
                          <a:effectLst/>
                          <a:latin typeface="Arial" panose="020B0604020202020204" pitchFamily="34" charset="0"/>
                        </a:rPr>
                        <a:t> </a:t>
                      </a:r>
                    </a:p>
                  </a:txBody>
                  <a:tcPr marL="9271" marR="9271" marT="92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271" marR="9271" marT="92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5618612"/>
                  </a:ext>
                </a:extLst>
              </a:tr>
              <a:tr h="205336">
                <a:tc gridSpan="11">
                  <a:txBody>
                    <a:bodyPr/>
                    <a:lstStyle/>
                    <a:p>
                      <a:pPr algn="ctr" fontAlgn="b"/>
                      <a:r>
                        <a:rPr lang="en-US" sz="1000" b="0" i="0" u="none" strike="noStrike">
                          <a:solidFill>
                            <a:srgbClr val="000000"/>
                          </a:solidFill>
                          <a:effectLst/>
                          <a:latin typeface="Arial" panose="020B0604020202020204" pitchFamily="34" charset="0"/>
                        </a:rPr>
                        <a:t>(#3) Mgr's (1 &amp; 3 Year) Risk-Adjusted Ranking in </a:t>
                      </a:r>
                      <a:r>
                        <a:rPr lang="en-US" sz="1000" b="1" i="0" u="none" strike="noStrike">
                          <a:solidFill>
                            <a:srgbClr val="000000"/>
                          </a:solidFill>
                          <a:effectLst/>
                          <a:latin typeface="Arial" panose="020B0604020202020204" pitchFamily="34" charset="0"/>
                        </a:rPr>
                        <a:t>Bottom Two </a:t>
                      </a:r>
                      <a:r>
                        <a:rPr lang="en-US" sz="1000" b="0" i="0" u="none" strike="noStrike">
                          <a:solidFill>
                            <a:srgbClr val="000000"/>
                          </a:solidFill>
                          <a:effectLst/>
                          <a:latin typeface="Arial" panose="020B0604020202020204" pitchFamily="34" charset="0"/>
                        </a:rPr>
                        <a:t>for </a:t>
                      </a:r>
                      <a:r>
                        <a:rPr lang="en-US" sz="1000" b="1" i="0" u="none" strike="noStrike">
                          <a:solidFill>
                            <a:srgbClr val="000000"/>
                          </a:solidFill>
                          <a:effectLst/>
                          <a:latin typeface="Arial" panose="020B0604020202020204" pitchFamily="34" charset="0"/>
                        </a:rPr>
                        <a:t>9 out of 12 Months</a:t>
                      </a:r>
                      <a:endParaRPr lang="en-US" sz="1000" b="0" i="0" u="none" strike="noStrike">
                        <a:solidFill>
                          <a:srgbClr val="000000"/>
                        </a:solidFill>
                        <a:effectLst/>
                        <a:latin typeface="Arial" panose="020B0604020202020204" pitchFamily="34" charset="0"/>
                      </a:endParaRPr>
                    </a:p>
                  </a:txBody>
                  <a:tcPr marL="9271" marR="9271" marT="92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75002289"/>
                  </a:ext>
                </a:extLst>
              </a:tr>
              <a:tr h="318271">
                <a:tc>
                  <a:txBody>
                    <a:bodyPr/>
                    <a:lstStyle/>
                    <a:p>
                      <a:pPr algn="ctr" fontAlgn="b"/>
                      <a:r>
                        <a:rPr lang="en-US" sz="800" b="0" i="0" u="none" strike="noStrike">
                          <a:solidFill>
                            <a:srgbClr val="000000"/>
                          </a:solidFill>
                          <a:effectLst/>
                          <a:latin typeface="Arial" panose="020B0604020202020204" pitchFamily="34" charset="0"/>
                        </a:rPr>
                        <a:t>AmundiPioneer</a:t>
                      </a:r>
                    </a:p>
                  </a:txBody>
                  <a:tcPr marL="9271" marR="9271" marT="92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Fidelity</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Galliard</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Goldman</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Insight Investment</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Manulife</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Nuveen</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PGIM</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Sterling</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All Spring (Wells)</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Western Asset</a:t>
                      </a:r>
                    </a:p>
                  </a:txBody>
                  <a:tcPr marL="9271" marR="9271" marT="92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7637736"/>
                  </a:ext>
                </a:extLst>
              </a:tr>
              <a:tr h="550358">
                <a:tc>
                  <a:txBody>
                    <a:bodyPr/>
                    <a:lstStyle/>
                    <a:p>
                      <a:pPr algn="ctr" fontAlgn="b"/>
                      <a:r>
                        <a:rPr lang="en-US" sz="800" b="0" i="0" u="none" strike="noStrike">
                          <a:solidFill>
                            <a:srgbClr val="000000"/>
                          </a:solidFill>
                          <a:effectLst/>
                          <a:latin typeface="Arial" panose="020B0604020202020204" pitchFamily="34" charset="0"/>
                        </a:rPr>
                        <a:t> </a:t>
                      </a:r>
                    </a:p>
                  </a:txBody>
                  <a:tcPr marL="9271" marR="9271" marT="92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Aug, July, June, May, April, Mar 24 ; Nov, Oct 23</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82C9"/>
                    </a:solid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June, Jan 24</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Dec 23</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April, Feb, Jan 24 ; Nov, Oct 23</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82C9"/>
                    </a:solidFill>
                  </a:tcPr>
                </a:tc>
                <a:tc>
                  <a:txBody>
                    <a:bodyPr/>
                    <a:lstStyle/>
                    <a:p>
                      <a:pPr algn="ctr" fontAlgn="b"/>
                      <a:r>
                        <a:rPr lang="en-US" sz="800" b="0" i="0" u="none" strike="noStrike">
                          <a:solidFill>
                            <a:srgbClr val="000000"/>
                          </a:solidFill>
                          <a:effectLst/>
                          <a:latin typeface="Arial" panose="020B0604020202020204" pitchFamily="34" charset="0"/>
                        </a:rPr>
                        <a:t>Sept, Aug, July, May, Mar, Feb 24, Dec 23</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82C9"/>
                    </a:solidFill>
                  </a:tcPr>
                </a:tc>
                <a:tc>
                  <a:txBody>
                    <a:bodyPr/>
                    <a:lstStyle/>
                    <a:p>
                      <a:pPr algn="ctr" fontAlgn="b"/>
                      <a:r>
                        <a:rPr lang="en-US" sz="800" b="0" i="0" u="none" strike="noStrike">
                          <a:solidFill>
                            <a:srgbClr val="000000"/>
                          </a:solidFill>
                          <a:effectLst/>
                          <a:latin typeface="Arial" panose="020B0604020202020204" pitchFamily="34" charset="0"/>
                        </a:rPr>
                        <a:t>Sept 24</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271" marR="9271" marT="92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9130446"/>
                  </a:ext>
                </a:extLst>
              </a:tr>
              <a:tr h="205336">
                <a:tc gridSpan="11">
                  <a:txBody>
                    <a:bodyPr/>
                    <a:lstStyle/>
                    <a:p>
                      <a:pPr algn="ctr" fontAlgn="b"/>
                      <a:r>
                        <a:rPr lang="en-US" sz="1000" b="0" i="0" u="none" strike="noStrike">
                          <a:solidFill>
                            <a:srgbClr val="000000"/>
                          </a:solidFill>
                          <a:effectLst/>
                          <a:latin typeface="Arial" panose="020B0604020202020204" pitchFamily="34" charset="0"/>
                        </a:rPr>
                        <a:t>(#4) Trailing 1-Year Net Performance </a:t>
                      </a:r>
                      <a:r>
                        <a:rPr lang="en-US" sz="1000" b="1" i="0" u="none" strike="noStrike">
                          <a:solidFill>
                            <a:srgbClr val="000000"/>
                          </a:solidFill>
                          <a:effectLst/>
                          <a:latin typeface="Arial" panose="020B0604020202020204" pitchFamily="34" charset="0"/>
                        </a:rPr>
                        <a:t>Below</a:t>
                      </a:r>
                      <a:r>
                        <a:rPr lang="en-US" sz="1000" b="0" i="0" u="none" strike="noStrike">
                          <a:solidFill>
                            <a:srgbClr val="000000"/>
                          </a:solidFill>
                          <a:effectLst/>
                          <a:latin typeface="Arial" panose="020B0604020202020204" pitchFamily="34" charset="0"/>
                        </a:rPr>
                        <a:t> Benchmark &amp; </a:t>
                      </a:r>
                      <a:r>
                        <a:rPr lang="en-US" sz="1000" b="1" i="0" u="none" strike="noStrike">
                          <a:solidFill>
                            <a:srgbClr val="000000"/>
                          </a:solidFill>
                          <a:effectLst/>
                          <a:latin typeface="Arial" panose="020B0604020202020204" pitchFamily="34" charset="0"/>
                        </a:rPr>
                        <a:t>Bottom Quartile</a:t>
                      </a:r>
                      <a:r>
                        <a:rPr lang="en-US" sz="1000" b="0" i="0" u="none" strike="noStrike">
                          <a:solidFill>
                            <a:srgbClr val="000000"/>
                          </a:solidFill>
                          <a:effectLst/>
                          <a:latin typeface="Arial" panose="020B0604020202020204" pitchFamily="34" charset="0"/>
                        </a:rPr>
                        <a:t> (</a:t>
                      </a:r>
                      <a:r>
                        <a:rPr lang="en-US" sz="1000" b="1" i="0" u="none" strike="noStrike">
                          <a:solidFill>
                            <a:srgbClr val="000000"/>
                          </a:solidFill>
                          <a:effectLst/>
                          <a:latin typeface="Arial" panose="020B0604020202020204" pitchFamily="34" charset="0"/>
                        </a:rPr>
                        <a:t>Bottom 2</a:t>
                      </a:r>
                      <a:r>
                        <a:rPr lang="en-US" sz="1000" b="0" i="0" u="none" strike="noStrike">
                          <a:solidFill>
                            <a:srgbClr val="000000"/>
                          </a:solidFill>
                          <a:effectLst/>
                          <a:latin typeface="Arial" panose="020B0604020202020204" pitchFamily="34" charset="0"/>
                        </a:rPr>
                        <a:t>) of Mandate for 9 out of 12 Months</a:t>
                      </a:r>
                    </a:p>
                  </a:txBody>
                  <a:tcPr marL="9271" marR="9271" marT="92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1819096"/>
                  </a:ext>
                </a:extLst>
              </a:tr>
              <a:tr h="318271">
                <a:tc>
                  <a:txBody>
                    <a:bodyPr/>
                    <a:lstStyle/>
                    <a:p>
                      <a:pPr algn="ctr" fontAlgn="b"/>
                      <a:r>
                        <a:rPr lang="en-US" sz="800" b="0" i="0" u="none" strike="noStrike">
                          <a:solidFill>
                            <a:srgbClr val="000000"/>
                          </a:solidFill>
                          <a:effectLst/>
                          <a:latin typeface="Arial" panose="020B0604020202020204" pitchFamily="34" charset="0"/>
                        </a:rPr>
                        <a:t>AmundiPioneer</a:t>
                      </a:r>
                    </a:p>
                  </a:txBody>
                  <a:tcPr marL="9271" marR="9271" marT="92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Fidelity</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Galliard</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Goldman</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Insight Investment</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Manulife</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Nuveen</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PGIM</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Sterling</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All Spring (Wells)</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Western Asset</a:t>
                      </a:r>
                    </a:p>
                  </a:txBody>
                  <a:tcPr marL="9271" marR="9271" marT="92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1432323"/>
                  </a:ext>
                </a:extLst>
              </a:tr>
              <a:tr h="145290">
                <a:tc>
                  <a:txBody>
                    <a:bodyPr/>
                    <a:lstStyle/>
                    <a:p>
                      <a:pPr algn="ctr" fontAlgn="b"/>
                      <a:r>
                        <a:rPr lang="en-US" sz="800" b="0" i="0" u="none" strike="noStrike">
                          <a:solidFill>
                            <a:srgbClr val="000000"/>
                          </a:solidFill>
                          <a:effectLst/>
                          <a:latin typeface="Arial" panose="020B0604020202020204" pitchFamily="34" charset="0"/>
                        </a:rPr>
                        <a:t> </a:t>
                      </a:r>
                    </a:p>
                  </a:txBody>
                  <a:tcPr marL="9271" marR="9271" marT="92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July, May 24</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Feb 24, Oct 23</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Feb 24</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Arial" panose="020B0604020202020204" pitchFamily="34" charset="0"/>
                        </a:rPr>
                        <a:t> </a:t>
                      </a:r>
                    </a:p>
                  </a:txBody>
                  <a:tcPr marL="9271" marR="9271" marT="92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Arial" panose="020B0604020202020204" pitchFamily="34" charset="0"/>
                        </a:rPr>
                        <a:t> </a:t>
                      </a:r>
                    </a:p>
                  </a:txBody>
                  <a:tcPr marL="9271" marR="9271" marT="927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7864228"/>
                  </a:ext>
                </a:extLst>
              </a:tr>
            </a:tbl>
          </a:graphicData>
        </a:graphic>
      </p:graphicFrame>
    </p:spTree>
    <p:extLst>
      <p:ext uri="{BB962C8B-B14F-4D97-AF65-F5344CB8AC3E}">
        <p14:creationId xmlns:p14="http://schemas.microsoft.com/office/powerpoint/2010/main" val="30274717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858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2053592" y="506413"/>
            <a:ext cx="8077200" cy="926147"/>
          </a:xfrm>
        </p:spPr>
        <p:txBody>
          <a:bodyPr/>
          <a:lstStyle/>
          <a:p>
            <a:pPr algn="ctr" eaLnBrk="1" hangingPunct="1"/>
            <a:r>
              <a:rPr lang="en-US" b="1" dirty="0">
                <a:solidFill>
                  <a:schemeClr val="tx1"/>
                </a:solidFill>
                <a:latin typeface="+mn-lt"/>
              </a:rPr>
              <a:t>Non-State Operating Accounts*</a:t>
            </a:r>
          </a:p>
        </p:txBody>
      </p:sp>
      <p:graphicFrame>
        <p:nvGraphicFramePr>
          <p:cNvPr id="9" name="Content Placeholder 8"/>
          <p:cNvGraphicFramePr>
            <a:graphicFrameLocks noGrp="1"/>
          </p:cNvGraphicFramePr>
          <p:nvPr>
            <p:ph idx="1"/>
          </p:nvPr>
        </p:nvGraphicFramePr>
        <p:xfrm>
          <a:off x="2057400" y="1600205"/>
          <a:ext cx="8229600" cy="3962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2061213" y="1432561"/>
          <a:ext cx="8069579" cy="399288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8382000" y="5943779"/>
            <a:ext cx="3810000" cy="338554"/>
          </a:xfrm>
          <a:prstGeom prst="rect">
            <a:avLst/>
          </a:prstGeom>
          <a:noFill/>
        </p:spPr>
        <p:txBody>
          <a:bodyPr wrap="square" rtlCol="0">
            <a:spAutoFit/>
          </a:bodyPr>
          <a:lstStyle/>
          <a:p>
            <a:pPr algn="ctr" defTabSz="914411" eaLnBrk="0" fontAlgn="base" hangingPunct="0">
              <a:spcBef>
                <a:spcPct val="0"/>
              </a:spcBef>
              <a:spcAft>
                <a:spcPct val="0"/>
              </a:spcAft>
              <a:defRPr/>
            </a:pPr>
            <a:r>
              <a:rPr lang="en-US" sz="1600" dirty="0">
                <a:solidFill>
                  <a:srgbClr val="15234A"/>
                </a:solidFill>
                <a:latin typeface="Calibri" panose="020F0502020204030204"/>
                <a:cs typeface="Times New Roman" pitchFamily="18" charset="0"/>
              </a:rPr>
              <a:t>* Subject to Floor Provision</a:t>
            </a:r>
          </a:p>
        </p:txBody>
      </p:sp>
      <p:sp>
        <p:nvSpPr>
          <p:cNvPr id="2" name="Slide Number Placeholder 1">
            <a:extLst>
              <a:ext uri="{FF2B5EF4-FFF2-40B4-BE49-F238E27FC236}">
                <a16:creationId xmlns:a16="http://schemas.microsoft.com/office/drawing/2014/main" id="{E461BF5E-C74F-4CB5-912C-6913CBC46D4E}"/>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7</a:t>
            </a:fld>
            <a:endParaRPr lang="en-US" dirty="0">
              <a:solidFill>
                <a:srgbClr val="15234A">
                  <a:tint val="75000"/>
                </a:srgbClr>
              </a:solidFill>
              <a:latin typeface="Calibri" panose="020F0502020204030204"/>
            </a:endParaRPr>
          </a:p>
        </p:txBody>
      </p:sp>
      <p:graphicFrame>
        <p:nvGraphicFramePr>
          <p:cNvPr id="3" name="Chart 2">
            <a:extLst>
              <a:ext uri="{FF2B5EF4-FFF2-40B4-BE49-F238E27FC236}">
                <a16:creationId xmlns:a16="http://schemas.microsoft.com/office/drawing/2014/main" id="{00000000-0008-0000-0200-00000D000000}"/>
              </a:ext>
            </a:extLst>
          </p:cNvPr>
          <p:cNvGraphicFramePr>
            <a:graphicFrameLocks/>
          </p:cNvGraphicFramePr>
          <p:nvPr>
            <p:extLst>
              <p:ext uri="{D42A27DB-BD31-4B8C-83A1-F6EECF244321}">
                <p14:modId xmlns:p14="http://schemas.microsoft.com/office/powerpoint/2010/main" val="1355798220"/>
              </p:ext>
            </p:extLst>
          </p:nvPr>
        </p:nvGraphicFramePr>
        <p:xfrm>
          <a:off x="905165" y="1505527"/>
          <a:ext cx="10307780" cy="43372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47830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1981203" y="430219"/>
            <a:ext cx="8077200" cy="1048062"/>
          </a:xfrm>
        </p:spPr>
        <p:txBody>
          <a:bodyPr/>
          <a:lstStyle/>
          <a:p>
            <a:pPr algn="ctr" eaLnBrk="1" hangingPunct="1"/>
            <a:r>
              <a:rPr lang="en-US" b="1" dirty="0">
                <a:solidFill>
                  <a:schemeClr val="tx1"/>
                </a:solidFill>
                <a:latin typeface="+mn-lt"/>
              </a:rPr>
              <a:t>Bond Accounts</a:t>
            </a:r>
          </a:p>
        </p:txBody>
      </p:sp>
      <p:graphicFrame>
        <p:nvGraphicFramePr>
          <p:cNvPr id="9" name="Content Placeholder 8"/>
          <p:cNvGraphicFramePr>
            <a:graphicFrameLocks noGrp="1"/>
          </p:cNvGraphicFramePr>
          <p:nvPr>
            <p:ph idx="1"/>
          </p:nvPr>
        </p:nvGraphicFramePr>
        <p:xfrm>
          <a:off x="2057400" y="1600205"/>
          <a:ext cx="8229600" cy="3962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1981203" y="1447800"/>
          <a:ext cx="8069579" cy="399288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AEA5301F-1823-47DD-AB72-ABBE211569C0}"/>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8</a:t>
            </a:fld>
            <a:endParaRPr lang="en-US" dirty="0">
              <a:solidFill>
                <a:srgbClr val="15234A">
                  <a:tint val="75000"/>
                </a:srgbClr>
              </a:solidFill>
              <a:latin typeface="Calibri" panose="020F0502020204030204"/>
            </a:endParaRPr>
          </a:p>
        </p:txBody>
      </p:sp>
      <p:graphicFrame>
        <p:nvGraphicFramePr>
          <p:cNvPr id="3" name="Chart 2">
            <a:extLst>
              <a:ext uri="{FF2B5EF4-FFF2-40B4-BE49-F238E27FC236}">
                <a16:creationId xmlns:a16="http://schemas.microsoft.com/office/drawing/2014/main" id="{00000000-0008-0000-0200-000008000000}"/>
              </a:ext>
            </a:extLst>
          </p:cNvPr>
          <p:cNvGraphicFramePr>
            <a:graphicFrameLocks/>
          </p:cNvGraphicFramePr>
          <p:nvPr>
            <p:extLst>
              <p:ext uri="{D42A27DB-BD31-4B8C-83A1-F6EECF244321}">
                <p14:modId xmlns:p14="http://schemas.microsoft.com/office/powerpoint/2010/main" val="1279221264"/>
              </p:ext>
            </p:extLst>
          </p:nvPr>
        </p:nvGraphicFramePr>
        <p:xfrm>
          <a:off x="1108365" y="1478281"/>
          <a:ext cx="9947562" cy="46590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51243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Non-State Operating &amp; Bond Accounts </a:t>
            </a:r>
            <a:br>
              <a:rPr lang="en-US" b="1" dirty="0"/>
            </a:br>
            <a:r>
              <a:rPr lang="en-US" sz="2800" b="1" dirty="0"/>
              <a:t>by type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18442466"/>
              </p:ext>
            </p:extLst>
          </p:nvPr>
        </p:nvGraphicFramePr>
        <p:xfrm>
          <a:off x="1288111" y="2257428"/>
          <a:ext cx="4245997" cy="3717141"/>
        </p:xfrm>
        <a:graphic>
          <a:graphicData uri="http://schemas.openxmlformats.org/drawingml/2006/table">
            <a:tbl>
              <a:tblPr firstRow="1" bandRow="1">
                <a:tableStyleId>{5940675A-B579-460E-94D1-54222C63F5DA}</a:tableStyleId>
              </a:tblPr>
              <a:tblGrid>
                <a:gridCol w="1415333">
                  <a:extLst>
                    <a:ext uri="{9D8B030D-6E8A-4147-A177-3AD203B41FA5}">
                      <a16:colId xmlns:a16="http://schemas.microsoft.com/office/drawing/2014/main" val="20000"/>
                    </a:ext>
                  </a:extLst>
                </a:gridCol>
                <a:gridCol w="1851623">
                  <a:extLst>
                    <a:ext uri="{9D8B030D-6E8A-4147-A177-3AD203B41FA5}">
                      <a16:colId xmlns:a16="http://schemas.microsoft.com/office/drawing/2014/main" val="20001"/>
                    </a:ext>
                  </a:extLst>
                </a:gridCol>
                <a:gridCol w="979041">
                  <a:extLst>
                    <a:ext uri="{9D8B030D-6E8A-4147-A177-3AD203B41FA5}">
                      <a16:colId xmlns:a16="http://schemas.microsoft.com/office/drawing/2014/main" val="20002"/>
                    </a:ext>
                  </a:extLst>
                </a:gridCol>
              </a:tblGrid>
              <a:tr h="274217">
                <a:tc>
                  <a:txBody>
                    <a:bodyPr/>
                    <a:lstStyle/>
                    <a:p>
                      <a:pPr marL="0" algn="ctr" defTabSz="914411" rtl="0" eaLnBrk="1" fontAlgn="b" latinLnBrk="0" hangingPunct="1"/>
                      <a:r>
                        <a:rPr lang="en-US" sz="1400" b="1" i="1" u="none" strike="noStrike" kern="1200" dirty="0">
                          <a:solidFill>
                            <a:schemeClr val="tx1"/>
                          </a:solidFill>
                          <a:latin typeface="+mn-lt"/>
                          <a:ea typeface="+mn-ea"/>
                          <a:cs typeface="Arial" pitchFamily="34" charset="0"/>
                        </a:rPr>
                        <a:t>Participant</a:t>
                      </a:r>
                    </a:p>
                  </a:txBody>
                  <a:tcPr marL="9525" marR="9525" marT="9525" marB="0" anchor="b"/>
                </a:tc>
                <a:tc>
                  <a:txBody>
                    <a:bodyPr/>
                    <a:lstStyle/>
                    <a:p>
                      <a:pPr algn="ctr" fontAlgn="b"/>
                      <a:r>
                        <a:rPr lang="en-US" sz="1400" b="1" i="1" u="none" strike="noStrike" dirty="0">
                          <a:solidFill>
                            <a:schemeClr val="tx1"/>
                          </a:solidFill>
                          <a:latin typeface="+mn-lt"/>
                          <a:cs typeface="Arial" pitchFamily="34" charset="0"/>
                        </a:rPr>
                        <a:t>9/30/24 balance</a:t>
                      </a:r>
                    </a:p>
                  </a:txBody>
                  <a:tcPr marL="9525" marR="9525" marT="9525" marB="0" anchor="b"/>
                </a:tc>
                <a:tc>
                  <a:txBody>
                    <a:bodyPr/>
                    <a:lstStyle/>
                    <a:p>
                      <a:pPr algn="ctr" fontAlgn="b"/>
                      <a:r>
                        <a:rPr lang="en-US" sz="1400" b="1" i="1" u="none" strike="noStrike" dirty="0">
                          <a:solidFill>
                            <a:schemeClr val="tx1"/>
                          </a:solidFill>
                          <a:latin typeface="+mn-lt"/>
                          <a:cs typeface="Arial" pitchFamily="34" charset="0"/>
                        </a:rPr>
                        <a:t>% of Pool</a:t>
                      </a:r>
                    </a:p>
                  </a:txBody>
                  <a:tcPr marL="9525" marR="9525" marT="9525" marB="0" anchor="b"/>
                </a:tc>
                <a:extLst>
                  <a:ext uri="{0D108BD9-81ED-4DB2-BD59-A6C34878D82A}">
                    <a16:rowId xmlns:a16="http://schemas.microsoft.com/office/drawing/2014/main" val="10000"/>
                  </a:ext>
                </a:extLst>
              </a:tr>
              <a:tr h="375652">
                <a:tc>
                  <a:txBody>
                    <a:bodyPr/>
                    <a:lstStyle/>
                    <a:p>
                      <a:pPr algn="l" fontAlgn="b"/>
                      <a:r>
                        <a:rPr lang="en-US" sz="1200" b="1" i="0" u="none" strike="noStrike" dirty="0">
                          <a:solidFill>
                            <a:srgbClr val="000000"/>
                          </a:solidFill>
                          <a:latin typeface="+mn-lt"/>
                          <a:cs typeface="Arial" pitchFamily="34" charset="0"/>
                        </a:rPr>
                        <a:t>Universities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$960,833,307.21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1.51%</a:t>
                      </a:r>
                    </a:p>
                  </a:txBody>
                  <a:tcPr marL="9525" marR="9525" marT="9525" marB="0" anchor="b"/>
                </a:tc>
                <a:extLst>
                  <a:ext uri="{0D108BD9-81ED-4DB2-BD59-A6C34878D82A}">
                    <a16:rowId xmlns:a16="http://schemas.microsoft.com/office/drawing/2014/main" val="10001"/>
                  </a:ext>
                </a:extLst>
              </a:tr>
              <a:tr h="29134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Colleges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$123,304,551.05</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0.19%</a:t>
                      </a:r>
                    </a:p>
                  </a:txBody>
                  <a:tcPr marL="9525" marR="9525" marT="9525" marB="0" anchor="b"/>
                </a:tc>
                <a:extLst>
                  <a:ext uri="{0D108BD9-81ED-4DB2-BD59-A6C34878D82A}">
                    <a16:rowId xmlns:a16="http://schemas.microsoft.com/office/drawing/2014/main" val="10002"/>
                  </a:ext>
                </a:extLst>
              </a:tr>
              <a:tr h="37528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School Boards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$106,766,899.53</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0.17%</a:t>
                      </a:r>
                    </a:p>
                  </a:txBody>
                  <a:tcPr marL="9525" marR="9525" marT="9525" marB="0" anchor="b"/>
                </a:tc>
                <a:extLst>
                  <a:ext uri="{0D108BD9-81ED-4DB2-BD59-A6C34878D82A}">
                    <a16:rowId xmlns:a16="http://schemas.microsoft.com/office/drawing/2014/main" val="10003"/>
                  </a:ext>
                </a:extLst>
              </a:tr>
              <a:tr h="29134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Miscellaneous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$67,465,314.11</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0.11%</a:t>
                      </a:r>
                    </a:p>
                  </a:txBody>
                  <a:tcPr marL="9525" marR="9525" marT="9525" marB="0" anchor="b"/>
                </a:tc>
                <a:extLst>
                  <a:ext uri="{0D108BD9-81ED-4DB2-BD59-A6C34878D82A}">
                    <a16:rowId xmlns:a16="http://schemas.microsoft.com/office/drawing/2014/main" val="10004"/>
                  </a:ext>
                </a:extLst>
              </a:tr>
              <a:tr h="29134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University</a:t>
                      </a:r>
                      <a:r>
                        <a:rPr lang="en-US" sz="1200" b="1" i="0" u="none" strike="noStrike" baseline="0" dirty="0">
                          <a:solidFill>
                            <a:srgbClr val="000000"/>
                          </a:solidFill>
                          <a:latin typeface="+mn-lt"/>
                          <a:cs typeface="Arial" pitchFamily="34" charset="0"/>
                        </a:rPr>
                        <a:t> Component Units</a:t>
                      </a:r>
                      <a:endParaRPr lang="en-US" sz="1200" b="1" i="0" u="none" strike="noStrike" dirty="0">
                        <a:solidFill>
                          <a:srgbClr val="000000"/>
                        </a:solidFill>
                        <a:latin typeface="+mn-lt"/>
                        <a:cs typeface="Arial" pitchFamily="34" charset="0"/>
                      </a:endParaRP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$66,892,030.28</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0.10%</a:t>
                      </a:r>
                    </a:p>
                  </a:txBody>
                  <a:tcPr marL="9525" marR="9525" marT="9525" marB="0" anchor="b"/>
                </a:tc>
                <a:extLst>
                  <a:ext uri="{0D108BD9-81ED-4DB2-BD59-A6C34878D82A}">
                    <a16:rowId xmlns:a16="http://schemas.microsoft.com/office/drawing/2014/main" val="10005"/>
                  </a:ext>
                </a:extLst>
              </a:tr>
              <a:tr h="37528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State Component Units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$25,831,251.47</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0.04%</a:t>
                      </a:r>
                    </a:p>
                  </a:txBody>
                  <a:tcPr marL="9525" marR="9525" marT="9525" marB="0" anchor="b"/>
                </a:tc>
                <a:extLst>
                  <a:ext uri="{0D108BD9-81ED-4DB2-BD59-A6C34878D82A}">
                    <a16:rowId xmlns:a16="http://schemas.microsoft.com/office/drawing/2014/main" val="10006"/>
                  </a:ext>
                </a:extLst>
              </a:tr>
              <a:tr h="37528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College</a:t>
                      </a:r>
                    </a:p>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Component Units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$25,014,451.87</a:t>
                      </a:r>
                    </a:p>
                  </a:txBody>
                  <a:tcPr marL="9525" marR="9525" marT="9525"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chemeClr val="tx1"/>
                          </a:solidFill>
                          <a:latin typeface="+mn-lt"/>
                          <a:cs typeface="Arial" pitchFamily="34" charset="0"/>
                        </a:rPr>
                        <a:t>0.04%</a:t>
                      </a:r>
                    </a:p>
                  </a:txBody>
                  <a:tcPr marL="9525" marR="9525" marT="9525" marB="0" anchor="b"/>
                </a:tc>
                <a:extLst>
                  <a:ext uri="{0D108BD9-81ED-4DB2-BD59-A6C34878D82A}">
                    <a16:rowId xmlns:a16="http://schemas.microsoft.com/office/drawing/2014/main" val="10007"/>
                  </a:ext>
                </a:extLst>
              </a:tr>
              <a:tr h="29134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Cities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$5,258,034.08</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0.01%</a:t>
                      </a:r>
                    </a:p>
                  </a:txBody>
                  <a:tcPr marL="9525" marR="9525" marT="9525" marB="0" anchor="b"/>
                </a:tc>
                <a:extLst>
                  <a:ext uri="{0D108BD9-81ED-4DB2-BD59-A6C34878D82A}">
                    <a16:rowId xmlns:a16="http://schemas.microsoft.com/office/drawing/2014/main" val="10008"/>
                  </a:ext>
                </a:extLst>
              </a:tr>
              <a:tr h="316451">
                <a:tc>
                  <a:txBody>
                    <a:bodyPr/>
                    <a:lstStyle/>
                    <a:p>
                      <a:pPr algn="l" fontAlgn="b"/>
                      <a:r>
                        <a:rPr lang="en-US" sz="1200" b="1" i="0" u="none" strike="noStrike" dirty="0">
                          <a:solidFill>
                            <a:srgbClr val="000000"/>
                          </a:solidFill>
                          <a:latin typeface="+mn-lt"/>
                          <a:cs typeface="Arial" pitchFamily="34" charset="0"/>
                        </a:rPr>
                        <a:t>Counties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$1,092,952.22</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0.00%</a:t>
                      </a:r>
                    </a:p>
                  </a:txBody>
                  <a:tcPr marL="9525" marR="9525" marT="9525" marB="0" anchor="b"/>
                </a:tc>
                <a:extLst>
                  <a:ext uri="{0D108BD9-81ED-4DB2-BD59-A6C34878D82A}">
                    <a16:rowId xmlns:a16="http://schemas.microsoft.com/office/drawing/2014/main" val="10009"/>
                  </a:ext>
                </a:extLst>
              </a:tr>
              <a:tr h="375652">
                <a:tc>
                  <a:txBody>
                    <a:bodyPr/>
                    <a:lstStyle/>
                    <a:p>
                      <a:pPr algn="l" fontAlgn="b"/>
                      <a:r>
                        <a:rPr lang="en-US" sz="1200" b="1" i="0" u="none" strike="noStrike" dirty="0">
                          <a:solidFill>
                            <a:srgbClr val="000000"/>
                          </a:solidFill>
                          <a:latin typeface="+mn-lt"/>
                          <a:cs typeface="Arial" pitchFamily="34" charset="0"/>
                        </a:rPr>
                        <a:t>Grand Total</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$1,382,458,791.82</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2.17%</a:t>
                      </a:r>
                    </a:p>
                  </a:txBody>
                  <a:tcPr marL="9525" marR="9525" marT="9525" marB="0" anchor="b"/>
                </a:tc>
                <a:extLst>
                  <a:ext uri="{0D108BD9-81ED-4DB2-BD59-A6C34878D82A}">
                    <a16:rowId xmlns:a16="http://schemas.microsoft.com/office/drawing/2014/main" val="10010"/>
                  </a:ext>
                </a:extLst>
              </a:tr>
            </a:tbl>
          </a:graphicData>
        </a:graphic>
      </p:graphicFrame>
      <p:sp>
        <p:nvSpPr>
          <p:cNvPr id="6" name="TextBox 5"/>
          <p:cNvSpPr txBox="1"/>
          <p:nvPr/>
        </p:nvSpPr>
        <p:spPr>
          <a:xfrm>
            <a:off x="8582025" y="6032590"/>
            <a:ext cx="304800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Garamond" pitchFamily="18" charset="0"/>
                <a:ea typeface="+mn-ea"/>
                <a:cs typeface="+mn-cs"/>
              </a:rPr>
              <a:t>*</a:t>
            </a:r>
            <a:r>
              <a:rPr kumimoji="0" lang="en-US" sz="900" b="0" i="1" u="none" strike="noStrike" kern="1200" cap="none" spc="0" normalizeH="0" baseline="0" noProof="0" dirty="0">
                <a:ln>
                  <a:noFill/>
                </a:ln>
                <a:solidFill>
                  <a:srgbClr val="000000"/>
                </a:solidFill>
                <a:effectLst/>
                <a:uLnTx/>
                <a:uFillTx/>
                <a:latin typeface="Verdana" pitchFamily="34" charset="0"/>
                <a:ea typeface="+mn-ea"/>
                <a:cs typeface="+mn-cs"/>
              </a:rPr>
              <a:t>Miscellaneous includes various associations, foundations, and finance corporations.</a:t>
            </a:r>
          </a:p>
        </p:txBody>
      </p:sp>
      <p:sp>
        <p:nvSpPr>
          <p:cNvPr id="8" name="TextBox 7"/>
          <p:cNvSpPr txBox="1"/>
          <p:nvPr/>
        </p:nvSpPr>
        <p:spPr>
          <a:xfrm>
            <a:off x="2314575" y="1764746"/>
            <a:ext cx="236220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Non-State Operating</a:t>
            </a:r>
          </a:p>
        </p:txBody>
      </p:sp>
      <p:sp>
        <p:nvSpPr>
          <p:cNvPr id="9" name="TextBox 8"/>
          <p:cNvSpPr txBox="1"/>
          <p:nvPr/>
        </p:nvSpPr>
        <p:spPr>
          <a:xfrm>
            <a:off x="7962900" y="1837210"/>
            <a:ext cx="2362200" cy="369332"/>
          </a:xfrm>
          <a:prstGeom prst="rect">
            <a:avLst/>
          </a:prstGeom>
          <a:noFill/>
        </p:spPr>
        <p:txBody>
          <a:bodyPr wrap="square" rtlCol="0">
            <a:spAutoFit/>
          </a:bodyPr>
          <a:lstStyle/>
          <a:p>
            <a:pPr algn="ctr" eaLnBrk="0" fontAlgn="base" hangingPunct="0">
              <a:spcBef>
                <a:spcPct val="0"/>
              </a:spcBef>
              <a:spcAft>
                <a:spcPct val="0"/>
              </a:spcAft>
              <a:defRPr/>
            </a:pPr>
            <a:r>
              <a:rPr lang="en-US" b="1" dirty="0">
                <a:solidFill>
                  <a:srgbClr val="15234A"/>
                </a:solidFill>
                <a:latin typeface="Calibri" panose="020F0502020204030204"/>
                <a:cs typeface="Times New Roman" pitchFamily="18" charset="0"/>
              </a:rPr>
              <a:t>Bond</a:t>
            </a:r>
          </a:p>
        </p:txBody>
      </p:sp>
      <p:graphicFrame>
        <p:nvGraphicFramePr>
          <p:cNvPr id="10" name="Content Placeholder 4"/>
          <p:cNvGraphicFramePr>
            <a:graphicFrameLocks/>
          </p:cNvGraphicFramePr>
          <p:nvPr>
            <p:extLst>
              <p:ext uri="{D42A27DB-BD31-4B8C-83A1-F6EECF244321}">
                <p14:modId xmlns:p14="http://schemas.microsoft.com/office/powerpoint/2010/main" val="1940279360"/>
              </p:ext>
            </p:extLst>
          </p:nvPr>
        </p:nvGraphicFramePr>
        <p:xfrm>
          <a:off x="6615486" y="2257429"/>
          <a:ext cx="4341411" cy="3717141"/>
        </p:xfrm>
        <a:graphic>
          <a:graphicData uri="http://schemas.openxmlformats.org/drawingml/2006/table">
            <a:tbl>
              <a:tblPr firstRow="1" bandRow="1">
                <a:tableStyleId>{5940675A-B579-460E-94D1-54222C63F5DA}</a:tableStyleId>
              </a:tblPr>
              <a:tblGrid>
                <a:gridCol w="1457739">
                  <a:extLst>
                    <a:ext uri="{9D8B030D-6E8A-4147-A177-3AD203B41FA5}">
                      <a16:colId xmlns:a16="http://schemas.microsoft.com/office/drawing/2014/main" val="20000"/>
                    </a:ext>
                  </a:extLst>
                </a:gridCol>
                <a:gridCol w="1900602">
                  <a:extLst>
                    <a:ext uri="{9D8B030D-6E8A-4147-A177-3AD203B41FA5}">
                      <a16:colId xmlns:a16="http://schemas.microsoft.com/office/drawing/2014/main" val="20001"/>
                    </a:ext>
                  </a:extLst>
                </a:gridCol>
                <a:gridCol w="983070">
                  <a:extLst>
                    <a:ext uri="{9D8B030D-6E8A-4147-A177-3AD203B41FA5}">
                      <a16:colId xmlns:a16="http://schemas.microsoft.com/office/drawing/2014/main" val="20002"/>
                    </a:ext>
                  </a:extLst>
                </a:gridCol>
              </a:tblGrid>
              <a:tr h="286138">
                <a:tc>
                  <a:txBody>
                    <a:bodyPr/>
                    <a:lstStyle/>
                    <a:p>
                      <a:pPr marL="0" algn="ctr" defTabSz="914411" rtl="0" eaLnBrk="1" fontAlgn="b" latinLnBrk="0" hangingPunct="1"/>
                      <a:r>
                        <a:rPr lang="en-US" sz="1400" b="1" i="1" u="none" strike="noStrike" kern="1200" dirty="0">
                          <a:solidFill>
                            <a:schemeClr val="tx1"/>
                          </a:solidFill>
                          <a:latin typeface="+mn-lt"/>
                          <a:ea typeface="+mn-ea"/>
                          <a:cs typeface="Arial" pitchFamily="34" charset="0"/>
                        </a:rPr>
                        <a:t>Participant</a:t>
                      </a:r>
                    </a:p>
                  </a:txBody>
                  <a:tcPr marL="9525" marR="9525" marT="9525" marB="0" anchor="b"/>
                </a:tc>
                <a:tc>
                  <a:txBody>
                    <a:bodyPr/>
                    <a:lstStyle/>
                    <a:p>
                      <a:pPr algn="ctr" fontAlgn="b"/>
                      <a:r>
                        <a:rPr lang="en-US" sz="1400" b="1" i="1" u="none" strike="noStrike" dirty="0">
                          <a:solidFill>
                            <a:schemeClr val="tx1"/>
                          </a:solidFill>
                          <a:latin typeface="+mn-lt"/>
                          <a:cs typeface="Arial" pitchFamily="34" charset="0"/>
                        </a:rPr>
                        <a:t>9/30/24 balance</a:t>
                      </a:r>
                    </a:p>
                  </a:txBody>
                  <a:tcPr marL="9525" marR="9525" marT="9525" marB="0" anchor="b"/>
                </a:tc>
                <a:tc>
                  <a:txBody>
                    <a:bodyPr/>
                    <a:lstStyle/>
                    <a:p>
                      <a:pPr algn="ctr" fontAlgn="b"/>
                      <a:r>
                        <a:rPr lang="en-US" sz="1400" b="1" i="1" u="none" strike="noStrike" dirty="0">
                          <a:solidFill>
                            <a:schemeClr val="tx1"/>
                          </a:solidFill>
                          <a:latin typeface="+mn-lt"/>
                          <a:cs typeface="Arial" pitchFamily="34" charset="0"/>
                        </a:rPr>
                        <a:t>% of Pool</a:t>
                      </a:r>
                    </a:p>
                  </a:txBody>
                  <a:tcPr marL="9525" marR="9525" marT="9525" marB="0" anchor="b"/>
                </a:tc>
                <a:extLst>
                  <a:ext uri="{0D108BD9-81ED-4DB2-BD59-A6C34878D82A}">
                    <a16:rowId xmlns:a16="http://schemas.microsoft.com/office/drawing/2014/main" val="10000"/>
                  </a:ext>
                </a:extLst>
              </a:tr>
              <a:tr h="391982">
                <a:tc>
                  <a:txBody>
                    <a:bodyPr/>
                    <a:lstStyle/>
                    <a:p>
                      <a:pPr algn="l" fontAlgn="b"/>
                      <a:r>
                        <a:rPr lang="en-US" sz="1200" b="1" i="0" u="none" strike="noStrike" dirty="0">
                          <a:solidFill>
                            <a:srgbClr val="000000"/>
                          </a:solidFill>
                          <a:latin typeface="+mn-lt"/>
                          <a:cs typeface="Arial" pitchFamily="34" charset="0"/>
                        </a:rPr>
                        <a:t>Florida Housing Finance Corp.</a:t>
                      </a:r>
                    </a:p>
                  </a:txBody>
                  <a:tcPr marL="9525" marR="9525" marT="9525" marB="0" anchor="b"/>
                </a:tc>
                <a:tc>
                  <a:txBody>
                    <a:bodyPr/>
                    <a:lstStyle/>
                    <a:p>
                      <a:pPr marL="0" algn="r" defTabSz="914411" rtl="0" eaLnBrk="1" fontAlgn="b" latinLnBrk="0" hangingPunct="1"/>
                      <a:r>
                        <a:rPr lang="en-US" sz="1200" b="1" i="0" u="none" strike="noStrike" kern="1200" dirty="0">
                          <a:solidFill>
                            <a:schemeClr val="tx1"/>
                          </a:solidFill>
                          <a:latin typeface="+mn-lt"/>
                          <a:ea typeface="+mn-ea"/>
                          <a:cs typeface="Arial" pitchFamily="34" charset="0"/>
                        </a:rPr>
                        <a:t>$1,251,204,020.85</a:t>
                      </a:r>
                    </a:p>
                  </a:txBody>
                  <a:tcPr marL="9525" marR="9525" marT="9525" marB="0" anchor="b"/>
                </a:tc>
                <a:tc>
                  <a:txBody>
                    <a:bodyPr/>
                    <a:lstStyle/>
                    <a:p>
                      <a:pPr marL="0" algn="r" defTabSz="914411" rtl="0" eaLnBrk="1" fontAlgn="b" latinLnBrk="0" hangingPunct="1"/>
                      <a:r>
                        <a:rPr lang="en-US" sz="1200" b="1" i="0" u="none" strike="noStrike" kern="1200" dirty="0">
                          <a:solidFill>
                            <a:schemeClr val="tx1"/>
                          </a:solidFill>
                          <a:latin typeface="+mn-lt"/>
                          <a:ea typeface="+mn-ea"/>
                          <a:cs typeface="Arial" pitchFamily="34" charset="0"/>
                        </a:rPr>
                        <a:t>1.96%</a:t>
                      </a:r>
                    </a:p>
                  </a:txBody>
                  <a:tcPr marL="9525" marR="9525" marT="9525" marB="0" anchor="b"/>
                </a:tc>
                <a:extLst>
                  <a:ext uri="{0D108BD9-81ED-4DB2-BD59-A6C34878D82A}">
                    <a16:rowId xmlns:a16="http://schemas.microsoft.com/office/drawing/2014/main" val="10001"/>
                  </a:ext>
                </a:extLst>
              </a:tr>
              <a:tr h="38307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Universities</a:t>
                      </a:r>
                    </a:p>
                  </a:txBody>
                  <a:tcPr marL="9525" marR="9525" marT="9525" marB="0" anchor="b"/>
                </a:tc>
                <a:tc>
                  <a:txBody>
                    <a:bodyPr/>
                    <a:lstStyle/>
                    <a:p>
                      <a:pPr marL="0" algn="r" defTabSz="914411" rtl="0" eaLnBrk="1" fontAlgn="b" latinLnBrk="0" hangingPunct="1"/>
                      <a:r>
                        <a:rPr lang="en-US" sz="1200" b="1" i="0" u="none" strike="noStrike" kern="1200" dirty="0">
                          <a:solidFill>
                            <a:schemeClr val="tx1"/>
                          </a:solidFill>
                          <a:latin typeface="+mn-lt"/>
                          <a:ea typeface="+mn-ea"/>
                          <a:cs typeface="Arial" pitchFamily="34" charset="0"/>
                        </a:rPr>
                        <a:t>$45,381,451.24</a:t>
                      </a:r>
                    </a:p>
                  </a:txBody>
                  <a:tcPr marL="9525" marR="9525" marT="9525" marB="0" anchor="b"/>
                </a:tc>
                <a:tc>
                  <a:txBody>
                    <a:bodyPr/>
                    <a:lstStyle/>
                    <a:p>
                      <a:pPr marL="0" algn="r" defTabSz="914411" rtl="0" eaLnBrk="1" fontAlgn="b" latinLnBrk="0" hangingPunct="1"/>
                      <a:r>
                        <a:rPr lang="en-US" sz="1200" b="1" i="0" u="none" strike="noStrike" kern="1200" dirty="0">
                          <a:solidFill>
                            <a:schemeClr val="tx1"/>
                          </a:solidFill>
                          <a:latin typeface="+mn-lt"/>
                          <a:ea typeface="+mn-ea"/>
                          <a:cs typeface="Arial" pitchFamily="34" charset="0"/>
                        </a:rPr>
                        <a:t>0.07%</a:t>
                      </a:r>
                    </a:p>
                  </a:txBody>
                  <a:tcPr marL="9525" marR="9525" marT="9525" marB="0" anchor="b"/>
                </a:tc>
                <a:extLst>
                  <a:ext uri="{0D108BD9-81ED-4DB2-BD59-A6C34878D82A}">
                    <a16:rowId xmlns:a16="http://schemas.microsoft.com/office/drawing/2014/main" val="10002"/>
                  </a:ext>
                </a:extLst>
              </a:tr>
              <a:tr h="38307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baseline="0" dirty="0">
                          <a:solidFill>
                            <a:srgbClr val="000000"/>
                          </a:solidFill>
                          <a:latin typeface="+mn-lt"/>
                          <a:cs typeface="Arial" pitchFamily="34" charset="0"/>
                        </a:rPr>
                        <a:t>University</a:t>
                      </a:r>
                    </a:p>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baseline="0" dirty="0">
                          <a:solidFill>
                            <a:srgbClr val="000000"/>
                          </a:solidFill>
                          <a:latin typeface="+mn-lt"/>
                          <a:cs typeface="Arial" pitchFamily="34" charset="0"/>
                        </a:rPr>
                        <a:t>Component Units</a:t>
                      </a:r>
                      <a:endParaRPr lang="en-US" sz="1200" b="1" i="0" u="none" strike="noStrike" dirty="0">
                        <a:solidFill>
                          <a:srgbClr val="000000"/>
                        </a:solidFill>
                        <a:latin typeface="+mn-lt"/>
                        <a:cs typeface="Arial" pitchFamily="34" charset="0"/>
                      </a:endParaRPr>
                    </a:p>
                  </a:txBody>
                  <a:tcPr marL="9525" marR="9525" marT="9525" marB="0" anchor="b"/>
                </a:tc>
                <a:tc>
                  <a:txBody>
                    <a:bodyPr/>
                    <a:lstStyle/>
                    <a:p>
                      <a:pPr marL="0" algn="r" defTabSz="914411" rtl="0" eaLnBrk="1" fontAlgn="b" latinLnBrk="0" hangingPunct="1"/>
                      <a:r>
                        <a:rPr lang="en-US" sz="1200" b="1" i="0" u="none" strike="noStrike" kern="1200" dirty="0">
                          <a:solidFill>
                            <a:schemeClr val="tx1"/>
                          </a:solidFill>
                          <a:latin typeface="+mn-lt"/>
                          <a:ea typeface="+mn-ea"/>
                          <a:cs typeface="Arial" pitchFamily="34" charset="0"/>
                        </a:rPr>
                        <a:t>$39,046,960.07</a:t>
                      </a:r>
                    </a:p>
                  </a:txBody>
                  <a:tcPr marL="9525" marR="9525" marT="9525" marB="0" anchor="b"/>
                </a:tc>
                <a:tc>
                  <a:txBody>
                    <a:bodyPr/>
                    <a:lstStyle/>
                    <a:p>
                      <a:pPr marL="0" algn="r" defTabSz="914411" rtl="0" eaLnBrk="1" fontAlgn="b" latinLnBrk="0" hangingPunct="1"/>
                      <a:r>
                        <a:rPr lang="en-US" sz="1200" b="1" i="0" u="none" strike="noStrike" kern="1200" dirty="0">
                          <a:solidFill>
                            <a:schemeClr val="tx1"/>
                          </a:solidFill>
                          <a:latin typeface="+mn-lt"/>
                          <a:ea typeface="+mn-ea"/>
                          <a:cs typeface="Arial" pitchFamily="34" charset="0"/>
                        </a:rPr>
                        <a:t>0.06%</a:t>
                      </a:r>
                    </a:p>
                  </a:txBody>
                  <a:tcPr marL="9525" marR="9525" marT="9525" marB="0" anchor="b"/>
                </a:tc>
                <a:extLst>
                  <a:ext uri="{0D108BD9-81ED-4DB2-BD59-A6C34878D82A}">
                    <a16:rowId xmlns:a16="http://schemas.microsoft.com/office/drawing/2014/main" val="10003"/>
                  </a:ext>
                </a:extLst>
              </a:tr>
              <a:tr h="38307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State</a:t>
                      </a:r>
                    </a:p>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Component Units</a:t>
                      </a:r>
                    </a:p>
                  </a:txBody>
                  <a:tcPr marL="9525" marR="9525" marT="9525" marB="0" anchor="b"/>
                </a:tc>
                <a:tc>
                  <a:txBody>
                    <a:bodyPr/>
                    <a:lstStyle/>
                    <a:p>
                      <a:pPr marL="0" algn="r" defTabSz="914411" rtl="0" eaLnBrk="1" fontAlgn="b" latinLnBrk="0" hangingPunct="1"/>
                      <a:r>
                        <a:rPr lang="en-US" sz="1200" b="1" i="0" u="none" strike="noStrike" kern="1200" dirty="0">
                          <a:solidFill>
                            <a:schemeClr val="tx1"/>
                          </a:solidFill>
                          <a:latin typeface="+mn-lt"/>
                          <a:ea typeface="+mn-ea"/>
                          <a:cs typeface="Arial" pitchFamily="34" charset="0"/>
                        </a:rPr>
                        <a:t>$3,391.48 </a:t>
                      </a:r>
                    </a:p>
                  </a:txBody>
                  <a:tcPr marL="9525" marR="9525" marT="9525" marB="0" anchor="b"/>
                </a:tc>
                <a:tc>
                  <a:txBody>
                    <a:bodyPr/>
                    <a:lstStyle/>
                    <a:p>
                      <a:pPr marL="0" algn="r" defTabSz="914411" rtl="0" eaLnBrk="1" fontAlgn="b" latinLnBrk="0" hangingPunct="1"/>
                      <a:r>
                        <a:rPr lang="en-US" sz="1200" b="1" i="0" u="none" strike="noStrike" kern="1200" dirty="0">
                          <a:solidFill>
                            <a:schemeClr val="tx1"/>
                          </a:solidFill>
                          <a:latin typeface="+mn-lt"/>
                          <a:ea typeface="+mn-ea"/>
                          <a:cs typeface="Arial" pitchFamily="34" charset="0"/>
                        </a:rPr>
                        <a:t>0.00%</a:t>
                      </a:r>
                    </a:p>
                  </a:txBody>
                  <a:tcPr marL="9525" marR="9525" marT="9525" marB="0" anchor="b"/>
                </a:tc>
                <a:extLst>
                  <a:ext uri="{0D108BD9-81ED-4DB2-BD59-A6C34878D82A}">
                    <a16:rowId xmlns:a16="http://schemas.microsoft.com/office/drawing/2014/main" val="10004"/>
                  </a:ext>
                </a:extLst>
              </a:tr>
              <a:tr h="28593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baseline="0" dirty="0">
                          <a:solidFill>
                            <a:srgbClr val="000000"/>
                          </a:solidFill>
                          <a:latin typeface="+mn-lt"/>
                          <a:cs typeface="Arial" pitchFamily="34" charset="0"/>
                        </a:rPr>
                        <a:t>School Boards</a:t>
                      </a:r>
                    </a:p>
                  </a:txBody>
                  <a:tcPr marL="9525" marR="9525" marT="9525" marB="0" anchor="b"/>
                </a:tc>
                <a:tc>
                  <a:txBody>
                    <a:bodyPr/>
                    <a:lstStyle/>
                    <a:p>
                      <a:pPr marL="0" algn="r" defTabSz="914411" rtl="0" eaLnBrk="1" fontAlgn="b" latinLnBrk="0" hangingPunct="1"/>
                      <a:r>
                        <a:rPr lang="en-US" sz="1200" b="1" i="0" u="none" strike="noStrike" kern="1200" dirty="0">
                          <a:solidFill>
                            <a:schemeClr val="tx1"/>
                          </a:solidFill>
                          <a:latin typeface="+mn-lt"/>
                          <a:ea typeface="+mn-ea"/>
                          <a:cs typeface="Arial" pitchFamily="34" charset="0"/>
                        </a:rPr>
                        <a:t>$544.20 </a:t>
                      </a:r>
                    </a:p>
                  </a:txBody>
                  <a:tcPr marL="9525" marR="9525" marT="9525" marB="0" anchor="b"/>
                </a:tc>
                <a:tc>
                  <a:txBody>
                    <a:bodyPr/>
                    <a:lstStyle/>
                    <a:p>
                      <a:pPr marL="0" algn="r" defTabSz="914411" rtl="0" eaLnBrk="1" fontAlgn="b" latinLnBrk="0" hangingPunct="1"/>
                      <a:r>
                        <a:rPr lang="en-US" sz="1200" b="1" i="0" u="none" strike="noStrike" kern="1200" dirty="0">
                          <a:solidFill>
                            <a:schemeClr val="tx1"/>
                          </a:solidFill>
                          <a:latin typeface="+mn-lt"/>
                          <a:ea typeface="+mn-ea"/>
                          <a:cs typeface="Arial" pitchFamily="34" charset="0"/>
                        </a:rPr>
                        <a:t>0.00%</a:t>
                      </a:r>
                    </a:p>
                  </a:txBody>
                  <a:tcPr marL="9525" marR="9525" marT="9525" marB="0" anchor="b"/>
                </a:tc>
                <a:extLst>
                  <a:ext uri="{0D108BD9-81ED-4DB2-BD59-A6C34878D82A}">
                    <a16:rowId xmlns:a16="http://schemas.microsoft.com/office/drawing/2014/main" val="10005"/>
                  </a:ext>
                </a:extLst>
              </a:tr>
              <a:tr h="335579">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200" b="1" i="0" u="none" strike="noStrike" baseline="0" dirty="0">
                        <a:solidFill>
                          <a:srgbClr val="000000"/>
                        </a:solidFill>
                        <a:latin typeface="+mn-lt"/>
                        <a:cs typeface="Arial" pitchFamily="34" charset="0"/>
                      </a:endParaRP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a:t>
                      </a: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extLst>
                  <a:ext uri="{0D108BD9-81ED-4DB2-BD59-A6C34878D82A}">
                    <a16:rowId xmlns:a16="http://schemas.microsoft.com/office/drawing/2014/main" val="10006"/>
                  </a:ext>
                </a:extLst>
              </a:tr>
              <a:tr h="304008">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200" b="1" i="0" u="none" strike="noStrike" dirty="0">
                        <a:solidFill>
                          <a:srgbClr val="000000"/>
                        </a:solidFill>
                        <a:latin typeface="+mn-lt"/>
                        <a:cs typeface="Arial" pitchFamily="34" charset="0"/>
                      </a:endParaRP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extLst>
                  <a:ext uri="{0D108BD9-81ED-4DB2-BD59-A6C34878D82A}">
                    <a16:rowId xmlns:a16="http://schemas.microsoft.com/office/drawing/2014/main" val="10007"/>
                  </a:ext>
                </a:extLst>
              </a:tr>
              <a:tr h="28613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200" b="1" i="0" u="none" strike="noStrike" dirty="0">
                        <a:solidFill>
                          <a:srgbClr val="000000"/>
                        </a:solidFill>
                        <a:latin typeface="+mn-lt"/>
                        <a:cs typeface="Arial" pitchFamily="34" charset="0"/>
                      </a:endParaRP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extLst>
                  <a:ext uri="{0D108BD9-81ED-4DB2-BD59-A6C34878D82A}">
                    <a16:rowId xmlns:a16="http://schemas.microsoft.com/office/drawing/2014/main" val="10008"/>
                  </a:ext>
                </a:extLst>
              </a:tr>
              <a:tr h="286138">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200" b="1" i="0" u="none" strike="noStrike" dirty="0">
                        <a:solidFill>
                          <a:srgbClr val="000000"/>
                        </a:solidFill>
                        <a:latin typeface="+mn-lt"/>
                        <a:cs typeface="Arial" pitchFamily="34" charset="0"/>
                      </a:endParaRP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extLst>
                  <a:ext uri="{0D108BD9-81ED-4DB2-BD59-A6C34878D82A}">
                    <a16:rowId xmlns:a16="http://schemas.microsoft.com/office/drawing/2014/main" val="10009"/>
                  </a:ext>
                </a:extLst>
              </a:tr>
              <a:tr h="391982">
                <a:tc>
                  <a:txBody>
                    <a:bodyPr/>
                    <a:lstStyle/>
                    <a:p>
                      <a:pPr algn="l" fontAlgn="b"/>
                      <a:r>
                        <a:rPr lang="en-US" sz="1200" b="1" i="0" u="none" strike="noStrike" dirty="0">
                          <a:solidFill>
                            <a:srgbClr val="000000"/>
                          </a:solidFill>
                          <a:latin typeface="+mn-lt"/>
                          <a:cs typeface="Arial" pitchFamily="34" charset="0"/>
                        </a:rPr>
                        <a:t>Grand Total</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$1,335,636,367.84</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2.10%</a:t>
                      </a:r>
                    </a:p>
                  </a:txBody>
                  <a:tcPr marL="9525" marR="9525" marT="9525" marB="0" anchor="b"/>
                </a:tc>
                <a:extLst>
                  <a:ext uri="{0D108BD9-81ED-4DB2-BD59-A6C34878D82A}">
                    <a16:rowId xmlns:a16="http://schemas.microsoft.com/office/drawing/2014/main" val="10010"/>
                  </a:ext>
                </a:extLst>
              </a:tr>
            </a:tbl>
          </a:graphicData>
        </a:graphic>
      </p:graphicFrame>
      <p:sp>
        <p:nvSpPr>
          <p:cNvPr id="3" name="Slide Number Placeholder 2">
            <a:extLst>
              <a:ext uri="{FF2B5EF4-FFF2-40B4-BE49-F238E27FC236}">
                <a16:creationId xmlns:a16="http://schemas.microsoft.com/office/drawing/2014/main" id="{1DC48B17-E249-4D3A-ABD0-ADBFAED7EDF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121856"/>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15234A"/>
      </a:dk1>
      <a:lt1>
        <a:sysClr val="window" lastClr="FFFFFF"/>
      </a:lt1>
      <a:dk2>
        <a:srgbClr val="15234A"/>
      </a:dk2>
      <a:lt2>
        <a:srgbClr val="E7E6E6"/>
      </a:lt2>
      <a:accent1>
        <a:srgbClr val="15234A"/>
      </a:accent1>
      <a:accent2>
        <a:srgbClr val="B5985A"/>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1">
      <a:dk1>
        <a:srgbClr val="15234A"/>
      </a:dk1>
      <a:lt1>
        <a:sysClr val="window" lastClr="FFFFFF"/>
      </a:lt1>
      <a:dk2>
        <a:srgbClr val="15234A"/>
      </a:dk2>
      <a:lt2>
        <a:srgbClr val="E7E6E6"/>
      </a:lt2>
      <a:accent1>
        <a:srgbClr val="15234A"/>
      </a:accent1>
      <a:accent2>
        <a:srgbClr val="B5985A"/>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Custom 1">
      <a:dk1>
        <a:srgbClr val="15234A"/>
      </a:dk1>
      <a:lt1>
        <a:sysClr val="window" lastClr="FFFFFF"/>
      </a:lt1>
      <a:dk2>
        <a:srgbClr val="15234A"/>
      </a:dk2>
      <a:lt2>
        <a:srgbClr val="E7E6E6"/>
      </a:lt2>
      <a:accent1>
        <a:srgbClr val="15234A"/>
      </a:accent1>
      <a:accent2>
        <a:srgbClr val="B5985A"/>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40728</TotalTime>
  <Words>4313</Words>
  <Application>Microsoft Office PowerPoint</Application>
  <PresentationFormat>Widescreen</PresentationFormat>
  <Paragraphs>1575</Paragraphs>
  <Slides>61</Slides>
  <Notes>15</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61</vt:i4>
      </vt:variant>
    </vt:vector>
  </HeadingPairs>
  <TitlesOfParts>
    <vt:vector size="72" baseType="lpstr">
      <vt:lpstr>Arial</vt:lpstr>
      <vt:lpstr>Calibri</vt:lpstr>
      <vt:lpstr>Garamond</vt:lpstr>
      <vt:lpstr>Times New Roman</vt:lpstr>
      <vt:lpstr>Verdana</vt:lpstr>
      <vt:lpstr>Wingdings</vt:lpstr>
      <vt:lpstr>Office Theme</vt:lpstr>
      <vt:lpstr>1_Office Theme</vt:lpstr>
      <vt:lpstr>2_Office Theme</vt:lpstr>
      <vt:lpstr>3_Office Theme</vt:lpstr>
      <vt:lpstr>Chart</vt:lpstr>
      <vt:lpstr>Treasury Investment Council    Meeting Date: November 21, 2024   </vt:lpstr>
      <vt:lpstr>Florida Economy &amp; Pool Balances</vt:lpstr>
      <vt:lpstr>Florida Economy </vt:lpstr>
      <vt:lpstr>FL Treasury Investment Pool Size (total mkt. value)</vt:lpstr>
      <vt:lpstr>State Net Receipts </vt:lpstr>
      <vt:lpstr>State Operating Accounts</vt:lpstr>
      <vt:lpstr>Non-State Operating Accounts*</vt:lpstr>
      <vt:lpstr>Bond Accounts</vt:lpstr>
      <vt:lpstr>Non-State Operating &amp; Bond Accounts  by type</vt:lpstr>
      <vt:lpstr>Summary of Macro Risks to the Investment Pool</vt:lpstr>
      <vt:lpstr>Investment Pool  Distributed Income</vt:lpstr>
      <vt:lpstr> Securities Lending Review</vt:lpstr>
      <vt:lpstr>SECURITIES LENDING OVERVIEW</vt:lpstr>
      <vt:lpstr>Securities Lending - Cash Collateral Portfolio As of September 30, 2024 </vt:lpstr>
      <vt:lpstr>Securities Lending Income </vt:lpstr>
      <vt:lpstr>Economic and Market Environment</vt:lpstr>
      <vt:lpstr>3rd Quarter GDP</vt:lpstr>
      <vt:lpstr>Paying More for the Same Growth</vt:lpstr>
      <vt:lpstr>Inflation Slowing, Still Well Above 2% Target</vt:lpstr>
      <vt:lpstr>Inflation Headwinds &amp; Tailwinds</vt:lpstr>
      <vt:lpstr>Labor Market Continues to Cool</vt:lpstr>
      <vt:lpstr>Job Openings Fall as UE Ticks Up</vt:lpstr>
      <vt:lpstr>Govt Hiring Disproportionately </vt:lpstr>
      <vt:lpstr>Delinquencies Continue to Climb</vt:lpstr>
      <vt:lpstr>The ‘Trump Trade’</vt:lpstr>
      <vt:lpstr>Benchmark Yields November 2024 vs March 2024</vt:lpstr>
      <vt:lpstr>Fixed Income Yields and Spreads September 2024 vs March 2024</vt:lpstr>
      <vt:lpstr>Bloomberg U.S. Corporate Investment Grade Index</vt:lpstr>
      <vt:lpstr>Investment Pool Review</vt:lpstr>
      <vt:lpstr>Investment Strategy (Macro level)</vt:lpstr>
      <vt:lpstr>PowerPoint Presentation</vt:lpstr>
      <vt:lpstr>Investments (Miscellaneous Updates)</vt:lpstr>
      <vt:lpstr>Total Pool Characteristics</vt:lpstr>
      <vt:lpstr>BBB &amp; Lower Exposure</vt:lpstr>
      <vt:lpstr>Unrealized Gains / (Losses) and  Net Asset Value </vt:lpstr>
      <vt:lpstr>Pool Rating</vt:lpstr>
      <vt:lpstr>Performance Review</vt:lpstr>
      <vt:lpstr>U.S. Fixed Income Markets Returns</vt:lpstr>
      <vt:lpstr>PowerPoint Presentation</vt:lpstr>
      <vt:lpstr>Investment Pool Total Return  (excl. Time Deposits)</vt:lpstr>
      <vt:lpstr>Individual Mandates Review</vt:lpstr>
      <vt:lpstr>Liquidity &amp; STIF Portfolios (as of September 30, 2024)</vt:lpstr>
      <vt:lpstr>Ultra Short Duration Portfolio - Performance and Attribution</vt:lpstr>
      <vt:lpstr>Ultra Short Duration Portfolio - Current Strategy / Characteristics</vt:lpstr>
      <vt:lpstr>Ultra Short Duration Portfolio – Portfolio Characteristics (continued)</vt:lpstr>
      <vt:lpstr>Short Duration Portfolio - Performance and Attribution</vt:lpstr>
      <vt:lpstr>Short Duration Portfolio - Current Strategy / Portfolio Characteristics</vt:lpstr>
      <vt:lpstr>Short Duration Portfolio – Portfolio Characteristics (continued)</vt:lpstr>
      <vt:lpstr>Short Duration Portfolio – Portfolio Characteristics (continued)</vt:lpstr>
      <vt:lpstr>Intermediate Duration Portfolio Net of Fee Performance as of September 30, 2024</vt:lpstr>
      <vt:lpstr>Spread Sector Exposures Intermediate Duration  (top and bottom 1 year returns) </vt:lpstr>
      <vt:lpstr>Long Duration Portfolio Net of Fee  Performance as of September 30, 2024</vt:lpstr>
      <vt:lpstr>Spread Sector Exposures Long Duration  (top and bottom 1 year returns)</vt:lpstr>
      <vt:lpstr>Fixed Income Characteristics (as of Sept 30, 2024)</vt:lpstr>
      <vt:lpstr>Sector Allocation</vt:lpstr>
      <vt:lpstr>Credit Quality (Moody’s)</vt:lpstr>
      <vt:lpstr>Recent Actions</vt:lpstr>
      <vt:lpstr>Watch List Update – Long Duration </vt:lpstr>
      <vt:lpstr>Watch List Worksheet – Intermediate Duration (September 30, 2024)</vt:lpstr>
      <vt:lpstr>Watch List Worksheet – Long Duration (September 30, 2024)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Good Place for a Title</dc:title>
  <dc:creator>Taylor, Terry</dc:creator>
  <cp:lastModifiedBy>Morgado, Pedro</cp:lastModifiedBy>
  <cp:revision>1157</cp:revision>
  <cp:lastPrinted>2024-11-13T19:55:47Z</cp:lastPrinted>
  <dcterms:created xsi:type="dcterms:W3CDTF">2017-12-18T19:50:46Z</dcterms:created>
  <dcterms:modified xsi:type="dcterms:W3CDTF">2024-11-21T16:00:35Z</dcterms:modified>
</cp:coreProperties>
</file>