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681" r:id="rId7"/>
  </p:sldMasterIdLst>
  <p:sldIdLst>
    <p:sldId id="258" r:id="rId8"/>
    <p:sldId id="259" r:id="rId9"/>
    <p:sldId id="263" r:id="rId10"/>
    <p:sldId id="262" r:id="rId11"/>
    <p:sldId id="261" r:id="rId12"/>
    <p:sldId id="266" r:id="rId13"/>
    <p:sldId id="265" r:id="rId14"/>
    <p:sldId id="267" r:id="rId15"/>
    <p:sldId id="264" r:id="rId16"/>
    <p:sldId id="270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45808</c:v>
                </c:pt>
                <c:pt idx="1">
                  <c:v>45777</c:v>
                </c:pt>
                <c:pt idx="2">
                  <c:v>45747</c:v>
                </c:pt>
                <c:pt idx="3">
                  <c:v>45716</c:v>
                </c:pt>
                <c:pt idx="4">
                  <c:v>45688</c:v>
                </c:pt>
                <c:pt idx="5">
                  <c:v>45650</c:v>
                </c:pt>
                <c:pt idx="6">
                  <c:v>45620</c:v>
                </c:pt>
                <c:pt idx="7">
                  <c:v>45596</c:v>
                </c:pt>
                <c:pt idx="8">
                  <c:v>45565</c:v>
                </c:pt>
                <c:pt idx="9">
                  <c:v>45535</c:v>
                </c:pt>
                <c:pt idx="10">
                  <c:v>45504</c:v>
                </c:pt>
                <c:pt idx="11">
                  <c:v>45473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63.435000000000002</c:v>
                </c:pt>
                <c:pt idx="1">
                  <c:v>63.828000000000003</c:v>
                </c:pt>
                <c:pt idx="2">
                  <c:v>62.966999999999999</c:v>
                </c:pt>
                <c:pt idx="3">
                  <c:v>62.99</c:v>
                </c:pt>
                <c:pt idx="4">
                  <c:v>62.308</c:v>
                </c:pt>
                <c:pt idx="5">
                  <c:v>61.692999999999998</c:v>
                </c:pt>
                <c:pt idx="6">
                  <c:v>61.753999999999998</c:v>
                </c:pt>
                <c:pt idx="7">
                  <c:v>62.401000000000003</c:v>
                </c:pt>
                <c:pt idx="8">
                  <c:v>64.540999999999997</c:v>
                </c:pt>
                <c:pt idx="9">
                  <c:v>63.798999999999999</c:v>
                </c:pt>
                <c:pt idx="10">
                  <c:v>64.754999999999995</c:v>
                </c:pt>
                <c:pt idx="11">
                  <c:v>64.884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6-4389-849D-63CFB5FF4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E7-40EC-87F7-A4E323561536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E7-40EC-87F7-A4E323561536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E7-40EC-87F7-A4E323561536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8E7-40EC-87F7-A4E323561536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E7-40EC-87F7-A4E323561536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E7-40EC-87F7-A4E323561536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E7-40EC-87F7-A4E3235615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0.27</c:v>
                </c:pt>
                <c:pt idx="1">
                  <c:v>21.466999999999999</c:v>
                </c:pt>
                <c:pt idx="2">
                  <c:v>10.673</c:v>
                </c:pt>
                <c:pt idx="3">
                  <c:v>0.27</c:v>
                </c:pt>
                <c:pt idx="4">
                  <c:v>8.577</c:v>
                </c:pt>
                <c:pt idx="5">
                  <c:v>16.89</c:v>
                </c:pt>
                <c:pt idx="6">
                  <c:v>5.2880000000000003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E7-40EC-87F7-A4E3235615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B8E7-40EC-87F7-A4E323561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4.25632537242847E-3</c:v>
                </c:pt>
                <c:pt idx="1">
                  <c:v>0.33840939544415538</c:v>
                </c:pt>
                <c:pt idx="2">
                  <c:v>0.16825096555529281</c:v>
                </c:pt>
                <c:pt idx="3">
                  <c:v>4.25632537242847E-3</c:v>
                </c:pt>
                <c:pt idx="4">
                  <c:v>0.13520926933081107</c:v>
                </c:pt>
                <c:pt idx="5">
                  <c:v>0.26625679829746984</c:v>
                </c:pt>
                <c:pt idx="6">
                  <c:v>8.336092062741389E-2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8E7-40EC-87F7-A4E3235615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8E7-40EC-87F7-A4E323561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0.34961771892488375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B8E7-40EC-87F7-A4E323561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9-49E3-A0B7-CBE3CC335B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9-49E3-A0B7-CBE3CC335BD8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69-49E3-A0B7-CBE3CC335BD8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69-49E3-A0B7-CBE3CC335BD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58.774999999999999</c:v>
                </c:pt>
                <c:pt idx="1">
                  <c:v>4.6589999999999998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9-49E3-A0B7-CBE3CC335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E69-49E3-A0B7-CBE3CC335B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E69-49E3-A0B7-CBE3CC335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0.92655358325188386</c:v>
                </c:pt>
                <c:pt idx="1">
                  <c:v>7.3446416748116153E-2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69-49E3-A0B7-CBE3CC335B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45473</c:v>
                </c:pt>
                <c:pt idx="1">
                  <c:v>45504</c:v>
                </c:pt>
                <c:pt idx="2">
                  <c:v>45535</c:v>
                </c:pt>
                <c:pt idx="3">
                  <c:v>45565</c:v>
                </c:pt>
                <c:pt idx="4">
                  <c:v>45596</c:v>
                </c:pt>
                <c:pt idx="5">
                  <c:v>45620</c:v>
                </c:pt>
                <c:pt idx="6">
                  <c:v>45650</c:v>
                </c:pt>
                <c:pt idx="7">
                  <c:v>45688</c:v>
                </c:pt>
                <c:pt idx="8">
                  <c:v>45716</c:v>
                </c:pt>
                <c:pt idx="9">
                  <c:v>45747</c:v>
                </c:pt>
                <c:pt idx="10">
                  <c:v>45777</c:v>
                </c:pt>
                <c:pt idx="11">
                  <c:v>45808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3.5338000000000001E-2</c:v>
                </c:pt>
                <c:pt idx="1">
                  <c:v>3.9292000000000001E-2</c:v>
                </c:pt>
                <c:pt idx="2">
                  <c:v>4.4097999999999998E-2</c:v>
                </c:pt>
                <c:pt idx="3">
                  <c:v>4.4569999999999999E-2</c:v>
                </c:pt>
                <c:pt idx="4">
                  <c:v>3.3460999999999998E-2</c:v>
                </c:pt>
                <c:pt idx="5">
                  <c:v>3.5990000000000001E-2</c:v>
                </c:pt>
                <c:pt idx="6">
                  <c:v>3.4486000000000003E-2</c:v>
                </c:pt>
                <c:pt idx="7">
                  <c:v>3.1262999999999999E-2</c:v>
                </c:pt>
                <c:pt idx="8">
                  <c:v>4.1644E-2</c:v>
                </c:pt>
                <c:pt idx="9">
                  <c:v>3.9354E-2</c:v>
                </c:pt>
                <c:pt idx="10">
                  <c:v>3.9135000000000003E-2</c:v>
                </c:pt>
                <c:pt idx="11">
                  <c:v>3.6408000000000003E-2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C39-82CB-1622920A8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1-4DCD-BC71-B15B3081087A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1-4DCD-BC71-B15B3081087A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31-4DCD-BC71-B15B3081087A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1-4DCD-BC71-B15B3081087A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1-4DCD-BC71-B15B3081087A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1-4DCD-BC71-B15B3081087A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31-4DCD-BC71-B15B3081087A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1-4DCD-BC71-B15B30810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3.8047999999999998E-2</c:v>
                </c:pt>
                <c:pt idx="1">
                  <c:v>3.2934999999999999E-2</c:v>
                </c:pt>
                <c:pt idx="2">
                  <c:v>2.7E-2</c:v>
                </c:pt>
                <c:pt idx="3">
                  <c:v>2.2034000000000002E-2</c:v>
                </c:pt>
                <c:pt idx="4">
                  <c:v>2.1083000000000001E-2</c:v>
                </c:pt>
                <c:pt idx="5">
                  <c:v>2.0545000000000001E-2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1-4DCD-BC71-B15B30810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3/31/2025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770-4FC8-910D-5C68243B8096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70-4FC8-910D-5C68243B8096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70-4FC8-910D-5C68243B8096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70-4FC8-910D-5C68243B8096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70-4FC8-910D-5C68243B8096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70-4FC8-910D-5C68243B8096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0.48819999999999997</c:v>
                </c:pt>
                <c:pt idx="1">
                  <c:v>0.17129999999999995</c:v>
                </c:pt>
                <c:pt idx="2">
                  <c:v>3.39E-2</c:v>
                </c:pt>
                <c:pt idx="3">
                  <c:v>6.770000000000001E-2</c:v>
                </c:pt>
                <c:pt idx="4">
                  <c:v>0.1757</c:v>
                </c:pt>
                <c:pt idx="5">
                  <c:v>-1.3300000000000001E-2</c:v>
                </c:pt>
                <c:pt idx="6">
                  <c:v>5.6000000000000001E-2</c:v>
                </c:pt>
                <c:pt idx="7">
                  <c:v>5.7999999999999996E-3</c:v>
                </c:pt>
                <c:pt idx="8">
                  <c:v>6.3E-3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70-4FC8-910D-5C68243B809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770-4FC8-910D-5C68243B8096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770-4FC8-910D-5C68243B8096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70-4FC8-910D-5C68243B8096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70-4FC8-910D-5C68243B8096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70-4FC8-910D-5C68243B8096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770-4FC8-910D-5C68243B8096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0.49039999999999995</c:v>
                </c:pt>
                <c:pt idx="1">
                  <c:v>0.16999999999999998</c:v>
                </c:pt>
                <c:pt idx="2">
                  <c:v>3.32E-2</c:v>
                </c:pt>
                <c:pt idx="3">
                  <c:v>6.6599999999999993E-2</c:v>
                </c:pt>
                <c:pt idx="4">
                  <c:v>0.18360000000000001</c:v>
                </c:pt>
                <c:pt idx="5">
                  <c:v>-1.7600000000000001E-2</c:v>
                </c:pt>
                <c:pt idx="6">
                  <c:v>5.5399999999999998E-2</c:v>
                </c:pt>
                <c:pt idx="7">
                  <c:v>4.1000000000000003E-3</c:v>
                </c:pt>
                <c:pt idx="8">
                  <c:v>6.1000000000000004E-3</c:v>
                </c:pt>
                <c:pt idx="9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770-4FC8-910D-5C68243B809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5/31/2025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770-4FC8-910D-5C68243B8096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770-4FC8-910D-5C68243B8096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770-4FC8-910D-5C68243B8096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770-4FC8-910D-5C68243B8096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770-4FC8-910D-5C68243B8096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770-4FC8-910D-5C68243B8096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770-4FC8-910D-5C68243B8096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0.48029999999999995</c:v>
                </c:pt>
                <c:pt idx="1">
                  <c:v>0.17180000000000001</c:v>
                </c:pt>
                <c:pt idx="2">
                  <c:v>3.3599999999999998E-2</c:v>
                </c:pt>
                <c:pt idx="3">
                  <c:v>6.7500000000000004E-2</c:v>
                </c:pt>
                <c:pt idx="4">
                  <c:v>0.1903</c:v>
                </c:pt>
                <c:pt idx="5">
                  <c:v>-1.8100000000000002E-2</c:v>
                </c:pt>
                <c:pt idx="6">
                  <c:v>5.5800000000000002E-2</c:v>
                </c:pt>
                <c:pt idx="7">
                  <c:v>4.3E-3</c:v>
                </c:pt>
                <c:pt idx="8">
                  <c:v>6.1000000000000004E-3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770-4FC8-910D-5C68243B8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3/31/2025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7E-443D-9B4C-A28850ADCC3F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0.70020000000000004</c:v>
                </c:pt>
                <c:pt idx="1">
                  <c:v>0.1154</c:v>
                </c:pt>
                <c:pt idx="2">
                  <c:v>1.9800000000000002E-2</c:v>
                </c:pt>
                <c:pt idx="3">
                  <c:v>9.35E-2</c:v>
                </c:pt>
                <c:pt idx="4">
                  <c:v>6.4399999999999999E-2</c:v>
                </c:pt>
                <c:pt idx="5">
                  <c:v>8.9999999999999998E-4</c:v>
                </c:pt>
                <c:pt idx="6">
                  <c:v>5.7999999999999996E-3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7E-443D-9B4C-A28850ADCC3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E-443D-9B4C-A28850ADCC3F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E-443D-9B4C-A28850ADCC3F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0.6946</c:v>
                </c:pt>
                <c:pt idx="1">
                  <c:v>0.12520000000000001</c:v>
                </c:pt>
                <c:pt idx="2">
                  <c:v>1.9699999999999999E-2</c:v>
                </c:pt>
                <c:pt idx="3">
                  <c:v>9.2200000000000004E-2</c:v>
                </c:pt>
                <c:pt idx="4">
                  <c:v>6.3299999999999995E-2</c:v>
                </c:pt>
                <c:pt idx="5">
                  <c:v>8.9999999999999998E-4</c:v>
                </c:pt>
                <c:pt idx="6">
                  <c:v>4.1000000000000003E-3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7E-443D-9B4C-A28850ADCC3F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5/31/2025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7E-443D-9B4C-A28850ADCC3F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7E-443D-9B4C-A28850ADCC3F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7E-443D-9B4C-A28850ADCC3F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0.68620000000000003</c:v>
                </c:pt>
                <c:pt idx="1">
                  <c:v>0.1298</c:v>
                </c:pt>
                <c:pt idx="2">
                  <c:v>2.0299999999999999E-2</c:v>
                </c:pt>
                <c:pt idx="3">
                  <c:v>9.3700000000000006E-2</c:v>
                </c:pt>
                <c:pt idx="4">
                  <c:v>6.4000000000000001E-2</c:v>
                </c:pt>
                <c:pt idx="5">
                  <c:v>1.6999999999999999E-3</c:v>
                </c:pt>
                <c:pt idx="6">
                  <c:v>4.3E-3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7E-443D-9B4C-A28850ADC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3/31/2025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C-496E-9E4C-7E45E2F6F684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C-496E-9E4C-7E45E2F6F684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C-496E-9E4C-7E45E2F6F684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C-496E-9E4C-7E45E2F6F684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C-496E-9E4C-7E45E2F6F684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C-496E-9E4C-7E45E2F6F684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0.26700000000000002</c:v>
                </c:pt>
                <c:pt idx="1">
                  <c:v>0.32940000000000003</c:v>
                </c:pt>
                <c:pt idx="2">
                  <c:v>0.1452</c:v>
                </c:pt>
                <c:pt idx="3">
                  <c:v>0.14460000000000001</c:v>
                </c:pt>
                <c:pt idx="4">
                  <c:v>6.4199999999999993E-2</c:v>
                </c:pt>
                <c:pt idx="5">
                  <c:v>3.1699999999999999E-2</c:v>
                </c:pt>
                <c:pt idx="6">
                  <c:v>1.7100000000000001E-2</c:v>
                </c:pt>
                <c:pt idx="7">
                  <c:v>7.9999999999999993E-4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3C-496E-9E4C-7E45E2F6F68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4/30/2025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C-496E-9E4C-7E45E2F6F684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C-496E-9E4C-7E45E2F6F684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C-496E-9E4C-7E45E2F6F684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3C-496E-9E4C-7E45E2F6F684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0.25180000000000002</c:v>
                </c:pt>
                <c:pt idx="1">
                  <c:v>0.33019999999999999</c:v>
                </c:pt>
                <c:pt idx="2">
                  <c:v>0.14580000000000001</c:v>
                </c:pt>
                <c:pt idx="3">
                  <c:v>0.1545</c:v>
                </c:pt>
                <c:pt idx="4">
                  <c:v>6.5799999999999997E-2</c:v>
                </c:pt>
                <c:pt idx="5">
                  <c:v>3.49E-2</c:v>
                </c:pt>
                <c:pt idx="6">
                  <c:v>1.5800000000000002E-2</c:v>
                </c:pt>
                <c:pt idx="7">
                  <c:v>1.1999999999999999E-3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3C-496E-9E4C-7E45E2F6F684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5/31/2025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3C-496E-9E4C-7E45E2F6F684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3C-496E-9E4C-7E45E2F6F684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D3C-496E-9E4C-7E45E2F6F684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D3C-496E-9E4C-7E45E2F6F684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D3C-496E-9E4C-7E45E2F6F684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D3C-496E-9E4C-7E45E2F6F684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D3C-496E-9E4C-7E45E2F6F684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0.26750000000000002</c:v>
                </c:pt>
                <c:pt idx="1">
                  <c:v>0.30559999999999998</c:v>
                </c:pt>
                <c:pt idx="2">
                  <c:v>0.15840000000000001</c:v>
                </c:pt>
                <c:pt idx="3">
                  <c:v>0.17399999999999999</c:v>
                </c:pt>
                <c:pt idx="4">
                  <c:v>4.4600000000000001E-2</c:v>
                </c:pt>
                <c:pt idx="5">
                  <c:v>3.4799999999999998E-2</c:v>
                </c:pt>
                <c:pt idx="6">
                  <c:v>1.43E-2</c:v>
                </c:pt>
                <c:pt idx="7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3C-496E-9E4C-7E45E2F6F6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3.39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2A07-CB55-137C-DC6A-46385C80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3C8558-5894-49FA-A419-74BC60A2CCF7}" type="datetimeFigureOut">
              <a:rPr lang="en-US"/>
              <a:pPr>
                <a:defRPr/>
              </a:pPr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98BC-1166-58A2-7EBD-2BECEE0B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C4BD-BEAC-3DE1-6CAE-2EED1B6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DB7B8B-A3E9-461B-9DEA-447AD625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33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35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78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41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8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72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5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76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B61D1A-63AE-754E-5C59-C564B702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0BE1A6-B5B6-263F-DB3D-92A0BC36E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D6757-34C8-6F66-99B2-8DC131EE94ED}"/>
              </a:ext>
            </a:extLst>
          </p:cNvPr>
          <p:cNvSpPr txBox="1">
            <a:spLocks/>
          </p:cNvSpPr>
          <p:nvPr/>
        </p:nvSpPr>
        <p:spPr>
          <a:xfrm>
            <a:off x="2083280" y="75142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Florida State Treasury Investments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D787F05-30A9-6BB2-418E-FF90CA715602}"/>
              </a:ext>
            </a:extLst>
          </p:cNvPr>
          <p:cNvSpPr txBox="1">
            <a:spLocks/>
          </p:cNvSpPr>
          <p:nvPr/>
        </p:nvSpPr>
        <p:spPr>
          <a:xfrm>
            <a:off x="2540480" y="371897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59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31, 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985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1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69E48F5-4FD9-FC54-3235-3A0097B362E0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4400" b="1" dirty="0">
                <a:cs typeface="Times New Roman" pitchFamily="18" charset="0"/>
              </a:rPr>
              <a:t>Securities Lending - Cash Collateral Portfolio 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4099" name="TextBox 20">
            <a:extLst>
              <a:ext uri="{FF2B5EF4-FFF2-40B4-BE49-F238E27FC236}">
                <a16:creationId xmlns:a16="http://schemas.microsoft.com/office/drawing/2014/main" id="{C2FFE46C-F211-292E-2692-B29A442F1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02440A-2542-306B-4ACD-F3CC184F9F74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06" name="Chart 22">
            <a:extLst>
              <a:ext uri="{FF2B5EF4-FFF2-40B4-BE49-F238E27FC236}">
                <a16:creationId xmlns:a16="http://schemas.microsoft.com/office/drawing/2014/main" id="{A14C3F8E-A5E6-5086-7701-D7838AB8E315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4106" name="Chart 22">
                        <a:extLst>
                          <a:ext uri="{FF2B5EF4-FFF2-40B4-BE49-F238E27FC236}">
                            <a16:creationId xmlns:a16="http://schemas.microsoft.com/office/drawing/2014/main" id="{A14C3F8E-A5E6-5086-7701-D7838AB8E31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Chart 11">
            <a:extLst>
              <a:ext uri="{FF2B5EF4-FFF2-40B4-BE49-F238E27FC236}">
                <a16:creationId xmlns:a16="http://schemas.microsoft.com/office/drawing/2014/main" id="{460CC600-83A7-4A52-EC5B-C934D337561A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4107" name="Chart 11">
                        <a:extLst>
                          <a:ext uri="{FF2B5EF4-FFF2-40B4-BE49-F238E27FC236}">
                            <a16:creationId xmlns:a16="http://schemas.microsoft.com/office/drawing/2014/main" id="{460CC600-83A7-4A52-EC5B-C934D337561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757576-6B3E-8688-D980-05BABF03F916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FDF94E-52F1-3A8A-3E43-7A6C89BA34D2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118FE52-B71F-32E0-D487-87BF55C9B82B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$1,670.6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4.442%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51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F40317-A5D2-2286-9038-0F10DD0636F7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76.05%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$1,270.5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9.99%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$166.9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13.96%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$233.2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6DD223DB-8F49-1B55-1D0C-EE2DFD52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kern="0">
                <a:solidFill>
                  <a:srgbClr val="15234A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8698E5-C8BF-096E-E641-0AAD4E3D5ACE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5234A"/>
                </a:solidFill>
                <a:latin typeface="Calibri" panose="020F0502020204030204"/>
                <a:ea typeface="+mj-ea"/>
                <a:cs typeface="Times New Roman" pitchFamily="18" charset="0"/>
              </a:rPr>
              <a:t>As of May 31 , 2025</a:t>
            </a:r>
            <a:endParaRPr lang="en-US" dirty="0">
              <a:latin typeface="+mn-lt"/>
            </a:endParaRPr>
          </a:p>
        </p:txBody>
      </p:sp>
      <p:graphicFrame>
        <p:nvGraphicFramePr>
          <p:cNvPr id="4149" name="Chart 12">
            <a:extLst>
              <a:ext uri="{FF2B5EF4-FFF2-40B4-BE49-F238E27FC236}">
                <a16:creationId xmlns:a16="http://schemas.microsoft.com/office/drawing/2014/main" id="{306E8D7A-977F-0A8D-37A0-92ADF57EA30D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4149" name="Chart 12">
                        <a:extLst>
                          <a:ext uri="{FF2B5EF4-FFF2-40B4-BE49-F238E27FC236}">
                            <a16:creationId xmlns:a16="http://schemas.microsoft.com/office/drawing/2014/main" id="{306E8D7A-977F-0A8D-37A0-92ADF57EA30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9E28E2A-DFAE-9D60-29E1-3B422ACC1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679008"/>
              </p:ext>
            </p:extLst>
          </p:nvPr>
        </p:nvGraphicFramePr>
        <p:xfrm>
          <a:off x="1067174" y="2023436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May 31,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$63,434,705,690.18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0AFE32E4-A63E-3076-CE0C-A8D24620B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57893"/>
              </p:ext>
            </p:extLst>
          </p:nvPr>
        </p:nvGraphicFramePr>
        <p:xfrm>
          <a:off x="989449" y="3340100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F1A6E76-0618-5978-CF87-4A1E2E1C8751}"/>
              </a:ext>
            </a:extLst>
          </p:cNvPr>
          <p:cNvSpPr txBox="1">
            <a:spLocks/>
          </p:cNvSpPr>
          <p:nvPr/>
        </p:nvSpPr>
        <p:spPr>
          <a:xfrm>
            <a:off x="593927" y="5958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43243A-8F49-A2B9-9BD5-976B78F8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May 31, 2025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F691BB9B-AFE8-E173-4278-E5AC2C7D3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880576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23D5C8-87B5-A67A-C2FA-2FEE1480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709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May 31, 2025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0F101A65-15F4-DB8D-1C79-76BEB186B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418647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27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2996F6-C982-A5A9-3003-95D7FECB6FAE}"/>
              </a:ext>
            </a:extLst>
          </p:cNvPr>
          <p:cNvSpPr txBox="1">
            <a:spLocks noChangeArrowheads="1"/>
          </p:cNvSpPr>
          <p:nvPr/>
        </p:nvSpPr>
        <p:spPr>
          <a:xfrm>
            <a:off x="439947" y="657077"/>
            <a:ext cx="10972800" cy="808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(past 12 months) 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9822780-F0EB-7532-EFB1-AD2DA0BCC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184283"/>
              </p:ext>
            </p:extLst>
          </p:nvPr>
        </p:nvGraphicFramePr>
        <p:xfrm>
          <a:off x="615207" y="1697071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27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6F6F-E351-07C4-F26E-094D5B8B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1107407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May 31, 2025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2F95D2FE-0F36-987E-D51F-DCB6F73D1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42636"/>
              </p:ext>
            </p:extLst>
          </p:nvPr>
        </p:nvGraphicFramePr>
        <p:xfrm>
          <a:off x="1861868" y="2087591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0D975F-8F0D-ADD3-FCF6-E562732E3F1E}"/>
              </a:ext>
            </a:extLst>
          </p:cNvPr>
          <p:cNvSpPr txBox="1"/>
          <p:nvPr/>
        </p:nvSpPr>
        <p:spPr>
          <a:xfrm>
            <a:off x="9710468" y="60777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1288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E378-6CA6-003B-403D-72057F7E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 kern="0" dirty="0"/>
              <a:t>Total Treasury Investment Portfolio Monthly Sector Distribution</a:t>
            </a:r>
            <a:endParaRPr lang="en-US" sz="44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14DAD29-7131-AE48-4CAC-06C2D01EC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800618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84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52C5-9FAD-115B-E5C2-68ACFDCF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 dirty="0"/>
              <a:t>Total Treasury Investment Portfolio</a:t>
            </a:r>
            <a:br>
              <a:rPr lang="en-US" sz="4400" b="1" dirty="0"/>
            </a:br>
            <a:r>
              <a:rPr lang="en-US" sz="4400" b="1" dirty="0"/>
              <a:t>Quality Distribution</a:t>
            </a:r>
            <a:endParaRPr lang="en-US" sz="44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32C6781-3050-8306-031A-FCCD027D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53745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14268C-7E0A-6D3E-FE60-389AF5EBAB65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</p:spTree>
    <p:extLst>
      <p:ext uri="{BB962C8B-B14F-4D97-AF65-F5344CB8AC3E}">
        <p14:creationId xmlns:p14="http://schemas.microsoft.com/office/powerpoint/2010/main" val="386145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1AE53D-CBFC-58C6-6DB0-A6A261C01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8058" y="902618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/>
              <a:t>Total Treasury Investment Portfolio</a:t>
            </a:r>
            <a:br>
              <a:rPr lang="en-US" sz="4400" b="1" dirty="0"/>
            </a:br>
            <a:r>
              <a:rPr lang="en-US" sz="4400" b="1" dirty="0"/>
              <a:t>Effective Duration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51A77B9-0EAF-851B-E706-F453FE2AB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1248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9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320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1_Custom Design</vt:lpstr>
      <vt:lpstr>Microsoft Excel Chart</vt:lpstr>
      <vt:lpstr>Chart</vt:lpstr>
      <vt:lpstr>PowerPoint Presentation</vt:lpstr>
      <vt:lpstr>PowerPoint Presentation</vt:lpstr>
      <vt:lpstr>Portfolio Allocation as of  May 31, 2025</vt:lpstr>
      <vt:lpstr>Treasury Participants  as of May 31, 2025</vt:lpstr>
      <vt:lpstr>PowerPoint Presentation</vt:lpstr>
      <vt:lpstr>Annualized Net Earnings Rate  as of May 31, 2025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25</cp:revision>
  <dcterms:created xsi:type="dcterms:W3CDTF">2017-12-18T19:50:46Z</dcterms:created>
  <dcterms:modified xsi:type="dcterms:W3CDTF">2025-06-24T20:21:35Z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